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4" r:id="rId5"/>
    <p:sldId id="261" r:id="rId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0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6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CFDA-333D-43FE-82E6-657F81E887C8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5CC8-B8B6-4D6A-A619-E0431137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2021</a:t>
            </a:r>
            <a:r>
              <a:rPr lang="ko-KR" altLang="en-US" dirty="0">
                <a:solidFill>
                  <a:schemeClr val="bg1"/>
                </a:solidFill>
              </a:rPr>
              <a:t>학년도 심화과정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데이터융합</a:t>
            </a:r>
            <a:r>
              <a:rPr lang="en-US" altLang="ko-KR" dirty="0">
                <a:solidFill>
                  <a:schemeClr val="bg1"/>
                </a:solidFill>
              </a:rPr>
              <a:t>SW</a:t>
            </a:r>
            <a:r>
              <a:rPr lang="ko-KR" altLang="en-US" dirty="0">
                <a:solidFill>
                  <a:schemeClr val="bg1"/>
                </a:solidFill>
              </a:rPr>
              <a:t>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2021.04.30.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2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연간 교육계획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750423" y="1770018"/>
            <a:ext cx="1348740" cy="3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기초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377543" y="1770018"/>
            <a:ext cx="1348740" cy="3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004663" y="1770018"/>
            <a:ext cx="1348740" cy="3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특화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1153341" y="2400299"/>
            <a:ext cx="9797143" cy="1926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8119" y="2282580"/>
            <a:ext cx="12250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~ 4</a:t>
            </a:r>
            <a:r>
              <a:rPr lang="ko-KR" altLang="en-US" dirty="0"/>
              <a:t>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4631" y="2311972"/>
            <a:ext cx="1351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~ 10</a:t>
            </a:r>
            <a:r>
              <a:rPr lang="ko-KR" altLang="en-US" dirty="0"/>
              <a:t>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03019" y="2311972"/>
            <a:ext cx="15584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~ 12. 3.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93177" y="2850969"/>
            <a:ext cx="333103" cy="33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학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주일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895409" y="2850969"/>
            <a:ext cx="333103" cy="33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학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주일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5535" y="3144201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리눅스 프로그래밍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15534" y="3794877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</a:t>
            </a:r>
            <a:r>
              <a:rPr lang="en-US" altLang="ko-KR" sz="1200" dirty="0"/>
              <a:t>Java </a:t>
            </a:r>
            <a:r>
              <a:rPr lang="ko-KR" altLang="en-US" sz="1200" dirty="0"/>
              <a:t>프로그래밍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15534" y="4504488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프로그래밍 이론 및 심화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93424" y="3144201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데이터베이스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93423" y="3794877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웹 프로그래밍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93423" y="4504488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웹 프레임워크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93423" y="5155164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 분석 </a:t>
            </a:r>
            <a:r>
              <a:rPr lang="en-US" altLang="ko-KR" sz="1200" dirty="0"/>
              <a:t>/ </a:t>
            </a:r>
            <a:r>
              <a:rPr lang="ko-KR" altLang="en-US" sz="1200" dirty="0"/>
              <a:t>인공지능 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93423" y="5732107"/>
            <a:ext cx="2093323" cy="3167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프로젝트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95655" y="3101866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기업 연계 프로젝트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795655" y="3775708"/>
            <a:ext cx="2093323" cy="3167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취업 성공</a:t>
            </a:r>
            <a:r>
              <a:rPr lang="en-US" altLang="ko-KR" sz="1200" dirty="0"/>
              <a:t>!!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20440" y="2282580"/>
            <a:ext cx="574765" cy="3693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평가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20644" y="2282580"/>
            <a:ext cx="574765" cy="3693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평가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V="1">
            <a:off x="3807823" y="2001883"/>
            <a:ext cx="287382" cy="2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0272" y="172433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탈락</a:t>
            </a:r>
            <a:r>
              <a:rPr lang="en-US" altLang="ko-KR" sz="1200" dirty="0"/>
              <a:t>, </a:t>
            </a:r>
            <a:r>
              <a:rPr lang="ko-KR" altLang="en-US" sz="1200" dirty="0"/>
              <a:t>또는</a:t>
            </a:r>
            <a:r>
              <a:rPr lang="en-US" altLang="ko-KR" sz="1200" dirty="0"/>
              <a:t> </a:t>
            </a:r>
            <a:r>
              <a:rPr lang="ko-KR" altLang="en-US" sz="1200" dirty="0"/>
              <a:t>계속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523118" y="1959846"/>
            <a:ext cx="287382" cy="2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55567" y="168229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탈락</a:t>
            </a:r>
            <a:r>
              <a:rPr lang="en-US" altLang="ko-KR" sz="1200" dirty="0"/>
              <a:t>, </a:t>
            </a:r>
            <a:r>
              <a:rPr lang="ko-KR" altLang="en-US" sz="1200" dirty="0"/>
              <a:t>또는</a:t>
            </a:r>
            <a:r>
              <a:rPr lang="en-US" altLang="ko-KR" sz="1200" dirty="0"/>
              <a:t> </a:t>
            </a:r>
            <a:r>
              <a:rPr lang="ko-KR" altLang="en-US" sz="1200" dirty="0"/>
              <a:t>계속</a:t>
            </a:r>
          </a:p>
        </p:txBody>
      </p:sp>
      <p:sp>
        <p:nvSpPr>
          <p:cNvPr id="32" name="모서리가 둥근 직사각형 14">
            <a:extLst>
              <a:ext uri="{FF2B5EF4-FFF2-40B4-BE49-F238E27FC236}">
                <a16:creationId xmlns:a16="http://schemas.microsoft.com/office/drawing/2014/main" id="{D5AF8E0C-A089-456C-A1F5-5289C47256B7}"/>
              </a:ext>
            </a:extLst>
          </p:cNvPr>
          <p:cNvSpPr/>
          <p:nvPr/>
        </p:nvSpPr>
        <p:spPr>
          <a:xfrm>
            <a:off x="1315534" y="5155164"/>
            <a:ext cx="2093323" cy="316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Java</a:t>
            </a:r>
            <a:r>
              <a:rPr lang="ko-KR" altLang="en-US" sz="1200" dirty="0"/>
              <a:t> 실무 실습 및 복습</a:t>
            </a:r>
          </a:p>
        </p:txBody>
      </p:sp>
    </p:spTree>
    <p:extLst>
      <p:ext uri="{BB962C8B-B14F-4D97-AF65-F5344CB8AC3E}">
        <p14:creationId xmlns:p14="http://schemas.microsoft.com/office/powerpoint/2010/main" val="58400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052" y="259432"/>
            <a:ext cx="10515600" cy="1325563"/>
          </a:xfrm>
        </p:spPr>
        <p:txBody>
          <a:bodyPr/>
          <a:lstStyle/>
          <a:p>
            <a:r>
              <a:rPr lang="ko-KR" altLang="en-US" dirty="0"/>
              <a:t>교육계획 상세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71022" y="1677208"/>
            <a:ext cx="1659727" cy="36933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수업 진행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71021" y="4312648"/>
            <a:ext cx="1659727" cy="369332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bg1"/>
                </a:solidFill>
              </a:rPr>
              <a:t>당부 사항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55A3F-5FB2-4D72-9E73-46DDF2E1E119}"/>
              </a:ext>
            </a:extLst>
          </p:cNvPr>
          <p:cNvSpPr txBox="1"/>
          <p:nvPr/>
        </p:nvSpPr>
        <p:spPr>
          <a:xfrm>
            <a:off x="1458404" y="2292542"/>
            <a:ext cx="61061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 </a:t>
            </a:r>
            <a:r>
              <a:rPr lang="en-US" altLang="ko-KR" dirty="0"/>
              <a:t>5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~</a:t>
            </a:r>
            <a:r>
              <a:rPr lang="ko-KR" altLang="en-US" dirty="0"/>
              <a:t>금</a:t>
            </a:r>
            <a:r>
              <a:rPr lang="en-US" altLang="ko-KR" dirty="0"/>
              <a:t>) </a:t>
            </a:r>
            <a:r>
              <a:rPr lang="ko-KR" altLang="en-US" dirty="0"/>
              <a:t>수업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오후 </a:t>
            </a:r>
            <a:r>
              <a:rPr lang="en-US" altLang="ko-KR" dirty="0"/>
              <a:t>4</a:t>
            </a:r>
            <a:r>
              <a:rPr lang="ko-KR" altLang="en-US" dirty="0"/>
              <a:t>시 </a:t>
            </a:r>
            <a:r>
              <a:rPr lang="en-US" altLang="ko-KR" dirty="0"/>
              <a:t>40</a:t>
            </a:r>
            <a:r>
              <a:rPr lang="ko-KR" altLang="en-US" dirty="0"/>
              <a:t>분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~</a:t>
            </a:r>
            <a:r>
              <a:rPr lang="ko-KR" altLang="en-US" dirty="0"/>
              <a:t>목</a:t>
            </a:r>
            <a:r>
              <a:rPr lang="en-US" altLang="ko-KR" dirty="0"/>
              <a:t>) / </a:t>
            </a:r>
            <a:r>
              <a:rPr lang="ko-KR" altLang="en-US" dirty="0"/>
              <a:t>오후 </a:t>
            </a:r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40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* </a:t>
            </a:r>
            <a:r>
              <a:rPr lang="ko-KR" altLang="en-US" dirty="0"/>
              <a:t>정규 수업시간일 뿐</a:t>
            </a:r>
            <a:r>
              <a:rPr lang="en-US" altLang="ko-KR" dirty="0"/>
              <a:t>, </a:t>
            </a:r>
            <a:r>
              <a:rPr lang="ko-KR" altLang="en-US" dirty="0"/>
              <a:t>과제 하다 보면</a:t>
            </a:r>
            <a:r>
              <a:rPr lang="en-US" altLang="ko-KR" dirty="0"/>
              <a:t>….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방학 </a:t>
            </a:r>
            <a:r>
              <a:rPr lang="en-US" altLang="ko-KR" dirty="0"/>
              <a:t>: 5.3~7, 10.18~22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예정된 휴일 </a:t>
            </a:r>
            <a:r>
              <a:rPr lang="en-US" altLang="ko-KR" dirty="0"/>
              <a:t>: 5.19(</a:t>
            </a:r>
            <a:r>
              <a:rPr lang="ko-KR" altLang="en-US" dirty="0" err="1"/>
              <a:t>부처님오신날</a:t>
            </a:r>
            <a:r>
              <a:rPr lang="en-US" altLang="ko-KR" dirty="0"/>
              <a:t>), </a:t>
            </a:r>
            <a:r>
              <a:rPr lang="ko-KR" altLang="en-US" dirty="0"/>
              <a:t>추석연휴</a:t>
            </a:r>
            <a:r>
              <a:rPr lang="en-US" altLang="ko-KR" dirty="0"/>
              <a:t>(9.20~22)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예비일 </a:t>
            </a:r>
            <a:r>
              <a:rPr lang="en-US" altLang="ko-KR" dirty="0"/>
              <a:t>: 6,25(</a:t>
            </a:r>
            <a:r>
              <a:rPr lang="ko-KR" altLang="en-US" dirty="0"/>
              <a:t>금</a:t>
            </a:r>
            <a:r>
              <a:rPr lang="en-US" altLang="ko-KR" dirty="0"/>
              <a:t>), 7/7(</a:t>
            </a:r>
            <a:r>
              <a:rPr lang="ko-KR" altLang="en-US" dirty="0"/>
              <a:t>수</a:t>
            </a:r>
            <a:r>
              <a:rPr lang="en-US" altLang="ko-KR" dirty="0"/>
              <a:t>), 7/11(</a:t>
            </a:r>
            <a:r>
              <a:rPr lang="ko-KR" altLang="en-US" dirty="0"/>
              <a:t>수</a:t>
            </a:r>
            <a:r>
              <a:rPr lang="en-US" altLang="ko-KR" dirty="0"/>
              <a:t>), 9.1(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수료식</a:t>
            </a:r>
            <a:r>
              <a:rPr lang="ko-KR" altLang="en-US" dirty="0"/>
              <a:t> </a:t>
            </a:r>
            <a:r>
              <a:rPr lang="en-US" altLang="ko-KR" dirty="0"/>
              <a:t>: 12.3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2D228-559D-4EAE-A02B-C6FDE2AF2264}"/>
              </a:ext>
            </a:extLst>
          </p:cNvPr>
          <p:cNvSpPr txBox="1"/>
          <p:nvPr/>
        </p:nvSpPr>
        <p:spPr>
          <a:xfrm>
            <a:off x="1458403" y="4808763"/>
            <a:ext cx="10601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코로나 감염 대비 </a:t>
            </a:r>
            <a:r>
              <a:rPr lang="en-US" altLang="ko-KR" dirty="0"/>
              <a:t>=&gt; </a:t>
            </a:r>
            <a:r>
              <a:rPr lang="ko-KR" altLang="en-US" dirty="0"/>
              <a:t>선 조치 후 보고</a:t>
            </a:r>
            <a:r>
              <a:rPr lang="en-US" altLang="ko-KR" dirty="0"/>
              <a:t>!!  (</a:t>
            </a:r>
            <a:r>
              <a:rPr lang="ko-KR" altLang="en-US" dirty="0"/>
              <a:t>몸의 이상 등</a:t>
            </a:r>
            <a:r>
              <a:rPr lang="en-US" altLang="ko-KR" dirty="0"/>
              <a:t>, </a:t>
            </a:r>
            <a:r>
              <a:rPr lang="ko-KR" altLang="en-US" dirty="0"/>
              <a:t>일단 등교 자제하고 사후 보고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외엔 개인적인 일로 결석은 하지 맙시다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향후 취업 일정에 손해</a:t>
            </a:r>
            <a:r>
              <a:rPr lang="en-US" altLang="ko-KR" dirty="0"/>
              <a:t>, </a:t>
            </a:r>
            <a:r>
              <a:rPr lang="ko-KR" altLang="en-US" dirty="0"/>
              <a:t>연계업체에 입사하는 기회를 날리는 경우도 있었음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꾸준한 사람을 이길 수 없다</a:t>
            </a:r>
            <a:r>
              <a:rPr lang="en-US" altLang="ko-KR" dirty="0"/>
              <a:t>!! </a:t>
            </a:r>
            <a:r>
              <a:rPr lang="ko-KR" altLang="en-US" dirty="0"/>
              <a:t>그리고 코딩을 즐기자</a:t>
            </a:r>
            <a:r>
              <a:rPr lang="en-US" altLang="ko-KR" dirty="0"/>
              <a:t>~!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어려워도 묵묵히 그리고 즐겁게 하는 학생이 항상 가장 좋은 결과를 보여주었음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단기간에 </a:t>
            </a:r>
            <a:r>
              <a:rPr lang="en-US" altLang="ko-KR" dirty="0"/>
              <a:t>SW</a:t>
            </a:r>
            <a:r>
              <a:rPr lang="ko-KR" altLang="en-US" dirty="0"/>
              <a:t>분야를 배우고 직업을 갖기 위해서 </a:t>
            </a:r>
            <a:r>
              <a:rPr lang="en-US" altLang="ko-KR" dirty="0"/>
              <a:t>Work &amp; Life Balance </a:t>
            </a:r>
            <a:r>
              <a:rPr lang="ko-KR" altLang="en-US" dirty="0"/>
              <a:t>보다는 </a:t>
            </a:r>
            <a:r>
              <a:rPr lang="en-US" altLang="ko-KR" dirty="0"/>
              <a:t>1</a:t>
            </a:r>
            <a:r>
              <a:rPr lang="ko-KR" altLang="en-US" dirty="0"/>
              <a:t>만시간의 법칙이 더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5589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69" y="-247114"/>
            <a:ext cx="10515600" cy="1325563"/>
          </a:xfrm>
        </p:spPr>
        <p:txBody>
          <a:bodyPr/>
          <a:lstStyle/>
          <a:p>
            <a:r>
              <a:rPr lang="ko-KR" altLang="en-US" dirty="0" err="1"/>
              <a:t>심화모듈</a:t>
            </a:r>
            <a:r>
              <a:rPr lang="ko-KR" altLang="en-US" dirty="0"/>
              <a:t> 교육계획 상세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07076-6E8A-44B1-BFE2-C3931A972ACA}"/>
              </a:ext>
            </a:extLst>
          </p:cNvPr>
          <p:cNvSpPr/>
          <p:nvPr/>
        </p:nvSpPr>
        <p:spPr>
          <a:xfrm>
            <a:off x="990600" y="900112"/>
            <a:ext cx="107632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심화</a:t>
            </a:r>
            <a:endParaRPr lang="en-US" altLang="ko-KR" dirty="0"/>
          </a:p>
          <a:p>
            <a:pPr algn="ctr"/>
            <a:r>
              <a:rPr lang="ko-KR" altLang="en-US" dirty="0"/>
              <a:t>기초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77FC4B-E363-4697-B351-9567D6742053}"/>
              </a:ext>
            </a:extLst>
          </p:cNvPr>
          <p:cNvSpPr/>
          <p:nvPr/>
        </p:nvSpPr>
        <p:spPr>
          <a:xfrm>
            <a:off x="2343150" y="928687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486FF0-5303-42B7-B7CF-C55D3E48A0F5}"/>
              </a:ext>
            </a:extLst>
          </p:cNvPr>
          <p:cNvSpPr/>
          <p:nvPr/>
        </p:nvSpPr>
        <p:spPr>
          <a:xfrm>
            <a:off x="2343150" y="1428749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웹프로그래밍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D60465B-6277-4C09-8818-0E704AF99DA3}"/>
              </a:ext>
            </a:extLst>
          </p:cNvPr>
          <p:cNvSpPr/>
          <p:nvPr/>
        </p:nvSpPr>
        <p:spPr>
          <a:xfrm>
            <a:off x="990600" y="1973798"/>
            <a:ext cx="107632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심화</a:t>
            </a:r>
            <a:endParaRPr lang="en-US" altLang="ko-KR" dirty="0"/>
          </a:p>
          <a:p>
            <a:pPr algn="ctr"/>
            <a:r>
              <a:rPr lang="ko-KR" altLang="en-US" dirty="0"/>
              <a:t>응용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EDD8F5D-2F58-4179-BCF6-99ADFFB14BD9}"/>
              </a:ext>
            </a:extLst>
          </p:cNvPr>
          <p:cNvSpPr/>
          <p:nvPr/>
        </p:nvSpPr>
        <p:spPr>
          <a:xfrm>
            <a:off x="2343150" y="2002373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오픈프레임워크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CFAFB2F-32A4-4794-88D7-8BA33A9CB65B}"/>
              </a:ext>
            </a:extLst>
          </p:cNvPr>
          <p:cNvSpPr/>
          <p:nvPr/>
        </p:nvSpPr>
        <p:spPr>
          <a:xfrm>
            <a:off x="2343150" y="2502435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대규모 기업업무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3666BD6-807A-4352-B70E-1282AD8EA9DA}"/>
              </a:ext>
            </a:extLst>
          </p:cNvPr>
          <p:cNvSpPr/>
          <p:nvPr/>
        </p:nvSpPr>
        <p:spPr>
          <a:xfrm>
            <a:off x="990600" y="3047484"/>
            <a:ext cx="107632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심화</a:t>
            </a:r>
            <a:endParaRPr lang="en-US" altLang="ko-KR" dirty="0"/>
          </a:p>
          <a:p>
            <a:pPr algn="ctr"/>
            <a:r>
              <a:rPr lang="ko-KR" altLang="en-US" dirty="0"/>
              <a:t>신기술</a:t>
            </a:r>
            <a:endParaRPr lang="en-US" altLang="ko-KR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FA750C2-FF17-4A1C-A450-9BAB06F02F27}"/>
              </a:ext>
            </a:extLst>
          </p:cNvPr>
          <p:cNvSpPr/>
          <p:nvPr/>
        </p:nvSpPr>
        <p:spPr>
          <a:xfrm>
            <a:off x="2343150" y="3076059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데이터분석 프로그래밍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7E665F2-80B3-41B7-81C4-A670976A2398}"/>
              </a:ext>
            </a:extLst>
          </p:cNvPr>
          <p:cNvSpPr/>
          <p:nvPr/>
        </p:nvSpPr>
        <p:spPr>
          <a:xfrm>
            <a:off x="2343150" y="3576121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API, </a:t>
            </a:r>
            <a:r>
              <a:rPr lang="ko-KR" altLang="en-US" dirty="0"/>
              <a:t>인공지능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6B17BD-53E2-4F5D-A1DC-AE9EF3E88012}"/>
              </a:ext>
            </a:extLst>
          </p:cNvPr>
          <p:cNvSpPr/>
          <p:nvPr/>
        </p:nvSpPr>
        <p:spPr>
          <a:xfrm>
            <a:off x="990600" y="4121170"/>
            <a:ext cx="1076325" cy="1452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</a:t>
            </a:r>
            <a:endParaRPr lang="en-US" altLang="ko-KR" dirty="0"/>
          </a:p>
          <a:p>
            <a:pPr algn="ctr"/>
            <a:r>
              <a:rPr lang="ko-KR" altLang="en-US" dirty="0"/>
              <a:t>이론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CF4828-95FC-4F3C-9469-5DFB9868FFAB}"/>
              </a:ext>
            </a:extLst>
          </p:cNvPr>
          <p:cNvSpPr/>
          <p:nvPr/>
        </p:nvSpPr>
        <p:spPr>
          <a:xfrm>
            <a:off x="2343150" y="4149745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 dirty="0"/>
              <a:t>시스템 설계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6DECF60-137C-4EA5-B95A-9989EFFAB663}"/>
              </a:ext>
            </a:extLst>
          </p:cNvPr>
          <p:cNvSpPr/>
          <p:nvPr/>
        </p:nvSpPr>
        <p:spPr>
          <a:xfrm>
            <a:off x="2343150" y="4649807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클라우드 시스템 관리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86FCB4B-405C-442D-ADC4-F2E103144804}"/>
              </a:ext>
            </a:extLst>
          </p:cNvPr>
          <p:cNvSpPr/>
          <p:nvPr/>
        </p:nvSpPr>
        <p:spPr>
          <a:xfrm>
            <a:off x="2343150" y="5149869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소프트웨어공학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BC62BE7-EB54-4EE1-BECB-8CCA4F318FC7}"/>
              </a:ext>
            </a:extLst>
          </p:cNvPr>
          <p:cNvSpPr/>
          <p:nvPr/>
        </p:nvSpPr>
        <p:spPr>
          <a:xfrm>
            <a:off x="2343150" y="5649931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미래산업과 기술동향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FD01CC7-E2D9-4AE1-A426-8DC82D74A560}"/>
              </a:ext>
            </a:extLst>
          </p:cNvPr>
          <p:cNvSpPr/>
          <p:nvPr/>
        </p:nvSpPr>
        <p:spPr>
          <a:xfrm>
            <a:off x="2343150" y="6149993"/>
            <a:ext cx="3124200" cy="37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취업준비교육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30F49B2-C581-4B28-BF65-7EBDD3BF0E83}"/>
              </a:ext>
            </a:extLst>
          </p:cNvPr>
          <p:cNvSpPr/>
          <p:nvPr/>
        </p:nvSpPr>
        <p:spPr>
          <a:xfrm>
            <a:off x="990599" y="5647293"/>
            <a:ext cx="107632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 </a:t>
            </a:r>
            <a:endParaRPr lang="en-US" altLang="ko-KR" dirty="0"/>
          </a:p>
          <a:p>
            <a:pPr algn="ctr"/>
            <a:r>
              <a:rPr lang="ko-KR" altLang="en-US" dirty="0"/>
              <a:t>교양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203837-4012-4AC1-9097-EBC4838A0244}"/>
              </a:ext>
            </a:extLst>
          </p:cNvPr>
          <p:cNvSpPr/>
          <p:nvPr/>
        </p:nvSpPr>
        <p:spPr>
          <a:xfrm>
            <a:off x="5734050" y="1428749"/>
            <a:ext cx="1838324" cy="3788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오준석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60D48E8-9852-411E-AA74-B68259CC758A}"/>
              </a:ext>
            </a:extLst>
          </p:cNvPr>
          <p:cNvSpPr/>
          <p:nvPr/>
        </p:nvSpPr>
        <p:spPr>
          <a:xfrm>
            <a:off x="5734049" y="924471"/>
            <a:ext cx="1838325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홍필두</a:t>
            </a:r>
            <a:r>
              <a:rPr lang="en-US" altLang="ko-KR" dirty="0"/>
              <a:t>/</a:t>
            </a:r>
            <a:r>
              <a:rPr lang="ko-KR" altLang="en-US" dirty="0"/>
              <a:t>남지현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A60C263-84C1-40BA-95A8-1BA4EF77BAF9}"/>
              </a:ext>
            </a:extLst>
          </p:cNvPr>
          <p:cNvSpPr/>
          <p:nvPr/>
        </p:nvSpPr>
        <p:spPr>
          <a:xfrm>
            <a:off x="5734050" y="2516175"/>
            <a:ext cx="1838324" cy="3788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윤창호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7AFB72A-CEFA-466F-B4A2-6827E450591C}"/>
              </a:ext>
            </a:extLst>
          </p:cNvPr>
          <p:cNvSpPr/>
          <p:nvPr/>
        </p:nvSpPr>
        <p:spPr>
          <a:xfrm>
            <a:off x="5734049" y="2011897"/>
            <a:ext cx="1838325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김규석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5A8D0D8-E795-4B69-A531-8FBDA0484DD8}"/>
              </a:ext>
            </a:extLst>
          </p:cNvPr>
          <p:cNvSpPr/>
          <p:nvPr/>
        </p:nvSpPr>
        <p:spPr>
          <a:xfrm>
            <a:off x="5734050" y="3549675"/>
            <a:ext cx="1838324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김유두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913C69E-AC42-415A-BC94-F8A86FB1C334}"/>
              </a:ext>
            </a:extLst>
          </p:cNvPr>
          <p:cNvSpPr/>
          <p:nvPr/>
        </p:nvSpPr>
        <p:spPr>
          <a:xfrm>
            <a:off x="5734049" y="3045397"/>
            <a:ext cx="1838325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김규석</a:t>
            </a:r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464F679-1DD8-4AEA-B6D4-C3380962D258}"/>
              </a:ext>
            </a:extLst>
          </p:cNvPr>
          <p:cNvSpPr/>
          <p:nvPr/>
        </p:nvSpPr>
        <p:spPr>
          <a:xfrm>
            <a:off x="5734050" y="4628134"/>
            <a:ext cx="1838324" cy="3788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고덕현</a:t>
            </a:r>
            <a:r>
              <a:rPr lang="en-US" altLang="ko-KR" dirty="0"/>
              <a:t>/</a:t>
            </a:r>
            <a:r>
              <a:rPr lang="ko-KR" altLang="en-US" dirty="0" err="1"/>
              <a:t>나한주</a:t>
            </a:r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9E733FA-CF64-469D-B825-030171496121}"/>
              </a:ext>
            </a:extLst>
          </p:cNvPr>
          <p:cNvSpPr/>
          <p:nvPr/>
        </p:nvSpPr>
        <p:spPr>
          <a:xfrm>
            <a:off x="5734049" y="4123856"/>
            <a:ext cx="1838325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홍필두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199452-AD59-4769-9312-FCB4FBF19784}"/>
              </a:ext>
            </a:extLst>
          </p:cNvPr>
          <p:cNvSpPr/>
          <p:nvPr/>
        </p:nvSpPr>
        <p:spPr>
          <a:xfrm>
            <a:off x="5734050" y="6124619"/>
            <a:ext cx="1838324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홍필두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04262BF-33DB-4C33-B842-B9AFE31A8ECF}"/>
              </a:ext>
            </a:extLst>
          </p:cNvPr>
          <p:cNvSpPr/>
          <p:nvPr/>
        </p:nvSpPr>
        <p:spPr>
          <a:xfrm>
            <a:off x="5734049" y="5620341"/>
            <a:ext cx="1838325" cy="378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김유두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E19CB50-D1BA-4380-B854-EC9F968C10FD}"/>
              </a:ext>
            </a:extLst>
          </p:cNvPr>
          <p:cNvSpPr/>
          <p:nvPr/>
        </p:nvSpPr>
        <p:spPr>
          <a:xfrm>
            <a:off x="5734048" y="5163613"/>
            <a:ext cx="1838325" cy="3788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엄남한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A2FDD-3C81-4665-B167-8944A66E6D59}"/>
              </a:ext>
            </a:extLst>
          </p:cNvPr>
          <p:cNvSpPr txBox="1"/>
          <p:nvPr/>
        </p:nvSpPr>
        <p:spPr>
          <a:xfrm>
            <a:off x="7839073" y="1156791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심화 기초는 현행대로 분반운영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AB1893-1AB3-4EEF-AEC9-902D794F5B69}"/>
              </a:ext>
            </a:extLst>
          </p:cNvPr>
          <p:cNvSpPr txBox="1"/>
          <p:nvPr/>
        </p:nvSpPr>
        <p:spPr>
          <a:xfrm>
            <a:off x="7839073" y="2244765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심화 응용은 현행대로 분반운영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094313-2357-463B-A34E-4BA7702F238B}"/>
              </a:ext>
            </a:extLst>
          </p:cNvPr>
          <p:cNvSpPr txBox="1"/>
          <p:nvPr/>
        </p:nvSpPr>
        <p:spPr>
          <a:xfrm>
            <a:off x="7839073" y="3332739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심화 신기술 </a:t>
            </a:r>
            <a:r>
              <a:rPr lang="en-US" altLang="ko-KR" dirty="0"/>
              <a:t>or </a:t>
            </a:r>
            <a:r>
              <a:rPr lang="ko-KR" altLang="en-US" dirty="0"/>
              <a:t>각 기업 연계 운영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4C582-2687-4A1D-BE47-906281BFB957}"/>
              </a:ext>
            </a:extLst>
          </p:cNvPr>
          <p:cNvSpPr txBox="1"/>
          <p:nvPr/>
        </p:nvSpPr>
        <p:spPr>
          <a:xfrm>
            <a:off x="7839073" y="4389498"/>
            <a:ext cx="3988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 이론</a:t>
            </a:r>
            <a:r>
              <a:rPr lang="en-US" altLang="ko-KR" dirty="0"/>
              <a:t>, </a:t>
            </a:r>
            <a:r>
              <a:rPr lang="ko-KR" altLang="en-US" dirty="0"/>
              <a:t>기초 교양은 각 수업 일정에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따라 특강 형태로 운영될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63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궁금한점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4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336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2021학년도 심화과정</vt:lpstr>
      <vt:lpstr>연간 교육계획</vt:lpstr>
      <vt:lpstr>교육계획 상세</vt:lpstr>
      <vt:lpstr>심화모듈 교육계획 상세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2020학년도 신입생OT</dc:title>
  <dc:creator>YDKim</dc:creator>
  <cp:lastModifiedBy>김유두</cp:lastModifiedBy>
  <cp:revision>114</cp:revision>
  <cp:lastPrinted>2020-03-19T07:39:30Z</cp:lastPrinted>
  <dcterms:created xsi:type="dcterms:W3CDTF">2020-03-19T03:48:01Z</dcterms:created>
  <dcterms:modified xsi:type="dcterms:W3CDTF">2021-04-30T04:12:59Z</dcterms:modified>
</cp:coreProperties>
</file>