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6" r:id="rId3"/>
    <p:sldId id="267" r:id="rId4"/>
    <p:sldId id="274" r:id="rId5"/>
    <p:sldId id="276" r:id="rId6"/>
    <p:sldId id="269" r:id="rId7"/>
    <p:sldId id="268" r:id="rId8"/>
    <p:sldId id="275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7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7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464">
          <p15:clr>
            <a:srgbClr val="F26B43"/>
          </p15:clr>
        </p15:guide>
        <p15:guide id="4" pos="7152">
          <p15:clr>
            <a:srgbClr val="F26B43"/>
          </p15:clr>
        </p15:guide>
        <p15:guide id="5" pos="984">
          <p15:clr>
            <a:srgbClr val="F26B43"/>
          </p15:clr>
        </p15:guide>
        <p15:guide id="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97882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EFFICIENT PNEUMONIA DETECTION IN CHEST XRAY IMAGES USING DEEP TRANSFER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Guided by                                                                   Presented by</a:t>
            </a:r>
          </a:p>
          <a:p>
            <a:r>
              <a:rPr lang="en-US" sz="64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      </a:t>
            </a:r>
            <a:r>
              <a:rPr lang="en-US" sz="6400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Sajeena</a:t>
            </a:r>
            <a:r>
              <a:rPr lang="en-US" sz="64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6400" b="1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shaji</a:t>
            </a:r>
            <a:r>
              <a:rPr lang="en-US" sz="6400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64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r>
              <a:rPr lang="en-US" sz="6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NOWRIN</a:t>
            </a:r>
            <a:endParaRPr lang="en-US" sz="6400" b="1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2" charset="0"/>
              <a:cs typeface="Times New Roman" panose="02020603050405020304" pitchFamily="18" charset="0"/>
            </a:endParaRPr>
          </a:p>
          <a:p>
            <a:r>
              <a:rPr lang="en-US" sz="64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</a:t>
            </a:r>
            <a:r>
              <a:rPr lang="en-US" sz="6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S6 MCA</a:t>
            </a:r>
            <a:endParaRPr lang="en-US" sz="6400" b="1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2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NOWRIN</a:t>
            </a: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TCR19MCA020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PROBLEM STATEMENT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Pneumonia is one of the largest infectious diseases that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cause death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in children and elderly people across the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globe.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Chest X-rays are primarily used for the diagnosis of this disease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marL="0" lv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sz="2400" b="1" u="sng" dirty="0" smtClean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DRAWBACK: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However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, even for a trained radiologist, it is a challenging task to examine chest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X-rays.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There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is a need to improve the diagnosis accuracy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PROPOSED SOLUTION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Efficient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model for the detection of pneumonia </a:t>
            </a: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rained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on digital chest X-ray images </a:t>
            </a: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Supervised learning approach.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Transfer learning </a:t>
            </a:r>
            <a:r>
              <a:rPr lang="en-US" sz="2400" dirty="0">
                <a:latin typeface="Montserrat" panose="00000500000000000000" pitchFamily="2" charset="0"/>
              </a:rPr>
              <a:t>is used to fine-tune the deep learning models to obtain higher training and validation accuracy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Montserrat" panose="00000500000000000000" pitchFamily="2" charset="0"/>
              </a:rPr>
              <a:t>The model is evaluated, not only in terms of test accuracy, but also in the AUC score.</a:t>
            </a:r>
          </a:p>
          <a:p>
            <a:pPr marL="0" lv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Montserrat" panose="00000500000000000000" pitchFamily="2" charset="0"/>
              </a:rPr>
              <a:t>Several deep learning models are </a:t>
            </a:r>
            <a:r>
              <a:rPr lang="en-US" sz="2400" dirty="0" err="1">
                <a:latin typeface="Montserrat" panose="00000500000000000000" pitchFamily="2" charset="0"/>
              </a:rPr>
              <a:t>customised</a:t>
            </a:r>
            <a:r>
              <a:rPr lang="en-US" sz="2400" dirty="0">
                <a:latin typeface="Montserrat" panose="00000500000000000000" pitchFamily="2" charset="0"/>
              </a:rPr>
              <a:t> and trained in order to get the best detection model. </a:t>
            </a:r>
            <a:endParaRPr lang="en-US" sz="2400" dirty="0" smtClean="0"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" panose="00000500000000000000" pitchFamily="2" charset="0"/>
              </a:rPr>
              <a:t>Various </a:t>
            </a:r>
            <a:r>
              <a:rPr lang="en-US" sz="2400" dirty="0">
                <a:latin typeface="Montserrat" panose="00000500000000000000" pitchFamily="2" charset="0"/>
              </a:rPr>
              <a:t>models used are as follows : </a:t>
            </a: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ResNet152V2</a:t>
            </a: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DenseNet121  </a:t>
            </a: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MobileNetV3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InceptionV3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Xception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1007128" y="647213"/>
            <a:ext cx="10058400" cy="11429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architecture</a:t>
            </a:r>
            <a:endParaRPr lang="en-US" sz="4400" b="1" dirty="0"/>
          </a:p>
        </p:txBody>
      </p:sp>
      <p:sp>
        <p:nvSpPr>
          <p:cNvPr id="34" name="Rectangle 33"/>
          <p:cNvSpPr/>
          <p:nvPr/>
        </p:nvSpPr>
        <p:spPr>
          <a:xfrm>
            <a:off x="1548041" y="1519708"/>
            <a:ext cx="2086377" cy="540913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03613" y="1519707"/>
            <a:ext cx="2086377" cy="540913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AUGMENTATION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83870" y="1519707"/>
            <a:ext cx="2103548" cy="81137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OF TRANSFER LEARNING MODELS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81299" y="1519708"/>
            <a:ext cx="1770843" cy="540913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MODELS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81298" y="2369714"/>
            <a:ext cx="1770843" cy="540913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8238" y="3219721"/>
            <a:ext cx="10543504" cy="1240648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40" name="Straight Arrow Connector 39"/>
          <p:cNvCxnSpPr>
            <a:stCxn id="34" idx="3"/>
            <a:endCxn id="35" idx="1"/>
          </p:cNvCxnSpPr>
          <p:nvPr/>
        </p:nvCxnSpPr>
        <p:spPr>
          <a:xfrm flipV="1">
            <a:off x="3634418" y="1790164"/>
            <a:ext cx="3691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102332" y="1790163"/>
            <a:ext cx="3691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612103" y="1783720"/>
            <a:ext cx="3691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2"/>
            <a:endCxn id="38" idx="0"/>
          </p:cNvCxnSpPr>
          <p:nvPr/>
        </p:nvCxnSpPr>
        <p:spPr>
          <a:xfrm flipH="1">
            <a:off x="9866720" y="2060621"/>
            <a:ext cx="1" cy="30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7878544" y="1231547"/>
            <a:ext cx="309094" cy="36672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81370" y="3309872"/>
            <a:ext cx="17601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ResNet152V2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89212" y="3309871"/>
            <a:ext cx="17601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DenseNet121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90078" y="3309871"/>
            <a:ext cx="17601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MobileNetV3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90944" y="3309871"/>
            <a:ext cx="17601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InceptionV3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91810" y="3309871"/>
            <a:ext cx="17601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Xception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81370" y="3979571"/>
            <a:ext cx="1760112" cy="3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Accuracy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89212" y="3979570"/>
            <a:ext cx="1760112" cy="3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Accuracy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90078" y="3979570"/>
            <a:ext cx="1760112" cy="3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Accuracy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90944" y="3979570"/>
            <a:ext cx="1760112" cy="3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Accuracy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391810" y="3978491"/>
            <a:ext cx="1760112" cy="3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Accuracy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endCxn id="50" idx="0"/>
          </p:cNvCxnSpPr>
          <p:nvPr/>
        </p:nvCxnSpPr>
        <p:spPr>
          <a:xfrm>
            <a:off x="1861426" y="3670479"/>
            <a:ext cx="0" cy="30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003613" y="3668330"/>
            <a:ext cx="0" cy="30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15748" y="3668330"/>
            <a:ext cx="0" cy="30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71000" y="3653302"/>
            <a:ext cx="0" cy="30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71866" y="3653302"/>
            <a:ext cx="0" cy="30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064525" y="4730827"/>
            <a:ext cx="5522891" cy="34345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THE BEST MODEL AND FINE-TUNE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64527" y="5250287"/>
            <a:ext cx="5522891" cy="34345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DESIGN AND INTEGRATION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64526" y="5769747"/>
            <a:ext cx="5522891" cy="34345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PREDICTED RESULT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825969" y="4514038"/>
            <a:ext cx="1" cy="21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2"/>
          </p:cNvCxnSpPr>
          <p:nvPr/>
        </p:nvCxnSpPr>
        <p:spPr>
          <a:xfrm>
            <a:off x="5825971" y="5074279"/>
            <a:ext cx="0" cy="202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825969" y="5573349"/>
            <a:ext cx="1" cy="21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WORK FLOW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Focus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on Convolutional Neural Network (CNN), which is a class of deep neural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network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Implementation is supposed to have the following steps :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Data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Collection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Data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Augmentation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Development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of transfer learning models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(</a:t>
            </a:r>
            <a:r>
              <a:rPr lang="en-US" sz="2400" dirty="0">
                <a:latin typeface="Montserrat" panose="00000500000000000000" pitchFamily="2" charset="0"/>
              </a:rPr>
              <a:t>customization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)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Train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models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Evaluation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Choose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the best model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UI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Design and model Integration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Generate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predicted results</a:t>
            </a:r>
          </a:p>
        </p:txBody>
      </p:sp>
    </p:spTree>
    <p:extLst>
      <p:ext uri="{BB962C8B-B14F-4D97-AF65-F5344CB8AC3E}">
        <p14:creationId xmlns:p14="http://schemas.microsoft.com/office/powerpoint/2010/main" val="23321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792" y="553792"/>
            <a:ext cx="11243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" panose="00000500000000000000" pitchFamily="2" charset="0"/>
              </a:rPr>
              <a:t>To detect </a:t>
            </a:r>
            <a:r>
              <a:rPr lang="en-US" sz="2400" dirty="0">
                <a:latin typeface="Montserrat" panose="00000500000000000000" pitchFamily="2" charset="0"/>
              </a:rPr>
              <a:t>pneumonia , pass the image through convolution layer . Then it will be process </a:t>
            </a:r>
            <a:r>
              <a:rPr lang="en-US" sz="2400" dirty="0" err="1">
                <a:latin typeface="Montserrat" panose="00000500000000000000" pitchFamily="2" charset="0"/>
              </a:rPr>
              <a:t>maxpooling</a:t>
            </a:r>
            <a:r>
              <a:rPr lang="en-US" sz="2400" dirty="0">
                <a:latin typeface="Montserrat" panose="00000500000000000000" pitchFamily="2" charset="0"/>
              </a:rPr>
              <a:t> and then flatten by using </a:t>
            </a:r>
            <a:r>
              <a:rPr lang="en-US" sz="2400" dirty="0" err="1">
                <a:latin typeface="Montserrat" panose="00000500000000000000" pitchFamily="2" charset="0"/>
              </a:rPr>
              <a:t>ReLu</a:t>
            </a:r>
            <a:r>
              <a:rPr lang="en-US" sz="2400" dirty="0">
                <a:latin typeface="Montserrat" panose="00000500000000000000" pitchFamily="2" charset="0"/>
              </a:rPr>
              <a:t> activation method.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" panose="00000500000000000000" pitchFamily="2" charset="0"/>
              </a:rPr>
              <a:t>The </a:t>
            </a:r>
            <a:r>
              <a:rPr lang="en-US" sz="2400" dirty="0">
                <a:latin typeface="Montserrat" panose="00000500000000000000" pitchFamily="2" charset="0"/>
              </a:rPr>
              <a:t>output will be 0 or 1 as it is binary classification. It specifies that 1 for Pneumonia detected and 0 for Pneumonia not detected. </a:t>
            </a:r>
            <a:endParaRPr lang="en-IN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3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ADVANTAGES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" panose="00000500000000000000" pitchFamily="2" charset="0"/>
              </a:rPr>
              <a:t>Design </a:t>
            </a:r>
            <a:r>
              <a:rPr lang="en-US" sz="2400" dirty="0">
                <a:latin typeface="Montserrat" panose="00000500000000000000" pitchFamily="2" charset="0"/>
              </a:rPr>
              <a:t>and </a:t>
            </a:r>
            <a:r>
              <a:rPr lang="en-US" sz="2400" dirty="0" smtClean="0">
                <a:latin typeface="Montserrat" panose="00000500000000000000" pitchFamily="2" charset="0"/>
              </a:rPr>
              <a:t>develop a </a:t>
            </a:r>
            <a:r>
              <a:rPr lang="en-US" sz="2400" dirty="0">
                <a:latin typeface="Montserrat" panose="00000500000000000000" pitchFamily="2" charset="0"/>
              </a:rPr>
              <a:t>new system for detecting pneumonia from chest </a:t>
            </a:r>
            <a:r>
              <a:rPr lang="en-US" sz="2400" dirty="0" err="1" smtClean="0">
                <a:latin typeface="Montserrat" panose="00000500000000000000" pitchFamily="2" charset="0"/>
              </a:rPr>
              <a:t>Xray</a:t>
            </a:r>
            <a:r>
              <a:rPr lang="en-US" sz="2400" dirty="0" smtClean="0">
                <a:latin typeface="Montserrat" panose="00000500000000000000" pitchFamily="2" charset="0"/>
              </a:rPr>
              <a:t>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Montserrat" panose="00000500000000000000" pitchFamily="2" charset="0"/>
              </a:rPr>
              <a:t>M</a:t>
            </a:r>
            <a:r>
              <a:rPr lang="en-US" sz="2400" dirty="0" err="1" smtClean="0">
                <a:latin typeface="Montserrat" panose="00000500000000000000" pitchFamily="2" charset="0"/>
              </a:rPr>
              <a:t>inimise</a:t>
            </a:r>
            <a:r>
              <a:rPr lang="en-US" sz="2400" dirty="0" smtClean="0">
                <a:latin typeface="Montserrat" panose="00000500000000000000" pitchFamily="2" charset="0"/>
              </a:rPr>
              <a:t> </a:t>
            </a:r>
            <a:r>
              <a:rPr lang="en-US" sz="2400" dirty="0">
                <a:latin typeface="Montserrat" panose="00000500000000000000" pitchFamily="2" charset="0"/>
              </a:rPr>
              <a:t>human intervention in detecting </a:t>
            </a:r>
            <a:r>
              <a:rPr lang="en-US" sz="2400" dirty="0" smtClean="0">
                <a:latin typeface="Montserrat" panose="00000500000000000000" pitchFamily="2" charset="0"/>
              </a:rPr>
              <a:t>pneumonia.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Montserrat" panose="00000500000000000000" pitchFamily="2" charset="0"/>
              </a:rPr>
              <a:t>Devolope</a:t>
            </a:r>
            <a:r>
              <a:rPr lang="en-US" sz="2400" dirty="0" smtClean="0">
                <a:latin typeface="Montserrat" panose="00000500000000000000" pitchFamily="2" charset="0"/>
              </a:rPr>
              <a:t> a method </a:t>
            </a:r>
            <a:r>
              <a:rPr lang="en-US" sz="2400" dirty="0">
                <a:latin typeface="Montserrat" panose="00000500000000000000" pitchFamily="2" charset="0"/>
              </a:rPr>
              <a:t>to effectively identify pneumonia in a timely manner.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0633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IN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2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359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Montserrat</vt:lpstr>
      <vt:lpstr>Montserrat Medium</vt:lpstr>
      <vt:lpstr>Times New Roman</vt:lpstr>
      <vt:lpstr>Wingdings</vt:lpstr>
      <vt:lpstr>Retrospect</vt:lpstr>
      <vt:lpstr>EFFICIENT PNEUMONIA DETECTION IN CHEST XRAY IMAGES USING DEEP TRANSFER LEARNING</vt:lpstr>
      <vt:lpstr>PROBLEM STATEMENT</vt:lpstr>
      <vt:lpstr>PROPOSED SOLUTION</vt:lpstr>
      <vt:lpstr>PowerPoint Presentation</vt:lpstr>
      <vt:lpstr>PowerPoint Presentation</vt:lpstr>
      <vt:lpstr>WORK FLOW</vt:lpstr>
      <vt:lpstr>PowerPoint Presentation</vt:lpstr>
      <vt:lpstr>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PNEUMONIA DETECTION IN CHEST XRAY IMAGES USING DEEP TRANSFER LEARNING</dc:title>
  <dc:creator>Microsoft account</dc:creator>
  <cp:lastModifiedBy>Microsoft account</cp:lastModifiedBy>
  <cp:revision>24</cp:revision>
  <dcterms:created xsi:type="dcterms:W3CDTF">2022-02-16T18:03:32Z</dcterms:created>
  <dcterms:modified xsi:type="dcterms:W3CDTF">2022-05-06T06:38:27Z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