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8"/>
  </p:notesMasterIdLst>
  <p:handoutMasterIdLst>
    <p:handoutMasterId r:id="rId19"/>
  </p:handoutMasterIdLst>
  <p:sldIdLst>
    <p:sldId id="265" r:id="rId2"/>
    <p:sldId id="266" r:id="rId3"/>
    <p:sldId id="289" r:id="rId4"/>
    <p:sldId id="290" r:id="rId5"/>
    <p:sldId id="267" r:id="rId6"/>
    <p:sldId id="278" r:id="rId7"/>
    <p:sldId id="279" r:id="rId8"/>
    <p:sldId id="283" r:id="rId9"/>
    <p:sldId id="280" r:id="rId10"/>
    <p:sldId id="282" r:id="rId11"/>
    <p:sldId id="269" r:id="rId12"/>
    <p:sldId id="281" r:id="rId13"/>
    <p:sldId id="286" r:id="rId14"/>
    <p:sldId id="287" r:id="rId15"/>
    <p:sldId id="288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8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7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7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7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1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5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50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3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7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6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8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EAB7D7-3608-4730-B2E2-670834DF882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7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27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1464">
          <p15:clr>
            <a:srgbClr val="F26B43"/>
          </p15:clr>
        </p15:guide>
        <p15:guide id="4" pos="7152">
          <p15:clr>
            <a:srgbClr val="F26B43"/>
          </p15:clr>
        </p15:guide>
        <p15:guide id="5" pos="984">
          <p15:clr>
            <a:srgbClr val="F26B43"/>
          </p15:clr>
        </p15:guide>
        <p15:guide id="6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597882"/>
          </a:xfrm>
        </p:spPr>
        <p:txBody>
          <a:bodyPr>
            <a:no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EFFICIENT PNEUMONIA DETECTION IN CHEST XRAY IMAGES USING DEEP TRANSFER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455620"/>
            <a:ext cx="10058400" cy="1143000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2" charset="0"/>
                <a:cs typeface="Times New Roman" panose="02020603050405020304" pitchFamily="18" charset="0"/>
              </a:rPr>
              <a:t>Guided by                                                                   Presented by</a:t>
            </a:r>
          </a:p>
          <a:p>
            <a:r>
              <a:rPr lang="en-US" sz="6400" b="1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2" charset="0"/>
                <a:cs typeface="Times New Roman" panose="02020603050405020304" pitchFamily="18" charset="0"/>
              </a:rPr>
              <a:t>      </a:t>
            </a:r>
            <a:r>
              <a:rPr lang="en-US" sz="6400" b="1" cap="none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2" charset="0"/>
                <a:cs typeface="Times New Roman" panose="02020603050405020304" pitchFamily="18" charset="0"/>
              </a:rPr>
              <a:t>Sajeena</a:t>
            </a:r>
            <a:r>
              <a:rPr lang="en-US" sz="6400" b="1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6400" b="1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2" charset="0"/>
                <a:cs typeface="Times New Roman" panose="02020603050405020304" pitchFamily="18" charset="0"/>
              </a:rPr>
              <a:t>shaji</a:t>
            </a:r>
            <a:r>
              <a:rPr lang="en-US" sz="6400" b="1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6400" b="1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2" charset="0"/>
                <a:cs typeface="Times New Roman" panose="02020603050405020304" pitchFamily="18" charset="0"/>
              </a:rPr>
              <a:t>                                                                                  </a:t>
            </a:r>
            <a:r>
              <a:rPr lang="en-US" sz="6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2" charset="0"/>
                <a:cs typeface="Times New Roman" panose="02020603050405020304" pitchFamily="18" charset="0"/>
              </a:rPr>
              <a:t>NOWRIN</a:t>
            </a:r>
            <a:endParaRPr lang="en-US" sz="6400" b="1" dirty="0">
              <a:solidFill>
                <a:schemeClr val="tx1">
                  <a:lumMod val="85000"/>
                  <a:lumOff val="15000"/>
                </a:schemeClr>
              </a:solidFill>
              <a:latin typeface="Montserrat Medium" panose="00000600000000000000" pitchFamily="2" charset="0"/>
              <a:cs typeface="Times New Roman" panose="02020603050405020304" pitchFamily="18" charset="0"/>
            </a:endParaRPr>
          </a:p>
          <a:p>
            <a:r>
              <a:rPr lang="en-US" sz="6400" b="1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2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</a:t>
            </a:r>
            <a:r>
              <a:rPr lang="en-US" sz="6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 Medium" panose="00000600000000000000" pitchFamily="2" charset="0"/>
                <a:cs typeface="Times New Roman" panose="02020603050405020304" pitchFamily="18" charset="0"/>
              </a:rPr>
              <a:t>S6 MCA</a:t>
            </a:r>
            <a:endParaRPr lang="en-US" sz="6400" b="1" dirty="0">
              <a:solidFill>
                <a:schemeClr val="tx1">
                  <a:lumMod val="85000"/>
                  <a:lumOff val="15000"/>
                </a:schemeClr>
              </a:solidFill>
              <a:latin typeface="Montserrat Medium" panose="00000600000000000000" pitchFamily="2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NOWRIN</a:t>
            </a:r>
          </a:p>
          <a:p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  <a:cs typeface="Times New Roman" panose="02020603050405020304" pitchFamily="18" charset="0"/>
              </a:rPr>
              <a:t>TCR19MCA020</a:t>
            </a:r>
          </a:p>
          <a:p>
            <a:endParaRPr lang="en-US" dirty="0">
              <a:solidFill>
                <a:schemeClr val="bg1"/>
              </a:solidFill>
              <a:latin typeface="Montserrat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3724" y="398795"/>
            <a:ext cx="10227212" cy="2063052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/>
          <p:cNvSpPr txBox="1">
            <a:spLocks/>
          </p:cNvSpPr>
          <p:nvPr/>
        </p:nvSpPr>
        <p:spPr>
          <a:xfrm>
            <a:off x="1040933" y="223314"/>
            <a:ext cx="10058400" cy="114295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cap="all" dirty="0" smtClean="0">
                <a:solidFill>
                  <a:schemeClr val="bg2">
                    <a:lumMod val="2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Montserrat" panose="00000500000000000000" pitchFamily="2" charset="0"/>
                <a:cs typeface="Times New Roman" panose="02020603050405020304" pitchFamily="18" charset="0"/>
              </a:rPr>
              <a:t>architecture</a:t>
            </a:r>
            <a:endParaRPr lang="en-US" sz="4400" b="1" dirty="0"/>
          </a:p>
        </p:txBody>
      </p:sp>
      <p:sp>
        <p:nvSpPr>
          <p:cNvPr id="39" name="Rectangle 38"/>
          <p:cNvSpPr/>
          <p:nvPr/>
        </p:nvSpPr>
        <p:spPr>
          <a:xfrm>
            <a:off x="794947" y="2906358"/>
            <a:ext cx="10550373" cy="1672610"/>
          </a:xfrm>
          <a:prstGeom prst="rect">
            <a:avLst/>
          </a:prstGeom>
          <a:solidFill>
            <a:schemeClr val="bg2">
              <a:lumMod val="2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TRAINING AND EVALUATION OF MODELS</a:t>
            </a: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81370" y="3425783"/>
            <a:ext cx="1760112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ResNet152V2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089212" y="3425782"/>
            <a:ext cx="1760112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DenseNet121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190078" y="3425782"/>
            <a:ext cx="1760112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MobileNetV3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290944" y="3425782"/>
            <a:ext cx="1760112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InceptionV3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391810" y="3425782"/>
            <a:ext cx="1760112" cy="360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Xception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81370" y="4095482"/>
            <a:ext cx="1760112" cy="358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Accuracy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089212" y="4095481"/>
            <a:ext cx="1760112" cy="358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Accuracy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90078" y="4095481"/>
            <a:ext cx="1760112" cy="358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Accuracy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290944" y="4095481"/>
            <a:ext cx="1760112" cy="358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Accuracy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391810" y="4094402"/>
            <a:ext cx="1760112" cy="358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Accuracy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5" name="Straight Arrow Connector 54"/>
          <p:cNvCxnSpPr>
            <a:endCxn id="50" idx="0"/>
          </p:cNvCxnSpPr>
          <p:nvPr/>
        </p:nvCxnSpPr>
        <p:spPr>
          <a:xfrm>
            <a:off x="1861426" y="3786390"/>
            <a:ext cx="0" cy="3090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003613" y="3784241"/>
            <a:ext cx="0" cy="3090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115748" y="3784241"/>
            <a:ext cx="0" cy="3090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171000" y="3769213"/>
            <a:ext cx="0" cy="3090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0271866" y="3769213"/>
            <a:ext cx="0" cy="30909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064525" y="4846738"/>
            <a:ext cx="5522891" cy="343452"/>
          </a:xfrm>
          <a:prstGeom prst="rect">
            <a:avLst/>
          </a:prstGeom>
          <a:solidFill>
            <a:schemeClr val="bg2">
              <a:lumMod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CHOOSE THE BEST MODEL AND FINE-TUNE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064527" y="5366198"/>
            <a:ext cx="5522891" cy="343452"/>
          </a:xfrm>
          <a:prstGeom prst="rect">
            <a:avLst/>
          </a:prstGeom>
          <a:solidFill>
            <a:schemeClr val="bg2">
              <a:lumMod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DESIGN AND INTEGRATION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064526" y="5885658"/>
            <a:ext cx="5522891" cy="343452"/>
          </a:xfrm>
          <a:prstGeom prst="rect">
            <a:avLst/>
          </a:prstGeom>
          <a:solidFill>
            <a:schemeClr val="bg2">
              <a:lumMod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GENERATE PREDICTED RESULT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825969" y="4629949"/>
            <a:ext cx="1" cy="216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0" idx="2"/>
          </p:cNvCxnSpPr>
          <p:nvPr/>
        </p:nvCxnSpPr>
        <p:spPr>
          <a:xfrm>
            <a:off x="5825971" y="5190190"/>
            <a:ext cx="0" cy="202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825969" y="5689260"/>
            <a:ext cx="1" cy="216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064519" y="2283849"/>
            <a:ext cx="5522891" cy="343452"/>
          </a:xfrm>
          <a:prstGeom prst="rect">
            <a:avLst/>
          </a:prstGeom>
          <a:solidFill>
            <a:schemeClr val="bg2">
              <a:lumMod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 OF TRANSFER LEARNING MODELS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064520" y="1699982"/>
            <a:ext cx="5522891" cy="343452"/>
          </a:xfrm>
          <a:prstGeom prst="rect">
            <a:avLst/>
          </a:prstGeom>
          <a:solidFill>
            <a:schemeClr val="bg2">
              <a:lumMod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AUGMENTATION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064518" y="1150460"/>
            <a:ext cx="5522891" cy="343452"/>
          </a:xfrm>
          <a:prstGeom prst="rect">
            <a:avLst/>
          </a:prstGeom>
          <a:solidFill>
            <a:schemeClr val="bg2">
              <a:lumMod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COLLECTION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9" name="Straight Arrow Connector 68"/>
          <p:cNvCxnSpPr>
            <a:stCxn id="68" idx="2"/>
            <a:endCxn id="67" idx="0"/>
          </p:cNvCxnSpPr>
          <p:nvPr/>
        </p:nvCxnSpPr>
        <p:spPr>
          <a:xfrm>
            <a:off x="5825964" y="1493912"/>
            <a:ext cx="2" cy="206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825963" y="2085862"/>
            <a:ext cx="2" cy="206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825961" y="2661674"/>
            <a:ext cx="2" cy="206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56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42951"/>
          </a:xfrm>
        </p:spPr>
        <p:txBody>
          <a:bodyPr>
            <a:normAutofit/>
          </a:bodyPr>
          <a:lstStyle/>
          <a:p>
            <a:r>
              <a:rPr lang="en-US" sz="4400" b="1" cap="all" dirty="0" smtClean="0">
                <a:solidFill>
                  <a:schemeClr val="bg2">
                    <a:lumMod val="2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Montserrat" panose="00000500000000000000" pitchFamily="2" charset="0"/>
                <a:cs typeface="Times New Roman" panose="02020603050405020304" pitchFamily="18" charset="0"/>
              </a:rPr>
              <a:t>WORK FLOW</a:t>
            </a:r>
            <a:endParaRPr lang="en-US" sz="44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7641"/>
          </a:xfrm>
        </p:spPr>
        <p:txBody>
          <a:bodyPr>
            <a:noAutofit/>
          </a:bodyPr>
          <a:lstStyle/>
          <a:p>
            <a:pPr lvl="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Focus </a:t>
            </a: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on Convolutional Neural Network (CNN), which is a class of deep neural 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network</a:t>
            </a:r>
          </a:p>
          <a:p>
            <a:pPr lvl="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Implementation is supposed to have the following steps :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Data </a:t>
            </a: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Collection 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Data </a:t>
            </a: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Augmentation 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Development </a:t>
            </a: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of transfer learning models 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(</a:t>
            </a:r>
            <a:r>
              <a:rPr lang="en-US" sz="2400" dirty="0">
                <a:latin typeface="Montserrat" panose="00000500000000000000" pitchFamily="2" charset="0"/>
              </a:rPr>
              <a:t>customization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)</a:t>
            </a:r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  <a:latin typeface="Montserrat" panose="00000500000000000000" pitchFamily="2" charset="0"/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Train </a:t>
            </a: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models 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Evaluation 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Choose </a:t>
            </a: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the best model 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UI </a:t>
            </a: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Design and model Integration 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Generate </a:t>
            </a: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predicted results</a:t>
            </a:r>
          </a:p>
        </p:txBody>
      </p:sp>
    </p:spTree>
    <p:extLst>
      <p:ext uri="{BB962C8B-B14F-4D97-AF65-F5344CB8AC3E}">
        <p14:creationId xmlns:p14="http://schemas.microsoft.com/office/powerpoint/2010/main" val="233216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980729"/>
            <a:ext cx="3200400" cy="2286000"/>
          </a:xfrm>
        </p:spPr>
        <p:txBody>
          <a:bodyPr>
            <a:normAutofit/>
          </a:bodyPr>
          <a:lstStyle/>
          <a:p>
            <a:r>
              <a:rPr lang="en-US" sz="4400" b="1" cap="all" dirty="0" smtClean="0">
                <a:solidFill>
                  <a:schemeClr val="bg2">
                    <a:lumMod val="2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Montserrat" panose="00000500000000000000" pitchFamily="2" charset="0"/>
                <a:cs typeface="Times New Roman" panose="02020603050405020304" pitchFamily="18" charset="0"/>
              </a:rPr>
              <a:t>modules</a:t>
            </a:r>
            <a:endParaRPr lang="en-US" sz="44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800600" y="1362588"/>
            <a:ext cx="6492240" cy="5257800"/>
          </a:xfrm>
        </p:spPr>
        <p:txBody>
          <a:bodyPr>
            <a:noAutofit/>
          </a:bodyPr>
          <a:lstStyle/>
          <a:p>
            <a:pPr lvl="1">
              <a:lnSpc>
                <a:spcPct val="200000"/>
              </a:lnSpc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Montserrat" panose="00000500000000000000" pitchFamily="2" charset="0"/>
              </a:rPr>
              <a:t>Data </a:t>
            </a:r>
            <a:r>
              <a:rPr lang="en-US" sz="2400" dirty="0">
                <a:solidFill>
                  <a:schemeClr val="tx1"/>
                </a:solidFill>
                <a:latin typeface="Montserrat" panose="00000500000000000000" pitchFamily="2" charset="0"/>
              </a:rPr>
              <a:t>Collection </a:t>
            </a:r>
            <a:r>
              <a:rPr lang="en-US" sz="2400" dirty="0" smtClean="0">
                <a:solidFill>
                  <a:schemeClr val="tx1"/>
                </a:solidFill>
                <a:latin typeface="Montserrat" panose="00000500000000000000" pitchFamily="2" charset="0"/>
              </a:rPr>
              <a:t>and Augmentation </a:t>
            </a:r>
            <a:endParaRPr lang="en-US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lvl="1">
              <a:lnSpc>
                <a:spcPct val="200000"/>
              </a:lnSpc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Montserrat" panose="00000500000000000000" pitchFamily="2" charset="0"/>
              </a:rPr>
              <a:t>Development of transfer learning models (customization)</a:t>
            </a:r>
          </a:p>
          <a:p>
            <a:pPr lvl="1">
              <a:lnSpc>
                <a:spcPct val="200000"/>
              </a:lnSpc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Montserrat" panose="00000500000000000000" pitchFamily="2" charset="0"/>
              </a:rPr>
              <a:t>Training and Evaluation of models</a:t>
            </a:r>
          </a:p>
          <a:p>
            <a:pPr lvl="1">
              <a:lnSpc>
                <a:spcPct val="200000"/>
              </a:lnSpc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Montserrat" panose="00000500000000000000" pitchFamily="2" charset="0"/>
              </a:rPr>
              <a:t>UI Design and model Integration </a:t>
            </a:r>
          </a:p>
        </p:txBody>
      </p:sp>
    </p:spTree>
    <p:extLst>
      <p:ext uri="{BB962C8B-B14F-4D97-AF65-F5344CB8AC3E}">
        <p14:creationId xmlns:p14="http://schemas.microsoft.com/office/powerpoint/2010/main" val="291312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42951"/>
          </a:xfrm>
        </p:spPr>
        <p:txBody>
          <a:bodyPr>
            <a:normAutofit/>
          </a:bodyPr>
          <a:lstStyle/>
          <a:p>
            <a:r>
              <a:rPr lang="en-US" sz="4400" b="1" cap="all" dirty="0" smtClean="0">
                <a:solidFill>
                  <a:schemeClr val="bg2">
                    <a:lumMod val="2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Montserrat" panose="00000500000000000000" pitchFamily="2" charset="0"/>
                <a:cs typeface="Times New Roman" panose="02020603050405020304" pitchFamily="18" charset="0"/>
              </a:rPr>
              <a:t>PROJECT PLAN</a:t>
            </a:r>
            <a:endParaRPr lang="en-US" sz="4400" b="1" dirty="0"/>
          </a:p>
        </p:txBody>
      </p:sp>
      <p:sp>
        <p:nvSpPr>
          <p:cNvPr id="5" name="Rectangle 4"/>
          <p:cNvSpPr/>
          <p:nvPr/>
        </p:nvSpPr>
        <p:spPr>
          <a:xfrm>
            <a:off x="1694127" y="2112317"/>
            <a:ext cx="2299062" cy="313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FEBRUARY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93189" y="2112317"/>
            <a:ext cx="2299062" cy="313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MARCH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2250" y="2112317"/>
            <a:ext cx="2748719" cy="313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APRIL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40971" y="2112317"/>
            <a:ext cx="1679831" cy="3135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412" y="2112317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2022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10720803" y="2103609"/>
            <a:ext cx="1004436" cy="37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2022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400645" y="2744645"/>
            <a:ext cx="2029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Topic Discussion</a:t>
            </a:r>
            <a:endParaRPr lang="en-IN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4005176" y="4144670"/>
            <a:ext cx="820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Coding</a:t>
            </a:r>
            <a:endParaRPr lang="en-IN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4340269" y="4609267"/>
            <a:ext cx="899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Testing</a:t>
            </a:r>
            <a:endParaRPr lang="en-IN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6255968" y="5088994"/>
            <a:ext cx="2709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UI Design and integration</a:t>
            </a:r>
            <a:endParaRPr lang="en-IN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1528614" y="3157405"/>
            <a:ext cx="143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Project Study</a:t>
            </a:r>
            <a:endParaRPr lang="en-IN" sz="1600" dirty="0"/>
          </a:p>
        </p:txBody>
      </p:sp>
      <p:sp>
        <p:nvSpPr>
          <p:cNvPr id="34" name="Rounded Rectangle 33"/>
          <p:cNvSpPr/>
          <p:nvPr/>
        </p:nvSpPr>
        <p:spPr>
          <a:xfrm>
            <a:off x="1848645" y="2797762"/>
            <a:ext cx="995013" cy="24049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35" name="TextBox 34"/>
          <p:cNvSpPr txBox="1"/>
          <p:nvPr/>
        </p:nvSpPr>
        <p:spPr>
          <a:xfrm>
            <a:off x="2822529" y="2757875"/>
            <a:ext cx="1564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Feb 7 – Feb  16</a:t>
            </a:r>
            <a:endParaRPr lang="en-IN" sz="1600" dirty="0"/>
          </a:p>
        </p:txBody>
      </p:sp>
      <p:sp>
        <p:nvSpPr>
          <p:cNvPr id="36" name="Rounded Rectangle 35"/>
          <p:cNvSpPr/>
          <p:nvPr/>
        </p:nvSpPr>
        <p:spPr>
          <a:xfrm>
            <a:off x="2805258" y="3215580"/>
            <a:ext cx="1491788" cy="2496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37" name="Rounded Rectangle 36"/>
          <p:cNvSpPr/>
          <p:nvPr/>
        </p:nvSpPr>
        <p:spPr>
          <a:xfrm>
            <a:off x="4383304" y="3665956"/>
            <a:ext cx="345179" cy="2877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38" name="Rounded Rectangle 37"/>
          <p:cNvSpPr/>
          <p:nvPr/>
        </p:nvSpPr>
        <p:spPr>
          <a:xfrm>
            <a:off x="4728483" y="4210200"/>
            <a:ext cx="3526877" cy="2730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39" name="Rounded Rectangle 38"/>
          <p:cNvSpPr/>
          <p:nvPr/>
        </p:nvSpPr>
        <p:spPr>
          <a:xfrm>
            <a:off x="5142719" y="4663055"/>
            <a:ext cx="3898250" cy="2847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40" name="Rounded Rectangle 39"/>
          <p:cNvSpPr/>
          <p:nvPr/>
        </p:nvSpPr>
        <p:spPr>
          <a:xfrm>
            <a:off x="8458381" y="5102299"/>
            <a:ext cx="605761" cy="3252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41" name="TextBox 40"/>
          <p:cNvSpPr txBox="1"/>
          <p:nvPr/>
        </p:nvSpPr>
        <p:spPr>
          <a:xfrm>
            <a:off x="4297046" y="3157405"/>
            <a:ext cx="1885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Feb 17 – </a:t>
            </a:r>
            <a:r>
              <a:rPr lang="en-US" sz="1600" dirty="0"/>
              <a:t>M</a:t>
            </a:r>
            <a:r>
              <a:rPr lang="en-US" sz="1600" dirty="0" smtClean="0"/>
              <a:t>ar 7</a:t>
            </a:r>
            <a:endParaRPr lang="en-IN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4728483" y="3675790"/>
            <a:ext cx="201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Mar 8 – Mar 12</a:t>
            </a:r>
            <a:endParaRPr lang="en-IN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2997523" y="3615110"/>
            <a:ext cx="164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 Collection</a:t>
            </a:r>
            <a:endParaRPr lang="en-IN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8214138" y="4178674"/>
            <a:ext cx="1502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Mar 12–Apr 20</a:t>
            </a:r>
            <a:endParaRPr lang="en-IN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9087292" y="5088995"/>
            <a:ext cx="1670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Apr 24 – Apr 30</a:t>
            </a:r>
            <a:endParaRPr lang="en-IN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9716367" y="5524695"/>
            <a:ext cx="1541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May 1  – May </a:t>
            </a:r>
            <a:r>
              <a:rPr lang="en-US" sz="1400" dirty="0"/>
              <a:t>8</a:t>
            </a:r>
            <a:endParaRPr lang="en-IN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9064143" y="4647226"/>
            <a:ext cx="1502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Mar 16–Apr 24</a:t>
            </a:r>
            <a:endParaRPr lang="en-IN" sz="1600" dirty="0"/>
          </a:p>
        </p:txBody>
      </p:sp>
      <p:sp>
        <p:nvSpPr>
          <p:cNvPr id="50" name="Rounded Rectangle 49"/>
          <p:cNvSpPr/>
          <p:nvPr/>
        </p:nvSpPr>
        <p:spPr>
          <a:xfrm>
            <a:off x="9040969" y="5551310"/>
            <a:ext cx="605761" cy="3252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51" name="TextBox 50"/>
          <p:cNvSpPr txBox="1"/>
          <p:nvPr/>
        </p:nvSpPr>
        <p:spPr>
          <a:xfrm>
            <a:off x="7857088" y="5524695"/>
            <a:ext cx="1351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Deployment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67061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42951"/>
          </a:xfrm>
        </p:spPr>
        <p:txBody>
          <a:bodyPr>
            <a:normAutofit/>
          </a:bodyPr>
          <a:lstStyle/>
          <a:p>
            <a:r>
              <a:rPr lang="en-US" sz="4400" b="1" cap="all" dirty="0" smtClean="0">
                <a:solidFill>
                  <a:schemeClr val="bg2">
                    <a:lumMod val="2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Montserrat" panose="00000500000000000000" pitchFamily="2" charset="0"/>
                <a:cs typeface="Times New Roman" panose="02020603050405020304" pitchFamily="18" charset="0"/>
              </a:rPr>
              <a:t>EVALUATION MEASURES</a:t>
            </a:r>
            <a:endParaRPr lang="en-US" sz="44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7641"/>
          </a:xfrm>
        </p:spPr>
        <p:txBody>
          <a:bodyPr>
            <a:noAutofit/>
          </a:bodyPr>
          <a:lstStyle/>
          <a:p>
            <a:pPr lvl="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Accuracy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 : </a:t>
            </a: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It tells us how close the measured value is to a known value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.</a:t>
            </a:r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  <a:latin typeface="Montserrat" panose="00000500000000000000" pitchFamily="2" charset="0"/>
            </a:endParaRPr>
          </a:p>
          <a:p>
            <a:pPr lvl="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Precision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 : </a:t>
            </a: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It tells about how accurate the model is in terms of those which were predicted positive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.</a:t>
            </a:r>
          </a:p>
          <a:p>
            <a:pPr lvl="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Recall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 : </a:t>
            </a: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It calculates the number of actual positives the model was able to capture after labeling 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it as </a:t>
            </a: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positive (true positive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).</a:t>
            </a:r>
          </a:p>
          <a:p>
            <a:pPr lvl="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24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F1 Score 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: </a:t>
            </a: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It gives a balance between precision and recall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.</a:t>
            </a:r>
          </a:p>
          <a:p>
            <a:pPr lvl="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  <a:latin typeface="Montserrat" panose="00000500000000000000" pitchFamily="2" charset="0"/>
            </a:endParaRPr>
          </a:p>
          <a:p>
            <a:pPr lvl="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60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42951"/>
          </a:xfrm>
        </p:spPr>
        <p:txBody>
          <a:bodyPr>
            <a:normAutofit/>
          </a:bodyPr>
          <a:lstStyle/>
          <a:p>
            <a:r>
              <a:rPr lang="en-US" sz="4400" b="1" cap="all" dirty="0" smtClean="0">
                <a:solidFill>
                  <a:schemeClr val="bg2">
                    <a:lumMod val="2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Montserrat" panose="00000500000000000000" pitchFamily="2" charset="0"/>
                <a:cs typeface="Times New Roman" panose="02020603050405020304" pitchFamily="18" charset="0"/>
              </a:rPr>
              <a:t>EVALUATION MEASURES</a:t>
            </a:r>
            <a:endParaRPr lang="en-US" sz="44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7641"/>
          </a:xfrm>
        </p:spPr>
        <p:txBody>
          <a:bodyPr>
            <a:noAutofit/>
          </a:bodyPr>
          <a:lstStyle/>
          <a:p>
            <a:pPr lvl="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AUC Score 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: Ability of a classifier to distinguish between classes and is used as a summary of the ROC Curve.</a:t>
            </a:r>
          </a:p>
          <a:p>
            <a:pPr lvl="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  <a:latin typeface="Montserrat" panose="00000500000000000000" pitchFamily="2" charset="0"/>
            </a:endParaRPr>
          </a:p>
          <a:p>
            <a:pPr lvl="5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(bad) 0.5 – 1 (good)</a:t>
            </a:r>
          </a:p>
          <a:p>
            <a:pPr marL="201168" lvl="1" indent="0">
              <a:buClr>
                <a:schemeClr val="tx1">
                  <a:lumMod val="85000"/>
                  <a:lumOff val="15000"/>
                </a:schemeClr>
              </a:buClr>
              <a:buNone/>
            </a:pPr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  <a:latin typeface="Montserrat" panose="00000500000000000000" pitchFamily="2" charset="0"/>
            </a:endParaRPr>
          </a:p>
          <a:p>
            <a:pPr lvl="6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&lt; 0.75	   – low accuracy</a:t>
            </a:r>
          </a:p>
          <a:p>
            <a:pPr lvl="6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0.75 – 0.85 – moderate</a:t>
            </a:r>
          </a:p>
          <a:p>
            <a:pPr lvl="6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&gt;0.85 	   – high accuracy</a:t>
            </a:r>
          </a:p>
          <a:p>
            <a:pPr lvl="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  <a:latin typeface="Montserrat" panose="00000500000000000000" pitchFamily="2" charset="0"/>
            </a:endParaRPr>
          </a:p>
          <a:p>
            <a:pPr lvl="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29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80631" y="2967335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80631" y="2967335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</a:t>
            </a:r>
            <a:endParaRPr lang="en-IN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0631" y="2967335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  <a:endParaRPr lang="en-IN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426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42951"/>
          </a:xfrm>
        </p:spPr>
        <p:txBody>
          <a:bodyPr>
            <a:normAutofit/>
          </a:bodyPr>
          <a:lstStyle/>
          <a:p>
            <a:r>
              <a:rPr lang="en-US" sz="4400" b="1" cap="all" dirty="0" smtClean="0">
                <a:solidFill>
                  <a:schemeClr val="bg2">
                    <a:lumMod val="2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Montserrat" panose="00000500000000000000" pitchFamily="2" charset="0"/>
                <a:cs typeface="Times New Roman" panose="02020603050405020304" pitchFamily="18" charset="0"/>
              </a:rPr>
              <a:t>INTRODUCTION</a:t>
            </a:r>
            <a:endParaRPr lang="en-US" sz="44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Pneumonia is one of the largest infectious diseases that 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cause death </a:t>
            </a: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in children and elderly people across the 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globe.</a:t>
            </a:r>
          </a:p>
          <a:p>
            <a:pPr lvl="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Pneumonia is ranked eight in the list of the top 10 causes of death in the United 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States.</a:t>
            </a:r>
          </a:p>
          <a:p>
            <a:pPr lvl="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Due to pneumonia, every year, 3.7 lakh children die in India, which constitutes a total of fifty 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percent of </a:t>
            </a: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the pneumonia deaths that occur in 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India.</a:t>
            </a:r>
          </a:p>
          <a:p>
            <a:pPr lvl="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 According to the WHO, “Every 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year, it </a:t>
            </a: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kills an estimated 1.4 million children under the age of five years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, </a:t>
            </a: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accounting for 18% of all deaths 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of children </a:t>
            </a: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under five years old worldwide</a:t>
            </a:r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  <a:latin typeface="Montserrat" panose="00000500000000000000" pitchFamily="2" charset="0"/>
            </a:endParaRPr>
          </a:p>
          <a:p>
            <a:pPr lvl="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42951"/>
          </a:xfrm>
        </p:spPr>
        <p:txBody>
          <a:bodyPr>
            <a:normAutofit/>
          </a:bodyPr>
          <a:lstStyle/>
          <a:p>
            <a:r>
              <a:rPr lang="en-US" sz="4400" b="1" cap="all" dirty="0" smtClean="0">
                <a:solidFill>
                  <a:schemeClr val="bg2">
                    <a:lumMod val="2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Montserrat" panose="00000500000000000000" pitchFamily="2" charset="0"/>
                <a:cs typeface="Times New Roman" panose="02020603050405020304" pitchFamily="18" charset="0"/>
              </a:rPr>
              <a:t>EXISTING SYSTEM</a:t>
            </a:r>
            <a:endParaRPr lang="en-US" sz="44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  <a:latin typeface="Montserrat" panose="00000500000000000000" pitchFamily="2" charset="0"/>
            </a:endParaRPr>
          </a:p>
          <a:p>
            <a:pPr lvl="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Chest </a:t>
            </a: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X-rays are primarily used for the diagnosis of this 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disease.</a:t>
            </a:r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  <a:latin typeface="Montserrat" panose="00000500000000000000" pitchFamily="2" charset="0"/>
            </a:endParaRPr>
          </a:p>
          <a:p>
            <a:pPr lvl="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However</a:t>
            </a: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, even for a trained radiologist, it is a challenging task to examine chest 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X-rays.</a:t>
            </a:r>
          </a:p>
          <a:p>
            <a:pPr lvl="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There </a:t>
            </a: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is a need to improve the diagnosis </a:t>
            </a: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accuracy</a:t>
            </a:r>
          </a:p>
          <a:p>
            <a:pPr lvl="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2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cap="all" dirty="0" smtClean="0">
                <a:solidFill>
                  <a:schemeClr val="bg2">
                    <a:lumMod val="2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Montserrat" panose="00000500000000000000" pitchFamily="2" charset="0"/>
                <a:cs typeface="Times New Roman" panose="02020603050405020304" pitchFamily="18" charset="0"/>
              </a:rPr>
              <a:t>PROBLEM STATEMENT</a:t>
            </a:r>
            <a:endParaRPr lang="en-US" sz="44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  <a:latin typeface="Montserrat" panose="00000500000000000000" pitchFamily="2" charset="0"/>
            </a:endParaRPr>
          </a:p>
          <a:p>
            <a:pPr lvl="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tx2">
                  <a:lumMod val="95000"/>
                  <a:lumOff val="5000"/>
                </a:schemeClr>
              </a:solidFill>
              <a:latin typeface="Montserrat" panose="00000500000000000000" pitchFamily="2" charset="0"/>
            </a:endParaRPr>
          </a:p>
          <a:p>
            <a:pPr lvl="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To develop an efficient application / web application to detect Pneumonia by uploading digital Chest X-ray .</a:t>
            </a:r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99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42951"/>
          </a:xfrm>
        </p:spPr>
        <p:txBody>
          <a:bodyPr>
            <a:normAutofit/>
          </a:bodyPr>
          <a:lstStyle/>
          <a:p>
            <a:r>
              <a:rPr lang="en-US" sz="4400" b="1" cap="all" dirty="0" smtClean="0">
                <a:solidFill>
                  <a:schemeClr val="bg2">
                    <a:lumMod val="2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Montserrat" panose="00000500000000000000" pitchFamily="2" charset="0"/>
                <a:cs typeface="Times New Roman" panose="02020603050405020304" pitchFamily="18" charset="0"/>
              </a:rPr>
              <a:t>PROPOSED SOLUTION</a:t>
            </a:r>
            <a:endParaRPr lang="en-US" sz="44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7641"/>
          </a:xfrm>
        </p:spPr>
        <p:txBody>
          <a:bodyPr>
            <a:noAutofit/>
          </a:bodyPr>
          <a:lstStyle/>
          <a:p>
            <a:pPr lvl="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Efficient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model for the detection of pneumonia 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Montserrat" panose="00000500000000000000" pitchFamily="2" charset="0"/>
            </a:endParaRPr>
          </a:p>
          <a:p>
            <a:pPr lvl="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T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rained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on digital chest X-ray images 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Montserrat" panose="00000500000000000000" pitchFamily="2" charset="0"/>
            </a:endParaRPr>
          </a:p>
          <a:p>
            <a:pPr lvl="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Supervised learning approach.</a:t>
            </a:r>
          </a:p>
          <a:p>
            <a:pPr lvl="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Transfer learning is used to fine-tune the deep learning models to obtain higher training and validation accuracy</a:t>
            </a:r>
          </a:p>
          <a:p>
            <a:pPr lvl="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The model is evaluated, not only in terms of test accuracy, but also in the AUC score.</a:t>
            </a:r>
          </a:p>
          <a:p>
            <a:pPr marL="0" lvl="0" indent="0">
              <a:buClr>
                <a:schemeClr val="tx1">
                  <a:lumMod val="85000"/>
                  <a:lumOff val="15000"/>
                </a:schemeClr>
              </a:buClr>
              <a:buNone/>
            </a:pPr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42951"/>
          </a:xfrm>
        </p:spPr>
        <p:txBody>
          <a:bodyPr>
            <a:normAutofit/>
          </a:bodyPr>
          <a:lstStyle/>
          <a:p>
            <a:r>
              <a:rPr lang="en-US" sz="4400" b="1" cap="all" dirty="0" smtClean="0">
                <a:solidFill>
                  <a:schemeClr val="bg2">
                    <a:lumMod val="2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Montserrat" panose="00000500000000000000" pitchFamily="2" charset="0"/>
                <a:cs typeface="Times New Roman" panose="02020603050405020304" pitchFamily="18" charset="0"/>
              </a:rPr>
              <a:t>PROPOSED SOLUTION</a:t>
            </a:r>
            <a:endParaRPr lang="en-US" sz="44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7641"/>
          </a:xfrm>
        </p:spPr>
        <p:txBody>
          <a:bodyPr>
            <a:noAutofit/>
          </a:bodyPr>
          <a:lstStyle/>
          <a:p>
            <a:pPr lvl="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Montserrat" panose="00000500000000000000" pitchFamily="2" charset="0"/>
              </a:rPr>
              <a:t>Several deep learning models are </a:t>
            </a:r>
            <a:r>
              <a:rPr lang="en-US" sz="2400" dirty="0" err="1">
                <a:latin typeface="Montserrat" panose="00000500000000000000" pitchFamily="2" charset="0"/>
              </a:rPr>
              <a:t>customised</a:t>
            </a:r>
            <a:r>
              <a:rPr lang="en-US" sz="2400" dirty="0">
                <a:latin typeface="Montserrat" panose="00000500000000000000" pitchFamily="2" charset="0"/>
              </a:rPr>
              <a:t> and trained in order to get the best detection model. </a:t>
            </a:r>
          </a:p>
          <a:p>
            <a:pPr lvl="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Montserrat" panose="00000500000000000000" pitchFamily="2" charset="0"/>
              </a:rPr>
              <a:t>Various models used are as follows : </a:t>
            </a:r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  <a:latin typeface="Montserrat" panose="00000500000000000000" pitchFamily="2" charset="0"/>
            </a:endParaRPr>
          </a:p>
          <a:p>
            <a:pPr lvl="1"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ResNet152V2</a:t>
            </a:r>
          </a:p>
          <a:p>
            <a:pPr lvl="1"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DenseNet121  </a:t>
            </a:r>
          </a:p>
          <a:p>
            <a:pPr lvl="1"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Montserrat" panose="00000500000000000000" pitchFamily="2" charset="0"/>
              </a:rPr>
              <a:t>MobileNetV3</a:t>
            </a:r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  <a:latin typeface="Montserrat" panose="00000500000000000000" pitchFamily="2" charset="0"/>
            </a:endParaRPr>
          </a:p>
          <a:p>
            <a:pPr lvl="1"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InceptionV3</a:t>
            </a:r>
          </a:p>
          <a:p>
            <a:pPr lvl="1">
              <a:lnSpc>
                <a:spcPct val="100000"/>
              </a:lnSpc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tx2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Xception</a:t>
            </a:r>
            <a:endParaRPr lang="en-US" sz="2400" dirty="0">
              <a:solidFill>
                <a:schemeClr val="tx2">
                  <a:lumMod val="95000"/>
                  <a:lumOff val="5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19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42951"/>
          </a:xfrm>
        </p:spPr>
        <p:txBody>
          <a:bodyPr>
            <a:normAutofit/>
          </a:bodyPr>
          <a:lstStyle/>
          <a:p>
            <a:r>
              <a:rPr lang="en-US" sz="4400" b="1" cap="all" dirty="0" smtClean="0">
                <a:solidFill>
                  <a:schemeClr val="bg2">
                    <a:lumMod val="2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Montserrat" panose="00000500000000000000" pitchFamily="2" charset="0"/>
                <a:cs typeface="Times New Roman" panose="02020603050405020304" pitchFamily="18" charset="0"/>
              </a:rPr>
              <a:t>LITERATURE REVIEW</a:t>
            </a:r>
            <a:endParaRPr lang="en-US" sz="44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7641"/>
          </a:xfrm>
        </p:spPr>
        <p:txBody>
          <a:bodyPr>
            <a:noAutofit/>
          </a:bodyPr>
          <a:lstStyle/>
          <a:p>
            <a:pPr lvl="0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IN" b="1" dirty="0">
                <a:latin typeface="Montserrat" panose="00000500000000000000" pitchFamily="2" charset="0"/>
              </a:rPr>
              <a:t>Hashmi, Mohammad </a:t>
            </a:r>
            <a:r>
              <a:rPr lang="en-IN" b="1" dirty="0" err="1">
                <a:latin typeface="Montserrat" panose="00000500000000000000" pitchFamily="2" charset="0"/>
              </a:rPr>
              <a:t>Farukh</a:t>
            </a:r>
            <a:r>
              <a:rPr lang="en-IN" b="1" dirty="0">
                <a:latin typeface="Montserrat" panose="00000500000000000000" pitchFamily="2" charset="0"/>
              </a:rPr>
              <a:t> et al. “Efficient Pneumonia Detection in Chest </a:t>
            </a:r>
            <a:r>
              <a:rPr lang="en-IN" b="1" dirty="0" err="1">
                <a:latin typeface="Montserrat" panose="00000500000000000000" pitchFamily="2" charset="0"/>
              </a:rPr>
              <a:t>Xray</a:t>
            </a:r>
            <a:r>
              <a:rPr lang="en-IN" b="1" dirty="0">
                <a:latin typeface="Montserrat" panose="00000500000000000000" pitchFamily="2" charset="0"/>
              </a:rPr>
              <a:t> Images Using Deep Transfer Learning.” </a:t>
            </a:r>
            <a:r>
              <a:rPr lang="en-IN" b="1" i="1" dirty="0">
                <a:latin typeface="Montserrat" panose="00000500000000000000" pitchFamily="2" charset="0"/>
              </a:rPr>
              <a:t>Diagnostics (Basel, Switzerland)</a:t>
            </a:r>
            <a:r>
              <a:rPr lang="en-IN" b="1" dirty="0">
                <a:latin typeface="Montserrat" panose="00000500000000000000" pitchFamily="2" charset="0"/>
              </a:rPr>
              <a:t> vol. 10,6 417. 19 Jun. 2020, </a:t>
            </a:r>
            <a:r>
              <a:rPr lang="en-IN" b="1" dirty="0" smtClean="0">
                <a:latin typeface="Montserrat" panose="00000500000000000000" pitchFamily="2" charset="0"/>
              </a:rPr>
              <a:t>doi:10.3390/diagnostics10060417</a:t>
            </a:r>
            <a:endParaRPr lang="en-US" b="1" dirty="0" smtClean="0">
              <a:latin typeface="Montserrat" panose="00000500000000000000" pitchFamily="2" charset="0"/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Montserrat" panose="00000500000000000000" pitchFamily="2" charset="0"/>
              </a:rPr>
              <a:t>A</a:t>
            </a:r>
            <a:r>
              <a:rPr lang="en-US" dirty="0" smtClean="0">
                <a:latin typeface="Montserrat" panose="00000500000000000000" pitchFamily="2" charset="0"/>
              </a:rPr>
              <a:t>n </a:t>
            </a:r>
            <a:r>
              <a:rPr lang="en-US" dirty="0">
                <a:latin typeface="Montserrat" panose="00000500000000000000" pitchFamily="2" charset="0"/>
              </a:rPr>
              <a:t>efficient model for the detection of pneumonia trained on digital chest X-ray images is proposed, which could aid the radiologists in their decision making process</a:t>
            </a:r>
            <a:r>
              <a:rPr lang="en-US" dirty="0" smtClean="0">
                <a:latin typeface="Montserrat" panose="00000500000000000000" pitchFamily="2" charset="0"/>
              </a:rPr>
              <a:t>.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Montserrat" panose="00000500000000000000" pitchFamily="2" charset="0"/>
              </a:rPr>
              <a:t> </a:t>
            </a:r>
            <a:r>
              <a:rPr lang="en-US" dirty="0">
                <a:latin typeface="Montserrat" panose="00000500000000000000" pitchFamily="2" charset="0"/>
              </a:rPr>
              <a:t>A novel approach based on a weighted classifier is introduced, which combines the weighted predictions from the state-of-the-art deep learning models such as ResNet18, </a:t>
            </a:r>
            <a:r>
              <a:rPr lang="en-US" dirty="0" err="1">
                <a:latin typeface="Montserrat" panose="00000500000000000000" pitchFamily="2" charset="0"/>
              </a:rPr>
              <a:t>Xception</a:t>
            </a:r>
            <a:r>
              <a:rPr lang="en-US" dirty="0">
                <a:latin typeface="Montserrat" panose="00000500000000000000" pitchFamily="2" charset="0"/>
              </a:rPr>
              <a:t>, InceptionV3, DenseNet121, and MobileNetV3 in an optimal way</a:t>
            </a:r>
            <a:r>
              <a:rPr lang="en-US" dirty="0" smtClean="0">
                <a:latin typeface="Montserrat" panose="00000500000000000000" pitchFamily="2" charset="0"/>
              </a:rPr>
              <a:t>.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Montserrat" panose="00000500000000000000" pitchFamily="2" charset="0"/>
              </a:rPr>
              <a:t> </a:t>
            </a:r>
            <a:r>
              <a:rPr lang="en-US" dirty="0">
                <a:latin typeface="Montserrat" panose="00000500000000000000" pitchFamily="2" charset="0"/>
              </a:rPr>
              <a:t>This approach is a supervised learning approach in which the network predicts the result based on the quality of the dataset used. </a:t>
            </a:r>
            <a:endParaRPr lang="en-US" dirty="0" smtClean="0">
              <a:latin typeface="Montserrat" panose="00000500000000000000" pitchFamily="2" charset="0"/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Montserrat" panose="00000500000000000000" pitchFamily="2" charset="0"/>
              </a:rPr>
              <a:t>Transfer </a:t>
            </a:r>
            <a:r>
              <a:rPr lang="en-US" dirty="0">
                <a:latin typeface="Montserrat" panose="00000500000000000000" pitchFamily="2" charset="0"/>
              </a:rPr>
              <a:t>learning is used to fine-tune the deep learning models to obtain higher training and validation accuracy</a:t>
            </a:r>
            <a:r>
              <a:rPr lang="en-US" dirty="0" smtClean="0">
                <a:latin typeface="Montserrat" panose="00000500000000000000" pitchFamily="2" charset="0"/>
              </a:rPr>
              <a:t>.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Montserrat" panose="00000500000000000000" pitchFamily="2" charset="0"/>
              </a:rPr>
              <a:t> </a:t>
            </a:r>
            <a:r>
              <a:rPr lang="en-US" dirty="0">
                <a:latin typeface="Montserrat" panose="00000500000000000000" pitchFamily="2" charset="0"/>
              </a:rPr>
              <a:t>Partial data augmentation techniques are employed to increase the training dataset in a balanced way. The proposed weighted classifier is able to outperform all the individual models</a:t>
            </a:r>
            <a:endParaRPr lang="en-US" b="1" dirty="0">
              <a:solidFill>
                <a:schemeClr val="tx2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83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cap="all" dirty="0" smtClean="0">
                <a:solidFill>
                  <a:schemeClr val="bg2">
                    <a:lumMod val="2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Montserrat" panose="00000500000000000000" pitchFamily="2" charset="0"/>
                <a:cs typeface="Times New Roman" panose="02020603050405020304" pitchFamily="18" charset="0"/>
              </a:rPr>
              <a:t>REQUIREMENT SPECIFICATIONS</a:t>
            </a:r>
            <a:endParaRPr lang="en-US" sz="44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01168" lvl="1" indent="0">
              <a:buNone/>
            </a:pPr>
            <a:r>
              <a:rPr lang="en-US" sz="2000" b="1" dirty="0" smtClean="0">
                <a:latin typeface="Montserrat" panose="00000500000000000000" pitchFamily="2" charset="0"/>
              </a:rPr>
              <a:t>DATASET USED</a:t>
            </a:r>
            <a:endParaRPr lang="en-IN" sz="2000" b="1" dirty="0" smtClean="0">
              <a:latin typeface="Montserrat" panose="00000500000000000000" pitchFamily="2" charset="0"/>
            </a:endParaRPr>
          </a:p>
          <a:p>
            <a:pPr lvl="1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Guangzhou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Women and Children’s Medical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Center pneumonia dataset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Montserrat" panose="00000500000000000000" pitchFamily="2" charset="0"/>
            </a:endParaRPr>
          </a:p>
          <a:p>
            <a:pPr lvl="1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endParaRPr lang="en-I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Montserrat" panose="00000500000000000000" pitchFamily="2" charset="0"/>
            </a:endParaRPr>
          </a:p>
          <a:p>
            <a:pPr marL="201168" lvl="1" indent="0"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IN" sz="2000" b="1" dirty="0" smtClean="0">
                <a:latin typeface="Montserrat" panose="00000500000000000000" pitchFamily="2" charset="0"/>
              </a:rPr>
              <a:t>FUNCTIONAL </a:t>
            </a:r>
            <a:r>
              <a:rPr lang="en-IN" sz="2000" b="1" dirty="0">
                <a:latin typeface="Montserrat" panose="00000500000000000000" pitchFamily="2" charset="0"/>
              </a:rPr>
              <a:t>REQUIREMENTS </a:t>
            </a:r>
            <a:endParaRPr lang="en-IN" sz="2000" b="1" dirty="0" smtClean="0">
              <a:latin typeface="Montserrat" panose="00000500000000000000" pitchFamily="2" charset="0"/>
            </a:endParaRPr>
          </a:p>
          <a:p>
            <a:pPr lvl="1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Montserrat" panose="00000500000000000000" pitchFamily="2" charset="0"/>
              </a:rPr>
              <a:t>Add </a:t>
            </a:r>
            <a:r>
              <a:rPr lang="en-US" sz="2000" dirty="0">
                <a:latin typeface="Montserrat" panose="00000500000000000000" pitchFamily="2" charset="0"/>
              </a:rPr>
              <a:t>XRAY image and view </a:t>
            </a:r>
            <a:r>
              <a:rPr lang="en-US" sz="2000" dirty="0" smtClean="0">
                <a:latin typeface="Montserrat" panose="00000500000000000000" pitchFamily="2" charset="0"/>
              </a:rPr>
              <a:t>result , i.e. , Pneumonia detected or not</a:t>
            </a:r>
          </a:p>
          <a:p>
            <a:pPr marL="201168" lvl="1" indent="0"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en-US" sz="2000" dirty="0">
              <a:latin typeface="Montserrat" panose="00000500000000000000" pitchFamily="2" charset="0"/>
            </a:endParaRPr>
          </a:p>
          <a:p>
            <a:pPr marL="201168" lvl="1" indent="0"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IN" sz="2000" b="1" dirty="0" smtClean="0">
                <a:latin typeface="Montserrat" panose="00000500000000000000" pitchFamily="2" charset="0"/>
              </a:rPr>
              <a:t>NON FUNCTIONAL REQUIREMENTS </a:t>
            </a:r>
          </a:p>
          <a:p>
            <a:pPr lvl="1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Montserrat" panose="00000500000000000000" pitchFamily="2" charset="0"/>
              </a:rPr>
              <a:t>Proper Internet Connection</a:t>
            </a:r>
          </a:p>
          <a:p>
            <a:pPr lvl="1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Montserrat" panose="00000500000000000000" pitchFamily="2" charset="0"/>
              </a:rPr>
              <a:t>Python should be pre installed</a:t>
            </a:r>
          </a:p>
          <a:p>
            <a:pPr lvl="1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Montserrat" panose="00000500000000000000" pitchFamily="2" charset="0"/>
              </a:rPr>
              <a:t>Performance Requirements : Speed </a:t>
            </a:r>
            <a:r>
              <a:rPr lang="en-US" sz="2000" dirty="0">
                <a:latin typeface="Montserrat" panose="00000500000000000000" pitchFamily="2" charset="0"/>
              </a:rPr>
              <a:t>of the system is an important constraint. </a:t>
            </a:r>
          </a:p>
          <a:p>
            <a:pPr lvl="1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endParaRPr lang="en-US" sz="2000" dirty="0" smtClean="0">
              <a:latin typeface="Montserrat" panose="00000500000000000000" pitchFamily="2" charset="0"/>
            </a:endParaRPr>
          </a:p>
          <a:p>
            <a:pPr lvl="1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endParaRPr lang="en-US" sz="2000" dirty="0">
              <a:latin typeface="Montserrat" panose="00000500000000000000" pitchFamily="2" charset="0"/>
            </a:endParaRPr>
          </a:p>
          <a:p>
            <a:pPr marL="201168" lvl="1" indent="0"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en-IN" sz="200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cap="all" dirty="0" smtClean="0">
                <a:solidFill>
                  <a:schemeClr val="bg2">
                    <a:lumMod val="2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Montserrat" panose="00000500000000000000" pitchFamily="2" charset="0"/>
                <a:cs typeface="Times New Roman" panose="02020603050405020304" pitchFamily="18" charset="0"/>
              </a:rPr>
              <a:t>REQUIREMENT SPECIFICATIONS</a:t>
            </a:r>
            <a:endParaRPr lang="en-US" sz="44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01168" lvl="1" indent="0">
              <a:buNone/>
            </a:pPr>
            <a:r>
              <a:rPr lang="en-IN" sz="2000" b="1" dirty="0" smtClean="0">
                <a:latin typeface="Montserrat" panose="00000500000000000000" pitchFamily="2" charset="0"/>
              </a:rPr>
              <a:t>SOFTWARE </a:t>
            </a:r>
            <a:r>
              <a:rPr lang="en-IN" sz="2000" b="1" dirty="0">
                <a:latin typeface="Montserrat" panose="00000500000000000000" pitchFamily="2" charset="0"/>
              </a:rPr>
              <a:t>REQUIREMENTS </a:t>
            </a:r>
            <a:endParaRPr lang="en-IN" sz="2000" b="1" dirty="0" smtClean="0">
              <a:latin typeface="Montserrat" panose="00000500000000000000" pitchFamily="2" charset="0"/>
            </a:endParaRPr>
          </a:p>
          <a:p>
            <a:pPr lvl="1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Operating System</a:t>
            </a:r>
            <a:r>
              <a:rPr lang="en-I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 : </a:t>
            </a: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Windows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8 or above </a:t>
            </a:r>
            <a:endParaRPr lang="en-I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Montserrat" panose="00000500000000000000" pitchFamily="2" charset="0"/>
            </a:endParaRPr>
          </a:p>
          <a:p>
            <a:pPr lvl="1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Front End </a:t>
            </a:r>
            <a:r>
              <a:rPr lang="en-I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: </a:t>
            </a: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android and  java</a:t>
            </a:r>
          </a:p>
          <a:p>
            <a:pPr lvl="1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Back End </a:t>
            </a:r>
            <a:r>
              <a:rPr lang="en-I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:</a:t>
            </a: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 python </a:t>
            </a:r>
          </a:p>
          <a:p>
            <a:pPr lvl="1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IDE</a:t>
            </a:r>
            <a:r>
              <a:rPr lang="en-I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 :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Android studio and google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Montserrat" panose="00000500000000000000" pitchFamily="2" charset="0"/>
              </a:rPr>
              <a:t>colab</a:t>
            </a:r>
            <a:endParaRPr lang="en-I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Montserrat" panose="00000500000000000000" pitchFamily="2" charset="0"/>
            </a:endParaRPr>
          </a:p>
          <a:p>
            <a:pPr marL="201168" lvl="1" indent="0"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en-IN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Montserrat" panose="00000500000000000000" pitchFamily="2" charset="0"/>
            </a:endParaRPr>
          </a:p>
          <a:p>
            <a:pPr marL="201168" lvl="1" indent="0"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IN" sz="2000" b="1" dirty="0" smtClean="0">
                <a:latin typeface="Montserrat" panose="00000500000000000000" pitchFamily="2" charset="0"/>
              </a:rPr>
              <a:t>HARDWARE </a:t>
            </a:r>
            <a:r>
              <a:rPr lang="en-IN" sz="2000" b="1" dirty="0">
                <a:latin typeface="Montserrat" panose="00000500000000000000" pitchFamily="2" charset="0"/>
              </a:rPr>
              <a:t>REQUIREMENTS </a:t>
            </a:r>
            <a:endParaRPr lang="en-IN" sz="2000" b="1" dirty="0" smtClean="0">
              <a:latin typeface="Montserrat" panose="00000500000000000000" pitchFamily="2" charset="0"/>
            </a:endParaRPr>
          </a:p>
          <a:p>
            <a:pPr lvl="1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Montserrat" panose="00000500000000000000" pitchFamily="2" charset="0"/>
              </a:rPr>
              <a:t>Processor </a:t>
            </a:r>
            <a:r>
              <a:rPr lang="en-IN" sz="2000" b="1" dirty="0" smtClean="0">
                <a:latin typeface="Montserrat" panose="00000500000000000000" pitchFamily="2" charset="0"/>
              </a:rPr>
              <a:t>: </a:t>
            </a:r>
            <a:r>
              <a:rPr lang="en-IN" sz="2000" dirty="0">
                <a:latin typeface="Montserrat" panose="00000500000000000000" pitchFamily="2" charset="0"/>
              </a:rPr>
              <a:t>core i3 or above </a:t>
            </a:r>
            <a:endParaRPr lang="en-IN" sz="2000" dirty="0" smtClean="0">
              <a:latin typeface="Montserrat" panose="00000500000000000000" pitchFamily="2" charset="0"/>
            </a:endParaRPr>
          </a:p>
          <a:p>
            <a:pPr lvl="1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Montserrat" panose="00000500000000000000" pitchFamily="2" charset="0"/>
              </a:rPr>
              <a:t>Hard </a:t>
            </a:r>
            <a:r>
              <a:rPr lang="en-IN" sz="2000" dirty="0">
                <a:latin typeface="Montserrat" panose="00000500000000000000" pitchFamily="2" charset="0"/>
              </a:rPr>
              <a:t>Disk </a:t>
            </a:r>
            <a:r>
              <a:rPr lang="en-IN" sz="2000" dirty="0" smtClean="0">
                <a:latin typeface="Montserrat" panose="00000500000000000000" pitchFamily="2" charset="0"/>
              </a:rPr>
              <a:t>Space </a:t>
            </a:r>
            <a:r>
              <a:rPr lang="en-IN" sz="2000" b="1" dirty="0" smtClean="0">
                <a:latin typeface="Montserrat" panose="00000500000000000000" pitchFamily="2" charset="0"/>
              </a:rPr>
              <a:t>:</a:t>
            </a:r>
            <a:r>
              <a:rPr lang="en-IN" sz="2000" dirty="0" smtClean="0">
                <a:latin typeface="Montserrat" panose="00000500000000000000" pitchFamily="2" charset="0"/>
              </a:rPr>
              <a:t> </a:t>
            </a:r>
            <a:r>
              <a:rPr lang="en-IN" sz="2000" dirty="0">
                <a:latin typeface="Montserrat" panose="00000500000000000000" pitchFamily="2" charset="0"/>
              </a:rPr>
              <a:t>320 GB </a:t>
            </a:r>
            <a:endParaRPr lang="en-IN" sz="2000" dirty="0" smtClean="0">
              <a:latin typeface="Montserrat" panose="00000500000000000000" pitchFamily="2" charset="0"/>
            </a:endParaRPr>
          </a:p>
          <a:p>
            <a:pPr lvl="1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Montserrat" panose="00000500000000000000" pitchFamily="2" charset="0"/>
              </a:rPr>
              <a:t>Memory </a:t>
            </a:r>
            <a:r>
              <a:rPr lang="en-IN" sz="2000" b="1" dirty="0" smtClean="0">
                <a:latin typeface="Montserrat" panose="00000500000000000000" pitchFamily="2" charset="0"/>
              </a:rPr>
              <a:t>: </a:t>
            </a:r>
            <a:r>
              <a:rPr lang="en-IN" sz="2000" dirty="0">
                <a:latin typeface="Montserrat" panose="00000500000000000000" pitchFamily="2" charset="0"/>
              </a:rPr>
              <a:t>4 GB </a:t>
            </a:r>
            <a:r>
              <a:rPr lang="en-IN" sz="2000" dirty="0" smtClean="0">
                <a:latin typeface="Montserrat" panose="00000500000000000000" pitchFamily="2" charset="0"/>
              </a:rPr>
              <a:t>or above</a:t>
            </a:r>
            <a:endParaRPr lang="en-US" sz="2000" dirty="0" smtClean="0">
              <a:latin typeface="Montserrat" panose="00000500000000000000" pitchFamily="2" charset="0"/>
            </a:endParaRPr>
          </a:p>
          <a:p>
            <a:pPr lvl="1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endParaRPr lang="en-US" sz="2000" dirty="0">
              <a:latin typeface="Montserrat" panose="00000500000000000000" pitchFamily="2" charset="0"/>
            </a:endParaRPr>
          </a:p>
          <a:p>
            <a:pPr lvl="1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endParaRPr lang="en-IN" sz="2000" dirty="0" smtClean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58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1911</TotalTime>
  <Words>687</Words>
  <Application>Microsoft Office PowerPoint</Application>
  <PresentationFormat>Widescreen</PresentationFormat>
  <Paragraphs>138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Calibri Light</vt:lpstr>
      <vt:lpstr>Montserrat</vt:lpstr>
      <vt:lpstr>Montserrat Medium</vt:lpstr>
      <vt:lpstr>Times New Roman</vt:lpstr>
      <vt:lpstr>Wingdings</vt:lpstr>
      <vt:lpstr>Retrospect</vt:lpstr>
      <vt:lpstr>EFFICIENT PNEUMONIA DETECTION IN CHEST XRAY IMAGES USING DEEP TRANSFER LEARNING</vt:lpstr>
      <vt:lpstr>INTRODUCTION</vt:lpstr>
      <vt:lpstr>EXISTING SYSTEM</vt:lpstr>
      <vt:lpstr>PROBLEM STATEMENT</vt:lpstr>
      <vt:lpstr>PROPOSED SOLUTION</vt:lpstr>
      <vt:lpstr>PROPOSED SOLUTION</vt:lpstr>
      <vt:lpstr>LITERATURE REVIEW</vt:lpstr>
      <vt:lpstr>REQUIREMENT SPECIFICATIONS</vt:lpstr>
      <vt:lpstr>REQUIREMENT SPECIFICATIONS</vt:lpstr>
      <vt:lpstr>PowerPoint Presentation</vt:lpstr>
      <vt:lpstr>WORK FLOW</vt:lpstr>
      <vt:lpstr>modules</vt:lpstr>
      <vt:lpstr>PROJECT PLAN</vt:lpstr>
      <vt:lpstr>EVALUATION MEASURES</vt:lpstr>
      <vt:lpstr>EVALUATION MEASURES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PNEUMONIA DETECTION IN CHEST XRAY IMAGES USING DEEP TRANSFER LEARNING</dc:title>
  <dc:creator>Microsoft account</dc:creator>
  <cp:lastModifiedBy>Microsoft account</cp:lastModifiedBy>
  <cp:revision>76</cp:revision>
  <dcterms:created xsi:type="dcterms:W3CDTF">2022-02-16T18:03:32Z</dcterms:created>
  <dcterms:modified xsi:type="dcterms:W3CDTF">2022-05-06T06:38:55Z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