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32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42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5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7A1C-2017-4D7B-8BCE-8BECB9EF858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9E0C566-130F-761A-03D5-773A1582E3A4}"/>
              </a:ext>
            </a:extLst>
          </p:cNvPr>
          <p:cNvSpPr txBox="1"/>
          <p:nvPr/>
        </p:nvSpPr>
        <p:spPr>
          <a:xfrm>
            <a:off x="1361440" y="3037840"/>
            <a:ext cx="333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Md Nowsad </a:t>
            </a:r>
            <a:r>
              <a:rPr lang="en-US" dirty="0" err="1"/>
              <a:t>Hossen</a:t>
            </a:r>
            <a:r>
              <a:rPr lang="en-US" dirty="0"/>
              <a:t> Munna</a:t>
            </a:r>
          </a:p>
          <a:p>
            <a:r>
              <a:rPr lang="en-US" dirty="0"/>
              <a:t>BSSE – 1407</a:t>
            </a:r>
          </a:p>
          <a:p>
            <a:r>
              <a:rPr lang="en-US" dirty="0"/>
              <a:t>Session: 2021-22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7A66D-3B0E-8132-61EA-8243DCB7DC28}"/>
              </a:ext>
            </a:extLst>
          </p:cNvPr>
          <p:cNvSpPr txBox="1"/>
          <p:nvPr/>
        </p:nvSpPr>
        <p:spPr>
          <a:xfrm>
            <a:off x="6096000" y="4691848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By:</a:t>
            </a:r>
          </a:p>
          <a:p>
            <a:r>
              <a:rPr lang="en-US" dirty="0"/>
              <a:t>Dr. Muhammed Shafiul Alam khan</a:t>
            </a:r>
          </a:p>
          <a:p>
            <a:r>
              <a:rPr lang="en-US" dirty="0"/>
              <a:t>Professor</a:t>
            </a:r>
          </a:p>
          <a:p>
            <a:r>
              <a:rPr lang="en-US" dirty="0"/>
              <a:t>IIT, 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E259FA-90AC-E829-77E9-701F4A2494F4}"/>
              </a:ext>
            </a:extLst>
          </p:cNvPr>
          <p:cNvSpPr/>
          <p:nvPr/>
        </p:nvSpPr>
        <p:spPr>
          <a:xfrm>
            <a:off x="2108986" y="42493"/>
            <a:ext cx="7544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Derivative Calculator</a:t>
            </a:r>
          </a:p>
        </p:txBody>
      </p:sp>
      <p:pic>
        <p:nvPicPr>
          <p:cNvPr id="5" name="Graphic 4" descr="A calculator">
            <a:extLst>
              <a:ext uri="{FF2B5EF4-FFF2-40B4-BE49-F238E27FC236}">
                <a16:creationId xmlns:a16="http://schemas.microsoft.com/office/drawing/2014/main" id="{1C9259FC-FD39-6302-52AE-7C474ED2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6913" y="-209214"/>
            <a:ext cx="6087289" cy="6087289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A7F83-A533-558B-F266-FFA2E787CD32}"/>
              </a:ext>
            </a:extLst>
          </p:cNvPr>
          <p:cNvSpPr txBox="1"/>
          <p:nvPr/>
        </p:nvSpPr>
        <p:spPr>
          <a:xfrm>
            <a:off x="10138999" y="1796821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d/dx(f(x))</a:t>
            </a:r>
          </a:p>
        </p:txBody>
      </p:sp>
    </p:spTree>
    <p:extLst>
      <p:ext uri="{BB962C8B-B14F-4D97-AF65-F5344CB8AC3E}">
        <p14:creationId xmlns:p14="http://schemas.microsoft.com/office/powerpoint/2010/main" val="266828690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534BD6D-CA89-3CAE-B778-D5AAFC25E15C}"/>
              </a:ext>
            </a:extLst>
          </p:cNvPr>
          <p:cNvSpPr txBox="1"/>
          <p:nvPr/>
        </p:nvSpPr>
        <p:spPr>
          <a:xfrm>
            <a:off x="3931920" y="142240"/>
            <a:ext cx="51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About Derivative Calculator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6DE9A-1188-8C56-A6AF-765835A5CE50}"/>
              </a:ext>
            </a:extLst>
          </p:cNvPr>
          <p:cNvCxnSpPr/>
          <p:nvPr/>
        </p:nvCxnSpPr>
        <p:spPr>
          <a:xfrm>
            <a:off x="91440" y="665460"/>
            <a:ext cx="12100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57BC9A-DF9B-187C-E016-B79706ADEF67}"/>
              </a:ext>
            </a:extLst>
          </p:cNvPr>
          <p:cNvSpPr txBox="1"/>
          <p:nvPr/>
        </p:nvSpPr>
        <p:spPr>
          <a:xfrm>
            <a:off x="4362450" y="1732938"/>
            <a:ext cx="4846320" cy="37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Finds derivative of a given equation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3BD4E-2C19-BA52-D081-5BE8DFE88333}"/>
              </a:ext>
            </a:extLst>
          </p:cNvPr>
          <p:cNvSpPr txBox="1"/>
          <p:nvPr/>
        </p:nvSpPr>
        <p:spPr>
          <a:xfrm>
            <a:off x="4362450" y="2338716"/>
            <a:ext cx="4846320" cy="37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steps how the calculation is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B722B-806A-1D25-A003-3872F06A84F1}"/>
              </a:ext>
            </a:extLst>
          </p:cNvPr>
          <p:cNvSpPr txBox="1"/>
          <p:nvPr/>
        </p:nvSpPr>
        <p:spPr>
          <a:xfrm>
            <a:off x="4362450" y="2944494"/>
            <a:ext cx="4846320" cy="37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important derivative formulas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C22F6-C577-D79C-5164-286388730E56}"/>
              </a:ext>
            </a:extLst>
          </p:cNvPr>
          <p:cNvSpPr txBox="1"/>
          <p:nvPr/>
        </p:nvSpPr>
        <p:spPr>
          <a:xfrm>
            <a:off x="4362450" y="3599808"/>
            <a:ext cx="4846320" cy="37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time and effort</a:t>
            </a: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D760BE5F-8CA5-676F-EEAB-68CD4BBF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0996" y="1822400"/>
            <a:ext cx="361847" cy="192528"/>
          </a:xfrm>
          <a:prstGeom prst="rect">
            <a:avLst/>
          </a:prstGeom>
        </p:spPr>
      </p:pic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A2914BE4-9072-2DD8-C6FE-5536BC28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090" y="3685203"/>
            <a:ext cx="361847" cy="192528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1CDBC893-6301-6401-E207-032E0E460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090" y="2428178"/>
            <a:ext cx="361847" cy="192528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863358-A292-20FD-18DF-1BE82D370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090" y="3033956"/>
            <a:ext cx="361847" cy="1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EBDBE1F-F22A-3CFE-F5D3-C0D7802A0BD6}"/>
              </a:ext>
            </a:extLst>
          </p:cNvPr>
          <p:cNvSpPr txBox="1"/>
          <p:nvPr/>
        </p:nvSpPr>
        <p:spPr>
          <a:xfrm>
            <a:off x="3484562" y="63036"/>
            <a:ext cx="631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Derivative Calculator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A8B7A4-DEFF-E679-E7B4-9E8E053D4A31}"/>
              </a:ext>
            </a:extLst>
          </p:cNvPr>
          <p:cNvCxnSpPr>
            <a:cxnSpLocks/>
          </p:cNvCxnSpPr>
          <p:nvPr/>
        </p:nvCxnSpPr>
        <p:spPr>
          <a:xfrm>
            <a:off x="-109855" y="693380"/>
            <a:ext cx="123018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172036-C2DA-C52B-C9B4-7360DAD88C61}"/>
              </a:ext>
            </a:extLst>
          </p:cNvPr>
          <p:cNvSpPr txBox="1"/>
          <p:nvPr/>
        </p:nvSpPr>
        <p:spPr>
          <a:xfrm>
            <a:off x="5056505" y="1796314"/>
            <a:ext cx="317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 as educational aids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73990-8330-1DBC-C77F-672247401E2C}"/>
              </a:ext>
            </a:extLst>
          </p:cNvPr>
          <p:cNvSpPr txBox="1"/>
          <p:nvPr/>
        </p:nvSpPr>
        <p:spPr>
          <a:xfrm>
            <a:off x="5056505" y="2419849"/>
            <a:ext cx="4171950" cy="38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and understand the concept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9EF96-61DD-8DDE-EB91-661D3F0C6939}"/>
              </a:ext>
            </a:extLst>
          </p:cNvPr>
          <p:cNvSpPr txBox="1"/>
          <p:nvPr/>
        </p:nvSpPr>
        <p:spPr>
          <a:xfrm>
            <a:off x="5056505" y="3057169"/>
            <a:ext cx="4171950" cy="38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 learner to verify their 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BF67-1AF1-8C4F-0CCC-2E866D505A3D}"/>
              </a:ext>
            </a:extLst>
          </p:cNvPr>
          <p:cNvSpPr txBox="1"/>
          <p:nvPr/>
        </p:nvSpPr>
        <p:spPr>
          <a:xfrm>
            <a:off x="5056505" y="3624152"/>
            <a:ext cx="4171950" cy="38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solving technique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52405-2228-5712-D631-FF64673ABE42}"/>
              </a:ext>
            </a:extLst>
          </p:cNvPr>
          <p:cNvSpPr txBox="1"/>
          <p:nvPr/>
        </p:nvSpPr>
        <p:spPr>
          <a:xfrm>
            <a:off x="5056505" y="4191135"/>
            <a:ext cx="4171950" cy="38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calculations</a:t>
            </a:r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322495AD-52B1-B1A9-82A4-1C906341F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283" y="1872490"/>
            <a:ext cx="361847" cy="192528"/>
          </a:xfrm>
          <a:prstGeom prst="rect">
            <a:avLst/>
          </a:prstGeom>
        </p:spPr>
      </p:pic>
      <p:pic>
        <p:nvPicPr>
          <p:cNvPr id="18" name="Graphic 17" descr="Chevron arrows with solid fill">
            <a:extLst>
              <a:ext uri="{FF2B5EF4-FFF2-40B4-BE49-F238E27FC236}">
                <a16:creationId xmlns:a16="http://schemas.microsoft.com/office/drawing/2014/main" id="{DB5F188A-5E0F-CD14-38DB-EE2739B44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3" y="2515143"/>
            <a:ext cx="361847" cy="192528"/>
          </a:xfrm>
          <a:prstGeom prst="rect">
            <a:avLst/>
          </a:prstGeom>
        </p:spPr>
      </p:pic>
      <p:pic>
        <p:nvPicPr>
          <p:cNvPr id="22" name="Graphic 21" descr="Chevron arrows with solid fill">
            <a:extLst>
              <a:ext uri="{FF2B5EF4-FFF2-40B4-BE49-F238E27FC236}">
                <a16:creationId xmlns:a16="http://schemas.microsoft.com/office/drawing/2014/main" id="{5C53C49C-AAAF-3EEB-A753-48438BB24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4" y="3164788"/>
            <a:ext cx="361847" cy="192528"/>
          </a:xfrm>
          <a:prstGeom prst="rect">
            <a:avLst/>
          </a:prstGeom>
        </p:spPr>
      </p:pic>
      <p:pic>
        <p:nvPicPr>
          <p:cNvPr id="25" name="Graphic 24" descr="Chevron arrows with solid fill">
            <a:extLst>
              <a:ext uri="{FF2B5EF4-FFF2-40B4-BE49-F238E27FC236}">
                <a16:creationId xmlns:a16="http://schemas.microsoft.com/office/drawing/2014/main" id="{1B266FF3-7C9A-8A3B-BBE9-FA8A50CAC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4" y="3719446"/>
            <a:ext cx="361847" cy="192528"/>
          </a:xfrm>
          <a:prstGeom prst="rect">
            <a:avLst/>
          </a:prstGeom>
        </p:spPr>
      </p:pic>
      <p:pic>
        <p:nvPicPr>
          <p:cNvPr id="26" name="Graphic 25" descr="Chevron arrows with solid fill">
            <a:extLst>
              <a:ext uri="{FF2B5EF4-FFF2-40B4-BE49-F238E27FC236}">
                <a16:creationId xmlns:a16="http://schemas.microsoft.com/office/drawing/2014/main" id="{77924E4A-DF8C-60C5-5D31-77F3ACE0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4" y="4280708"/>
            <a:ext cx="361847" cy="1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BA44A8-9B07-D817-D95F-001835535AA9}"/>
              </a:ext>
            </a:extLst>
          </p:cNvPr>
          <p:cNvSpPr txBox="1"/>
          <p:nvPr/>
        </p:nvSpPr>
        <p:spPr>
          <a:xfrm>
            <a:off x="4048125" y="1648321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 Type</a:t>
            </a:r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7E3E6A10-4D38-F795-BA5F-5EDB972548C6}"/>
              </a:ext>
            </a:extLst>
          </p:cNvPr>
          <p:cNvSpPr/>
          <p:nvPr/>
        </p:nvSpPr>
        <p:spPr>
          <a:xfrm>
            <a:off x="3714750" y="1644379"/>
            <a:ext cx="333375" cy="400110"/>
          </a:xfrm>
          <a:prstGeom prst="star4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5CE5B-F922-898B-C516-44AC90D461B4}"/>
              </a:ext>
            </a:extLst>
          </p:cNvPr>
          <p:cNvSpPr txBox="1"/>
          <p:nvPr/>
        </p:nvSpPr>
        <p:spPr>
          <a:xfrm>
            <a:off x="5743374" y="2150736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Algebraic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47749-CFBC-B5E1-355B-6FCD28280F51}"/>
              </a:ext>
            </a:extLst>
          </p:cNvPr>
          <p:cNvSpPr txBox="1"/>
          <p:nvPr/>
        </p:nvSpPr>
        <p:spPr>
          <a:xfrm>
            <a:off x="5743374" y="2627279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Trigonometric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5EFC-250D-C919-5FED-ADD2E4C30744}"/>
              </a:ext>
            </a:extLst>
          </p:cNvPr>
          <p:cNvSpPr txBox="1"/>
          <p:nvPr/>
        </p:nvSpPr>
        <p:spPr>
          <a:xfrm>
            <a:off x="5700870" y="3124789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Ln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CC6AF-C891-6B68-9423-F1DE553F2954}"/>
              </a:ext>
            </a:extLst>
          </p:cNvPr>
          <p:cNvSpPr txBox="1"/>
          <p:nvPr/>
        </p:nvSpPr>
        <p:spPr>
          <a:xfrm>
            <a:off x="5735287" y="3661379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Square root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D06D6-EF7F-C06B-171E-B8D39E0982F4}"/>
              </a:ext>
            </a:extLst>
          </p:cNvPr>
          <p:cNvSpPr txBox="1"/>
          <p:nvPr/>
        </p:nvSpPr>
        <p:spPr>
          <a:xfrm>
            <a:off x="5743374" y="4147112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Exponential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6C51EC-7A24-BBDE-C0E8-EF0D27B57397}"/>
              </a:ext>
            </a:extLst>
          </p:cNvPr>
          <p:cNvSpPr txBox="1"/>
          <p:nvPr/>
        </p:nvSpPr>
        <p:spPr>
          <a:xfrm flipH="1">
            <a:off x="5684519" y="132080"/>
            <a:ext cx="235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6F4DD-25FA-1913-1EFC-AA2B59F5BBBF}"/>
              </a:ext>
            </a:extLst>
          </p:cNvPr>
          <p:cNvCxnSpPr/>
          <p:nvPr/>
        </p:nvCxnSpPr>
        <p:spPr>
          <a:xfrm>
            <a:off x="111760" y="716855"/>
            <a:ext cx="12151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FCFF84C8-9953-C22B-9BF6-32C42927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376" y="3004750"/>
            <a:ext cx="489371" cy="489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7924E7-0039-EAD4-FB0F-36EB3F67F842}"/>
              </a:ext>
            </a:extLst>
          </p:cNvPr>
          <p:cNvSpPr txBox="1"/>
          <p:nvPr/>
        </p:nvSpPr>
        <p:spPr>
          <a:xfrm>
            <a:off x="3546203" y="2815724"/>
            <a:ext cx="1030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51586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5B7AB8-F11F-3F29-2FB5-A00140C6A64D}"/>
              </a:ext>
            </a:extLst>
          </p:cNvPr>
          <p:cNvSpPr txBox="1"/>
          <p:nvPr/>
        </p:nvSpPr>
        <p:spPr>
          <a:xfrm>
            <a:off x="4815840" y="223520"/>
            <a:ext cx="395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Background Study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310593-5D96-DBEC-441A-DE6365FEE90F}"/>
              </a:ext>
            </a:extLst>
          </p:cNvPr>
          <p:cNvCxnSpPr/>
          <p:nvPr/>
        </p:nvCxnSpPr>
        <p:spPr>
          <a:xfrm>
            <a:off x="81280" y="853440"/>
            <a:ext cx="121107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8B90-86D6-62E1-1A01-4D5E8DB8692D}"/>
              </a:ext>
            </a:extLst>
          </p:cNvPr>
          <p:cNvSpPr txBox="1"/>
          <p:nvPr/>
        </p:nvSpPr>
        <p:spPr>
          <a:xfrm>
            <a:off x="4632960" y="1993897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F2D57-64BA-0B3A-C1B6-8F07973D7703}"/>
              </a:ext>
            </a:extLst>
          </p:cNvPr>
          <p:cNvSpPr txBox="1"/>
          <p:nvPr/>
        </p:nvSpPr>
        <p:spPr>
          <a:xfrm>
            <a:off x="4632960" y="2692834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Manipulations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0EB0E-1F7E-43E3-3607-6024051CBDD8}"/>
              </a:ext>
            </a:extLst>
          </p:cNvPr>
          <p:cNvSpPr txBox="1"/>
          <p:nvPr/>
        </p:nvSpPr>
        <p:spPr>
          <a:xfrm>
            <a:off x="4632960" y="3391772"/>
            <a:ext cx="3281680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Parsing and Tokenization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C1A2B-8AC4-D201-1B23-3C895887EB66}"/>
              </a:ext>
            </a:extLst>
          </p:cNvPr>
          <p:cNvSpPr txBox="1"/>
          <p:nvPr/>
        </p:nvSpPr>
        <p:spPr>
          <a:xfrm>
            <a:off x="4673920" y="4020826"/>
            <a:ext cx="3281680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Caching</a:t>
            </a:r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ED724DA5-98B4-2364-3CAC-4B9C8DC3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326" y="2075436"/>
            <a:ext cx="352425" cy="206254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878429EE-8219-8D13-6BC0-E34EC3DFB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227" y="2774373"/>
            <a:ext cx="352425" cy="206254"/>
          </a:xfrm>
          <a:prstGeom prst="rect">
            <a:avLst/>
          </a:prstGeom>
        </p:spPr>
      </p:pic>
      <p:pic>
        <p:nvPicPr>
          <p:cNvPr id="8" name="Graphic 7" descr="Chevron arrows with solid fill">
            <a:extLst>
              <a:ext uri="{FF2B5EF4-FFF2-40B4-BE49-F238E27FC236}">
                <a16:creationId xmlns:a16="http://schemas.microsoft.com/office/drawing/2014/main" id="{D6A359E3-0565-1BC5-53E3-B4633A8E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326" y="3473310"/>
            <a:ext cx="352425" cy="206254"/>
          </a:xfrm>
          <a:prstGeom prst="rect">
            <a:avLst/>
          </a:prstGeom>
        </p:spPr>
      </p:pic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E4F7A870-7D41-7478-E4BB-AA94B467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227" y="4099495"/>
            <a:ext cx="352425" cy="2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2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2A2BD-354F-9D28-ECC9-73EB12E35FBD}"/>
              </a:ext>
            </a:extLst>
          </p:cNvPr>
          <p:cNvSpPr txBox="1"/>
          <p:nvPr/>
        </p:nvSpPr>
        <p:spPr>
          <a:xfrm>
            <a:off x="4422775" y="87630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E2F6E1-52AB-9992-AD93-CA76F7299C1A}"/>
              </a:ext>
            </a:extLst>
          </p:cNvPr>
          <p:cNvCxnSpPr/>
          <p:nvPr/>
        </p:nvCxnSpPr>
        <p:spPr>
          <a:xfrm>
            <a:off x="91440" y="711200"/>
            <a:ext cx="12100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AA4948-048C-AC74-B457-EE2A5CA83C3B}"/>
              </a:ext>
            </a:extLst>
          </p:cNvPr>
          <p:cNvSpPr txBox="1"/>
          <p:nvPr/>
        </p:nvSpPr>
        <p:spPr>
          <a:xfrm>
            <a:off x="4711959" y="1380931"/>
            <a:ext cx="296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Tokenization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8AE00-EE17-2554-DB76-2A952197D6DC}"/>
              </a:ext>
            </a:extLst>
          </p:cNvPr>
          <p:cNvSpPr txBox="1"/>
          <p:nvPr/>
        </p:nvSpPr>
        <p:spPr>
          <a:xfrm>
            <a:off x="4631482" y="2482582"/>
            <a:ext cx="296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Parsing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5CB0C-F392-099C-E876-97A7F8A22621}"/>
              </a:ext>
            </a:extLst>
          </p:cNvPr>
          <p:cNvSpPr txBox="1"/>
          <p:nvPr/>
        </p:nvSpPr>
        <p:spPr>
          <a:xfrm>
            <a:off x="3937606" y="3466396"/>
            <a:ext cx="4469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Derivative </a:t>
            </a:r>
            <a:r>
              <a:rPr lang="en-US" sz="2800" dirty="0"/>
              <a:t>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B88C0-9069-DA51-F70B-FA7DCFA0C535}"/>
              </a:ext>
            </a:extLst>
          </p:cNvPr>
          <p:cNvSpPr txBox="1"/>
          <p:nvPr/>
        </p:nvSpPr>
        <p:spPr>
          <a:xfrm>
            <a:off x="4789127" y="4567737"/>
            <a:ext cx="296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Calcualation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70143-2081-5352-60EE-9B2431F531DE}"/>
              </a:ext>
            </a:extLst>
          </p:cNvPr>
          <p:cNvSpPr txBox="1"/>
          <p:nvPr/>
        </p:nvSpPr>
        <p:spPr>
          <a:xfrm>
            <a:off x="4879132" y="5817156"/>
            <a:ext cx="296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Shows 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DF72FF-87B5-ABB6-4FE6-58851BC8E177}"/>
              </a:ext>
            </a:extLst>
          </p:cNvPr>
          <p:cNvCxnSpPr>
            <a:cxnSpLocks/>
          </p:cNvCxnSpPr>
          <p:nvPr/>
        </p:nvCxnSpPr>
        <p:spPr>
          <a:xfrm>
            <a:off x="6172192" y="1904151"/>
            <a:ext cx="0" cy="6697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20053C-168B-9C19-2225-8AD9A5285D2A}"/>
              </a:ext>
            </a:extLst>
          </p:cNvPr>
          <p:cNvCxnSpPr>
            <a:cxnSpLocks/>
          </p:cNvCxnSpPr>
          <p:nvPr/>
        </p:nvCxnSpPr>
        <p:spPr>
          <a:xfrm>
            <a:off x="6172184" y="2875701"/>
            <a:ext cx="0" cy="6697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D0A526-8D81-1E1B-FDCA-5E3BEC219FCE}"/>
              </a:ext>
            </a:extLst>
          </p:cNvPr>
          <p:cNvCxnSpPr>
            <a:cxnSpLocks/>
          </p:cNvCxnSpPr>
          <p:nvPr/>
        </p:nvCxnSpPr>
        <p:spPr>
          <a:xfrm>
            <a:off x="6172184" y="4023963"/>
            <a:ext cx="0" cy="6697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E8AA4D-D15B-59E0-083B-F1B48EBA2CCB}"/>
              </a:ext>
            </a:extLst>
          </p:cNvPr>
          <p:cNvCxnSpPr>
            <a:cxnSpLocks/>
          </p:cNvCxnSpPr>
          <p:nvPr/>
        </p:nvCxnSpPr>
        <p:spPr>
          <a:xfrm>
            <a:off x="6172184" y="5147426"/>
            <a:ext cx="0" cy="6697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2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822B4-DB9F-6B3C-E417-DF6624A78EC2}"/>
              </a:ext>
            </a:extLst>
          </p:cNvPr>
          <p:cNvSpPr txBox="1"/>
          <p:nvPr/>
        </p:nvSpPr>
        <p:spPr>
          <a:xfrm>
            <a:off x="4744720" y="193040"/>
            <a:ext cx="385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F46180-89C8-8D4F-7F56-62E99DB1B87A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B95162-30D5-26FF-E333-2E21B12175CA}"/>
              </a:ext>
            </a:extLst>
          </p:cNvPr>
          <p:cNvSpPr txBox="1"/>
          <p:nvPr/>
        </p:nvSpPr>
        <p:spPr>
          <a:xfrm>
            <a:off x="3368675" y="1728676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characteristic of the given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0DC9A-6A5B-2044-D3CE-A293A61ECF46}"/>
              </a:ext>
            </a:extLst>
          </p:cNvPr>
          <p:cNvSpPr txBox="1"/>
          <p:nvPr/>
        </p:nvSpPr>
        <p:spPr>
          <a:xfrm>
            <a:off x="3368675" y="2390746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Coefficient detection and constant differentiation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6999D-F7D4-187F-0D9B-22BDF130B584}"/>
              </a:ext>
            </a:extLst>
          </p:cNvPr>
          <p:cNvSpPr txBox="1"/>
          <p:nvPr/>
        </p:nvSpPr>
        <p:spPr>
          <a:xfrm>
            <a:off x="3368675" y="2936773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Implementation of differentiation methods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1A07B-0428-578A-C830-9D708CDBDC7E}"/>
              </a:ext>
            </a:extLst>
          </p:cNvPr>
          <p:cNvSpPr txBox="1"/>
          <p:nvPr/>
        </p:nvSpPr>
        <p:spPr>
          <a:xfrm>
            <a:off x="3368675" y="3582988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Chain rule function type identification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0DC44-4702-D0C8-5B18-9984B42794C6}"/>
              </a:ext>
            </a:extLst>
          </p:cNvPr>
          <p:cNvSpPr txBox="1"/>
          <p:nvPr/>
        </p:nvSpPr>
        <p:spPr>
          <a:xfrm>
            <a:off x="3411855" y="4196081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Handling negative signs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626E7-CC63-198E-2580-BBB4271ADCA9}"/>
              </a:ext>
            </a:extLst>
          </p:cNvPr>
          <p:cNvSpPr txBox="1"/>
          <p:nvPr/>
        </p:nvSpPr>
        <p:spPr>
          <a:xfrm>
            <a:off x="3368675" y="4791648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Finding a bug then correcting it </a:t>
            </a: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017B1ACD-2F0D-F7EC-DE04-204D8D71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488" y="1748173"/>
            <a:ext cx="352425" cy="35242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B3EBB90D-8978-80A5-CA3B-D68652D7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9" y="2414589"/>
            <a:ext cx="352425" cy="352425"/>
          </a:xfrm>
          <a:prstGeom prst="rect">
            <a:avLst/>
          </a:prstGeom>
        </p:spPr>
      </p:pic>
      <p:pic>
        <p:nvPicPr>
          <p:cNvPr id="19" name="Graphic 18" descr="Chevron arrows with solid fill">
            <a:extLst>
              <a:ext uri="{FF2B5EF4-FFF2-40B4-BE49-F238E27FC236}">
                <a16:creationId xmlns:a16="http://schemas.microsoft.com/office/drawing/2014/main" id="{DDCC459B-5200-37A4-1A0A-451CB7CEB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9" y="2963228"/>
            <a:ext cx="352425" cy="352425"/>
          </a:xfrm>
          <a:prstGeom prst="rect">
            <a:avLst/>
          </a:prstGeom>
        </p:spPr>
      </p:pic>
      <p:pic>
        <p:nvPicPr>
          <p:cNvPr id="20" name="Graphic 19" descr="Chevron arrows with solid fill">
            <a:extLst>
              <a:ext uri="{FF2B5EF4-FFF2-40B4-BE49-F238E27FC236}">
                <a16:creationId xmlns:a16="http://schemas.microsoft.com/office/drawing/2014/main" id="{79B819D9-2BD6-0984-51D0-86CD5B662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9" y="3606831"/>
            <a:ext cx="352425" cy="352425"/>
          </a:xfrm>
          <a:prstGeom prst="rect">
            <a:avLst/>
          </a:prstGeom>
        </p:spPr>
      </p:pic>
      <p:pic>
        <p:nvPicPr>
          <p:cNvPr id="21" name="Graphic 20" descr="Chevron arrows with solid fill">
            <a:extLst>
              <a:ext uri="{FF2B5EF4-FFF2-40B4-BE49-F238E27FC236}">
                <a16:creationId xmlns:a16="http://schemas.microsoft.com/office/drawing/2014/main" id="{52D1FEBF-AAF7-E78A-BDDA-80F59E980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6713" y="4219924"/>
            <a:ext cx="352425" cy="352425"/>
          </a:xfrm>
          <a:prstGeom prst="rect">
            <a:avLst/>
          </a:prstGeom>
        </p:spPr>
      </p:pic>
      <p:pic>
        <p:nvPicPr>
          <p:cNvPr id="22" name="Graphic 21" descr="Chevron arrows with solid fill">
            <a:extLst>
              <a:ext uri="{FF2B5EF4-FFF2-40B4-BE49-F238E27FC236}">
                <a16:creationId xmlns:a16="http://schemas.microsoft.com/office/drawing/2014/main" id="{583DFFD4-97BE-1159-0306-D183A2195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488" y="4815491"/>
            <a:ext cx="352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D54E2-EDC4-8E5B-6DD0-7238CCB79CF7}"/>
              </a:ext>
            </a:extLst>
          </p:cNvPr>
          <p:cNvSpPr txBox="1"/>
          <p:nvPr/>
        </p:nvSpPr>
        <p:spPr>
          <a:xfrm>
            <a:off x="4124960" y="1198880"/>
            <a:ext cx="578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Link: SPL-1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C5600-8D27-4E93-60C8-35D43B7AD082}"/>
              </a:ext>
            </a:extLst>
          </p:cNvPr>
          <p:cNvSpPr txBox="1"/>
          <p:nvPr/>
        </p:nvSpPr>
        <p:spPr>
          <a:xfrm>
            <a:off x="3291840" y="3429000"/>
            <a:ext cx="639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https://github.com/nowsadmunna/SPL-1</a:t>
            </a:r>
          </a:p>
        </p:txBody>
      </p:sp>
    </p:spTree>
    <p:extLst>
      <p:ext uri="{BB962C8B-B14F-4D97-AF65-F5344CB8AC3E}">
        <p14:creationId xmlns:p14="http://schemas.microsoft.com/office/powerpoint/2010/main" val="347669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91509-CEDA-C92D-2C83-1BAF1EFEB6DB}"/>
              </a:ext>
            </a:extLst>
          </p:cNvPr>
          <p:cNvSpPr txBox="1"/>
          <p:nvPr/>
        </p:nvSpPr>
        <p:spPr>
          <a:xfrm>
            <a:off x="4632960" y="2753360"/>
            <a:ext cx="4226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160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174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nowsadmunna@outlook.com</dc:creator>
  <cp:lastModifiedBy>nowsadmunna@outlook.com</cp:lastModifiedBy>
  <cp:revision>14</cp:revision>
  <dcterms:created xsi:type="dcterms:W3CDTF">2023-09-08T08:55:51Z</dcterms:created>
  <dcterms:modified xsi:type="dcterms:W3CDTF">2023-09-09T01:03:13Z</dcterms:modified>
</cp:coreProperties>
</file>