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12" r:id="rId3"/>
    <p:sldId id="285" r:id="rId4"/>
    <p:sldId id="319" r:id="rId5"/>
    <p:sldId id="287" r:id="rId6"/>
    <p:sldId id="275" r:id="rId7"/>
    <p:sldId id="320" r:id="rId8"/>
    <p:sldId id="288" r:id="rId9"/>
    <p:sldId id="291" r:id="rId10"/>
    <p:sldId id="289" r:id="rId11"/>
    <p:sldId id="315" r:id="rId12"/>
    <p:sldId id="290" r:id="rId13"/>
    <p:sldId id="321" r:id="rId14"/>
    <p:sldId id="3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t>‹#›</a:t>
            </a:fld>
            <a:endParaRPr lang="en-US"/>
          </a:p>
        </p:txBody>
      </p:sp>
    </p:spTree>
    <p:extLst>
      <p:ext uri="{BB962C8B-B14F-4D97-AF65-F5344CB8AC3E}">
        <p14:creationId xmlns:p14="http://schemas.microsoft.com/office/powerpoint/2010/main" val="243925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EA83-B123-B348-623C-99A9C824942C}"/>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9B7BDDB-CC5F-C462-45DA-B31AF985E03E}"/>
              </a:ext>
            </a:extLst>
          </p:cNvPr>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4308136-2926-7EAC-6709-CB6F6B906332}"/>
              </a:ext>
            </a:extLst>
          </p:cNvPr>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pPr/>
              <a:t>5/6/2025</a:t>
            </a:fld>
            <a:endParaRPr lang="en-US" dirty="0"/>
          </a:p>
        </p:txBody>
      </p:sp>
      <p:sp>
        <p:nvSpPr>
          <p:cNvPr id="5" name="Footer Placeholder 4">
            <a:extLst>
              <a:ext uri="{FF2B5EF4-FFF2-40B4-BE49-F238E27FC236}">
                <a16:creationId xmlns:a16="http://schemas.microsoft.com/office/drawing/2014/main" id="{868FF8F6-7B2D-2501-5AE4-C7643DC4AD09}"/>
              </a:ext>
            </a:extLst>
          </p:cNvPr>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a:extLst>
              <a:ext uri="{FF2B5EF4-FFF2-40B4-BE49-F238E27FC236}">
                <a16:creationId xmlns:a16="http://schemas.microsoft.com/office/drawing/2014/main" id="{F8685867-F3D5-2506-FFFC-38DEF19B6F0F}"/>
              </a:ext>
            </a:extLst>
          </p:cNvPr>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pPr/>
              <a:t>‹#›</a:t>
            </a:fld>
            <a:endParaRPr lang="en-US" dirty="0"/>
          </a:p>
        </p:txBody>
      </p:sp>
    </p:spTree>
    <p:extLst>
      <p:ext uri="{BB962C8B-B14F-4D97-AF65-F5344CB8AC3E}">
        <p14:creationId xmlns:p14="http://schemas.microsoft.com/office/powerpoint/2010/main" val="36656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B2-EA5B-981F-94FC-2D646EAD6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A106F-7F89-F47E-17EA-668B446A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2C11E-85E7-6A0C-085F-36A62E6ED49B}"/>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5" name="Footer Placeholder 4">
            <a:extLst>
              <a:ext uri="{FF2B5EF4-FFF2-40B4-BE49-F238E27FC236}">
                <a16:creationId xmlns:a16="http://schemas.microsoft.com/office/drawing/2014/main" id="{5BF3A187-F559-1562-1E40-852905CE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DE776-7656-020E-6498-FD01094E33A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6901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40EEC-D70E-0844-EF99-95A4CC263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AC71F-C6F3-8EAE-BCAD-8E8A3DA44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25F2-EBCC-F04C-FF8C-ADA9B02285CA}"/>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5" name="Footer Placeholder 4">
            <a:extLst>
              <a:ext uri="{FF2B5EF4-FFF2-40B4-BE49-F238E27FC236}">
                <a16:creationId xmlns:a16="http://schemas.microsoft.com/office/drawing/2014/main" id="{2818C89F-3F70-48FA-D722-C07F224A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372A-8E0E-6F0C-1625-2E5A32F641C2}"/>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68716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8EBC-77B7-5541-D05B-C0FFB571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A5B2-8878-4CF3-235D-2E4DA7AE3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DA52E-A09B-6BBB-0E0B-64382854B1CA}"/>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5" name="Footer Placeholder 4">
            <a:extLst>
              <a:ext uri="{FF2B5EF4-FFF2-40B4-BE49-F238E27FC236}">
                <a16:creationId xmlns:a16="http://schemas.microsoft.com/office/drawing/2014/main" id="{DB73CAA4-028F-8789-1672-F67A9308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46198-031F-4A77-B121-612492FEC19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743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64A-AFDE-6C65-0399-86E094B4F10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EA7015BA-9872-EB93-DF18-E312DAD8E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E1158-C4EE-164E-5236-299A7F35595D}"/>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5" name="Footer Placeholder 4">
            <a:extLst>
              <a:ext uri="{FF2B5EF4-FFF2-40B4-BE49-F238E27FC236}">
                <a16:creationId xmlns:a16="http://schemas.microsoft.com/office/drawing/2014/main" id="{B7A1F21B-38AF-5D67-5BD7-95FB9005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3564-BFC7-AF2C-F528-1411B52D0AD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9448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F2F-C0C8-F4B7-AC9F-0603498CFD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582DFC6-91C0-2E02-4DF5-FFCAE9D733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FAF2D9-BB3D-2B57-1C79-3C614660D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9D1C-DE7A-F3D2-BBD8-2212007CF9AC}"/>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6" name="Footer Placeholder 5">
            <a:extLst>
              <a:ext uri="{FF2B5EF4-FFF2-40B4-BE49-F238E27FC236}">
                <a16:creationId xmlns:a16="http://schemas.microsoft.com/office/drawing/2014/main" id="{FC6498EA-AFFA-7930-38AD-80128E1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5B4F-6EFF-B061-8AF1-8E8B533DC6E7}"/>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7883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DDE-1663-177E-8BD7-8BEC80D2F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9556-AE83-E79F-2D3C-772B56B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A90DF-E452-316F-79B9-BD362BF25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13A0-B263-09D1-A818-28153CD11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343CC-E13C-44AE-FFB0-17F77AD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35E32-B3ED-220C-9668-725A95C4CB7C}"/>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8" name="Footer Placeholder 7">
            <a:extLst>
              <a:ext uri="{FF2B5EF4-FFF2-40B4-BE49-F238E27FC236}">
                <a16:creationId xmlns:a16="http://schemas.microsoft.com/office/drawing/2014/main" id="{0AF9B67F-C847-C91A-2378-95BC4DC6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BC0CF-7F11-81A8-9DE7-C0020765F1A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20659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E68C-E983-2625-8934-F05ABA045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3005A-3552-A4BA-7ED5-C0B652451608}"/>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4" name="Footer Placeholder 3">
            <a:extLst>
              <a:ext uri="{FF2B5EF4-FFF2-40B4-BE49-F238E27FC236}">
                <a16:creationId xmlns:a16="http://schemas.microsoft.com/office/drawing/2014/main" id="{DF0FD07F-1E0A-BB39-D500-943046E36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F57A9-C6E5-178B-69A6-2F933F7B5A4C}"/>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8548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EDF5-6B80-553D-1D72-5FC8892290D2}"/>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3" name="Footer Placeholder 2">
            <a:extLst>
              <a:ext uri="{FF2B5EF4-FFF2-40B4-BE49-F238E27FC236}">
                <a16:creationId xmlns:a16="http://schemas.microsoft.com/office/drawing/2014/main" id="{BDA4D675-7E04-BF12-E83D-66063E514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C55B-FF10-A9BC-7A01-320746F2A271}"/>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85561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EAE0-596B-69E2-8B33-A6710ACA0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4BFB-0A58-BFAB-6A5A-36C1C73A5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2E35-7E9E-B3E9-EB5B-E908D7E90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F7D8-83AE-8FAD-D27F-9B1F0C40D75C}"/>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6" name="Footer Placeholder 5">
            <a:extLst>
              <a:ext uri="{FF2B5EF4-FFF2-40B4-BE49-F238E27FC236}">
                <a16:creationId xmlns:a16="http://schemas.microsoft.com/office/drawing/2014/main" id="{1AA3D02B-BC93-B132-5356-786E6D6BC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5FA3-E63F-F867-683E-F1B4839FBE5D}"/>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13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B282-822B-43D1-AD6D-C3C4AD3B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A5E38-E64E-BF7D-AE8B-3B67FCD4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1DFBFC-96B2-169D-EE47-D15510C7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B041-516D-D4A0-53AC-A15CC4DEF491}"/>
              </a:ext>
            </a:extLst>
          </p:cNvPr>
          <p:cNvSpPr>
            <a:spLocks noGrp="1"/>
          </p:cNvSpPr>
          <p:nvPr>
            <p:ph type="dt" sz="half" idx="10"/>
          </p:nvPr>
        </p:nvSpPr>
        <p:spPr/>
        <p:txBody>
          <a:bodyPr/>
          <a:lstStyle/>
          <a:p>
            <a:fld id="{DADE2353-34E2-4DBF-AFB1-31497BAECD2D}" type="datetimeFigureOut">
              <a:rPr lang="en-US" smtClean="0"/>
              <a:t>5/6/2025</a:t>
            </a:fld>
            <a:endParaRPr lang="en-US"/>
          </a:p>
        </p:txBody>
      </p:sp>
      <p:sp>
        <p:nvSpPr>
          <p:cNvPr id="6" name="Footer Placeholder 5">
            <a:extLst>
              <a:ext uri="{FF2B5EF4-FFF2-40B4-BE49-F238E27FC236}">
                <a16:creationId xmlns:a16="http://schemas.microsoft.com/office/drawing/2014/main" id="{1FFCB22D-A2EE-F043-E84F-873FC44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EFEA-E4B3-9109-8B92-790A4EB8A3BB}"/>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161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39076-86F1-BF96-5F1C-E02770190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BD6091-9A2B-FD71-4279-2B59B29F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DCA7DB-A213-4889-8665-C38ED1E11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t>5/6/2025</a:t>
            </a:fld>
            <a:endParaRPr lang="en-US"/>
          </a:p>
        </p:txBody>
      </p:sp>
      <p:sp>
        <p:nvSpPr>
          <p:cNvPr id="5" name="Footer Placeholder 4">
            <a:extLst>
              <a:ext uri="{FF2B5EF4-FFF2-40B4-BE49-F238E27FC236}">
                <a16:creationId xmlns:a16="http://schemas.microsoft.com/office/drawing/2014/main" id="{BFDA2211-1479-F897-C505-D1C571BD7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0501B-5298-2352-229F-4D7E94A5D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t>‹#›</a:t>
            </a:fld>
            <a:endParaRPr lang="en-US"/>
          </a:p>
        </p:txBody>
      </p:sp>
    </p:spTree>
    <p:extLst>
      <p:ext uri="{BB962C8B-B14F-4D97-AF65-F5344CB8AC3E}">
        <p14:creationId xmlns:p14="http://schemas.microsoft.com/office/powerpoint/2010/main" val="19263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1A9-48A0-8AA1-90B9-3D1E136E78A0}"/>
              </a:ext>
            </a:extLst>
          </p:cNvPr>
          <p:cNvSpPr>
            <a:spLocks noGrp="1"/>
          </p:cNvSpPr>
          <p:nvPr>
            <p:ph type="ctrTitle"/>
          </p:nvPr>
        </p:nvSpPr>
        <p:spPr/>
        <p:txBody>
          <a:bodyPr/>
          <a:lstStyle/>
          <a:p>
            <a:r>
              <a:rPr lang="en-US" dirty="0"/>
              <a:t>CSE 601: Distributed Systems</a:t>
            </a:r>
          </a:p>
        </p:txBody>
      </p:sp>
      <p:sp>
        <p:nvSpPr>
          <p:cNvPr id="3" name="Subtitle 2">
            <a:extLst>
              <a:ext uri="{FF2B5EF4-FFF2-40B4-BE49-F238E27FC236}">
                <a16:creationId xmlns:a16="http://schemas.microsoft.com/office/drawing/2014/main" id="{BB4E9863-D6E1-F1B2-EC0A-B6FC55B7E399}"/>
              </a:ext>
            </a:extLst>
          </p:cNvPr>
          <p:cNvSpPr>
            <a:spLocks noGrp="1"/>
          </p:cNvSpPr>
          <p:nvPr>
            <p:ph type="subTitle" idx="1"/>
          </p:nvPr>
        </p:nvSpPr>
        <p:spPr/>
        <p:txBody>
          <a:bodyPr/>
          <a:lstStyle/>
          <a:p>
            <a:r>
              <a:rPr lang="en-US" dirty="0"/>
              <a:t>Toukir Ahammed</a:t>
            </a:r>
          </a:p>
        </p:txBody>
      </p:sp>
    </p:spTree>
    <p:extLst>
      <p:ext uri="{BB962C8B-B14F-4D97-AF65-F5344CB8AC3E}">
        <p14:creationId xmlns:p14="http://schemas.microsoft.com/office/powerpoint/2010/main" val="4084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Degree of distribution transparency</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endParaRPr lang="en-US" sz="4000" b="1" dirty="0">
              <a:solidFill>
                <a:schemeClr val="tx1"/>
              </a:solidFill>
            </a:endParaRPr>
          </a:p>
        </p:txBody>
      </p:sp>
    </p:spTree>
    <p:extLst>
      <p:ext uri="{BB962C8B-B14F-4D97-AF65-F5344CB8AC3E}">
        <p14:creationId xmlns:p14="http://schemas.microsoft.com/office/powerpoint/2010/main" val="385547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853C-D0D3-34C3-B25E-2B7D487FF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683C3-03BF-C4AB-F928-7E8BF44AE68E}"/>
              </a:ext>
            </a:extLst>
          </p:cNvPr>
          <p:cNvSpPr>
            <a:spLocks noGrp="1"/>
          </p:cNvSpPr>
          <p:nvPr>
            <p:ph type="title"/>
          </p:nvPr>
        </p:nvSpPr>
        <p:spPr>
          <a:xfrm>
            <a:off x="838200" y="365125"/>
            <a:ext cx="10515600" cy="1325563"/>
          </a:xfrm>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70FDEED7-4C0C-97C5-2F77-A0BFDBA959A9}"/>
              </a:ext>
            </a:extLst>
          </p:cNvPr>
          <p:cNvSpPr>
            <a:spLocks noGrp="1"/>
          </p:cNvSpPr>
          <p:nvPr>
            <p:ph idx="1"/>
          </p:nvPr>
        </p:nvSpPr>
        <p:spPr>
          <a:xfrm>
            <a:off x="838200" y="1825625"/>
            <a:ext cx="10515600" cy="4351338"/>
          </a:xfrm>
        </p:spPr>
        <p:txBody>
          <a:bodyPr>
            <a:noAutofit/>
          </a:bodyPr>
          <a:lstStyle/>
          <a:p>
            <a:r>
              <a:rPr lang="en-US" dirty="0"/>
              <a:t>Distribution transparency is generally considered preferable for any distributed system</a:t>
            </a:r>
          </a:p>
          <a:p>
            <a:r>
              <a:rPr lang="en-US" dirty="0"/>
              <a:t>But there are situations in which blindly attempting to hide all distribution aspects from users is not a good idea.</a:t>
            </a:r>
          </a:p>
          <a:p>
            <a:r>
              <a:rPr lang="en-US" dirty="0"/>
              <a:t>There is also a trade-off between a high degree of transparency and the performance of a system.</a:t>
            </a:r>
          </a:p>
          <a:p>
            <a:endParaRPr lang="en-US" dirty="0"/>
          </a:p>
        </p:txBody>
      </p:sp>
    </p:spTree>
    <p:extLst>
      <p:ext uri="{BB962C8B-B14F-4D97-AF65-F5344CB8AC3E}">
        <p14:creationId xmlns:p14="http://schemas.microsoft.com/office/powerpoint/2010/main" val="248677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9230-195F-2462-D559-E29C5B03EB32}"/>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C9D578B7-3208-ED46-0507-D27647E99F00}"/>
              </a:ext>
            </a:extLst>
          </p:cNvPr>
          <p:cNvSpPr>
            <a:spLocks noGrp="1"/>
          </p:cNvSpPr>
          <p:nvPr>
            <p:ph idx="1"/>
          </p:nvPr>
        </p:nvSpPr>
        <p:spPr/>
        <p:txBody>
          <a:bodyPr>
            <a:normAutofit/>
          </a:bodyPr>
          <a:lstStyle/>
          <a:p>
            <a:pPr marL="0" indent="0" algn="just">
              <a:buNone/>
            </a:pPr>
            <a:r>
              <a:rPr lang="en-US" sz="2800" b="0" i="0" u="none" strike="noStrike" baseline="0" dirty="0"/>
              <a:t>For example, </a:t>
            </a:r>
          </a:p>
          <a:p>
            <a:pPr algn="just"/>
            <a:r>
              <a:rPr lang="en-US" dirty="0"/>
              <a:t>M</a:t>
            </a:r>
            <a:r>
              <a:rPr lang="en-US" sz="2800" b="0" i="0" u="none" strike="noStrike" baseline="0" dirty="0"/>
              <a:t>any Internet applications repeatedly try to contact a server before finally giving up</a:t>
            </a:r>
          </a:p>
          <a:p>
            <a:pPr algn="just"/>
            <a:r>
              <a:rPr lang="en-US" dirty="0"/>
              <a:t>A</a:t>
            </a:r>
            <a:r>
              <a:rPr lang="en-US" sz="2800" b="0" i="0" u="none" strike="noStrike" baseline="0" dirty="0"/>
              <a:t>ttempting to mask a server failure before trying another one may slow down the system</a:t>
            </a:r>
          </a:p>
          <a:p>
            <a:pPr algn="just"/>
            <a:r>
              <a:rPr lang="en-US" sz="2800" b="0" i="0" u="none" strike="noStrike" baseline="0" dirty="0"/>
              <a:t>In such a case, it may have been better to give up earlier, or at least let the user cancel the attempts to make contact.</a:t>
            </a:r>
          </a:p>
        </p:txBody>
      </p:sp>
    </p:spTree>
    <p:extLst>
      <p:ext uri="{BB962C8B-B14F-4D97-AF65-F5344CB8AC3E}">
        <p14:creationId xmlns:p14="http://schemas.microsoft.com/office/powerpoint/2010/main" val="217723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B41B8-D5A5-64EC-A1B5-AB234D5D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39A17-55DB-5207-3992-5ECE49930B67}"/>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42DF971A-22CE-DF06-3C01-29C1066B61BF}"/>
              </a:ext>
            </a:extLst>
          </p:cNvPr>
          <p:cNvSpPr>
            <a:spLocks noGrp="1"/>
          </p:cNvSpPr>
          <p:nvPr>
            <p:ph idx="1"/>
          </p:nvPr>
        </p:nvSpPr>
        <p:spPr/>
        <p:txBody>
          <a:bodyPr>
            <a:normAutofit/>
          </a:bodyPr>
          <a:lstStyle/>
          <a:p>
            <a:pPr marL="0" indent="0" algn="just">
              <a:buNone/>
            </a:pPr>
            <a:r>
              <a:rPr lang="en-US" sz="2800" b="0" i="0" u="none" strike="noStrike" baseline="0" dirty="0"/>
              <a:t>Another example,</a:t>
            </a:r>
          </a:p>
          <a:p>
            <a:pPr algn="just"/>
            <a:r>
              <a:rPr lang="en-US" sz="2800" b="0" i="0" u="none" strike="noStrike" baseline="0" dirty="0"/>
              <a:t>Several replicas, located on different continents, must be consistent all the time</a:t>
            </a:r>
          </a:p>
          <a:p>
            <a:pPr algn="just"/>
            <a:r>
              <a:rPr lang="en-US" sz="2800" b="0" i="0" u="none" strike="noStrike" baseline="0" dirty="0"/>
              <a:t>If one copy is changed, that change should be propagated to all copies before allowing any other operation.</a:t>
            </a:r>
          </a:p>
          <a:p>
            <a:pPr algn="just"/>
            <a:r>
              <a:rPr lang="en-US" sz="2800" b="0" i="0" u="none" strike="noStrike" baseline="0" dirty="0"/>
              <a:t>A single update operation may now even take seconds to complete, something that cannot be hidden from users.</a:t>
            </a:r>
          </a:p>
        </p:txBody>
      </p:sp>
    </p:spTree>
    <p:extLst>
      <p:ext uri="{BB962C8B-B14F-4D97-AF65-F5344CB8AC3E}">
        <p14:creationId xmlns:p14="http://schemas.microsoft.com/office/powerpoint/2010/main" val="105831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872B8-A202-41B1-4725-E31DF536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D3CF8-5CC7-919F-EE01-64D26C42679B}"/>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71B36F11-E5A8-5C14-C5DD-7B0017CE4851}"/>
              </a:ext>
            </a:extLst>
          </p:cNvPr>
          <p:cNvSpPr>
            <a:spLocks noGrp="1"/>
          </p:cNvSpPr>
          <p:nvPr>
            <p:ph idx="1"/>
          </p:nvPr>
        </p:nvSpPr>
        <p:spPr/>
        <p:txBody>
          <a:bodyPr>
            <a:normAutofit/>
          </a:bodyPr>
          <a:lstStyle/>
          <a:p>
            <a:pPr algn="just"/>
            <a:r>
              <a:rPr lang="en-US" dirty="0"/>
              <a:t>A</a:t>
            </a:r>
            <a:r>
              <a:rPr lang="en-US" sz="2800" b="0" i="0" u="none" strike="noStrike" baseline="0" dirty="0"/>
              <a:t>iming for distribution transparency may be a nice goal when designing and implementing distributed systems</a:t>
            </a:r>
          </a:p>
          <a:p>
            <a:pPr algn="just"/>
            <a:r>
              <a:rPr lang="en-US" sz="2800" b="0" i="0" u="none" strike="noStrike" baseline="0" dirty="0"/>
              <a:t>Full distribution transparency is simply impossible and the price for achieving full transparency may be surprisingly high</a:t>
            </a:r>
          </a:p>
          <a:p>
            <a:pPr algn="just"/>
            <a:r>
              <a:rPr lang="en-US" dirty="0"/>
              <a:t>It </a:t>
            </a:r>
            <a:r>
              <a:rPr lang="en-US" sz="2800" b="0" i="0" u="none" strike="noStrike" baseline="0" dirty="0"/>
              <a:t>should be considered together with other issues such as performance and comprehensibility.</a:t>
            </a:r>
          </a:p>
          <a:p>
            <a:pPr algn="just"/>
            <a:r>
              <a:rPr lang="en-US" sz="2800" b="0" i="0" u="none" strike="noStrike" baseline="0" dirty="0"/>
              <a:t>Sometimes it may be much better to make distribution explicit so that the user and application developer</a:t>
            </a:r>
            <a:r>
              <a:rPr lang="en-US" dirty="0"/>
              <a:t> </a:t>
            </a:r>
            <a:r>
              <a:rPr lang="en-US" sz="2800" b="0" i="0" u="none" strike="noStrike" baseline="0" dirty="0"/>
              <a:t>will much better understand the behavior of a distributed system, and are thus much better prepared to deal with this behavior.</a:t>
            </a:r>
          </a:p>
          <a:p>
            <a:pPr algn="just"/>
            <a:endParaRPr lang="en-US" sz="2800" b="0" i="0" u="none" strike="noStrike" baseline="0" dirty="0"/>
          </a:p>
        </p:txBody>
      </p:sp>
    </p:spTree>
    <p:extLst>
      <p:ext uri="{BB962C8B-B14F-4D97-AF65-F5344CB8AC3E}">
        <p14:creationId xmlns:p14="http://schemas.microsoft.com/office/powerpoint/2010/main" val="70696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82A4-A07B-3E2F-2A73-834C9C110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BBF06-C08C-B3D5-FBE0-3702E47611C5}"/>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8B96FED-B0EF-2F45-9E28-1637B251EA85}"/>
              </a:ext>
            </a:extLst>
          </p:cNvPr>
          <p:cNvSpPr>
            <a:spLocks noGrp="1"/>
          </p:cNvSpPr>
          <p:nvPr>
            <p:ph type="body" idx="1"/>
          </p:nvPr>
        </p:nvSpPr>
        <p:spPr/>
        <p:txBody>
          <a:bodyPr>
            <a:normAutofit/>
          </a:bodyPr>
          <a:lstStyle/>
          <a:p>
            <a:r>
              <a:rPr lang="en-US" sz="4000" b="1" dirty="0">
                <a:solidFill>
                  <a:schemeClr val="tx1"/>
                </a:solidFill>
              </a:rPr>
              <a:t>Security</a:t>
            </a:r>
          </a:p>
        </p:txBody>
      </p:sp>
    </p:spTree>
    <p:extLst>
      <p:ext uri="{BB962C8B-B14F-4D97-AF65-F5344CB8AC3E}">
        <p14:creationId xmlns:p14="http://schemas.microsoft.com/office/powerpoint/2010/main" val="9514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9130-5D97-9996-9BF5-E87E00A35199}"/>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F4B5500D-8F9B-8B2B-2D8F-7FA7C3BBA886}"/>
              </a:ext>
            </a:extLst>
          </p:cNvPr>
          <p:cNvSpPr>
            <a:spLocks noGrp="1"/>
          </p:cNvSpPr>
          <p:nvPr>
            <p:ph idx="1"/>
          </p:nvPr>
        </p:nvSpPr>
        <p:spPr/>
        <p:txBody>
          <a:bodyPr>
            <a:normAutofit/>
          </a:bodyPr>
          <a:lstStyle/>
          <a:p>
            <a:pPr algn="just"/>
            <a:r>
              <a:rPr lang="en-US" dirty="0"/>
              <a:t>When a system is distributed, the number of ways that the system may be attacked is significantly increased, compared to centralized systems.</a:t>
            </a:r>
          </a:p>
          <a:p>
            <a:pPr lvl="1" algn="just"/>
            <a:r>
              <a:rPr lang="en-US" dirty="0"/>
              <a:t>attackers may target any of the individual system components or the network itself</a:t>
            </a:r>
          </a:p>
          <a:p>
            <a:pPr algn="just"/>
            <a:r>
              <a:rPr lang="en-US" dirty="0"/>
              <a:t>If a part of the system is successfully attacked then the attacker may be able to use this as a ‘back door’ into other parts of the system.</a:t>
            </a:r>
          </a:p>
          <a:p>
            <a:pPr algn="just"/>
            <a:r>
              <a:rPr lang="en-US" dirty="0"/>
              <a:t>Difficulties in a distributed system arise because different organizations may own parts of the system. These organizations may have mutually incompatible security policies and security mechanisms.</a:t>
            </a:r>
          </a:p>
        </p:txBody>
      </p:sp>
    </p:spTree>
    <p:extLst>
      <p:ext uri="{BB962C8B-B14F-4D97-AF65-F5344CB8AC3E}">
        <p14:creationId xmlns:p14="http://schemas.microsoft.com/office/powerpoint/2010/main" val="408199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56D86-5230-7C48-4CCD-7CB333BA7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825F5-F880-96E5-ADFD-57521E8A70EA}"/>
              </a:ext>
            </a:extLst>
          </p:cNvPr>
          <p:cNvSpPr>
            <a:spLocks noGrp="1"/>
          </p:cNvSpPr>
          <p:nvPr>
            <p:ph type="title"/>
          </p:nvPr>
        </p:nvSpPr>
        <p:spPr/>
        <p:txBody>
          <a:bodyPr/>
          <a:lstStyle/>
          <a:p>
            <a:r>
              <a:rPr lang="en-US" dirty="0"/>
              <a:t>Types of Security Attack</a:t>
            </a:r>
          </a:p>
        </p:txBody>
      </p:sp>
      <p:sp>
        <p:nvSpPr>
          <p:cNvPr id="3" name="Content Placeholder 2">
            <a:extLst>
              <a:ext uri="{FF2B5EF4-FFF2-40B4-BE49-F238E27FC236}">
                <a16:creationId xmlns:a16="http://schemas.microsoft.com/office/drawing/2014/main" id="{0C2D6F84-C6B5-28E0-BED0-097396EB33DC}"/>
              </a:ext>
            </a:extLst>
          </p:cNvPr>
          <p:cNvSpPr>
            <a:spLocks noGrp="1"/>
          </p:cNvSpPr>
          <p:nvPr>
            <p:ph idx="1"/>
          </p:nvPr>
        </p:nvSpPr>
        <p:spPr/>
        <p:txBody>
          <a:bodyPr>
            <a:normAutofit fontScale="92500" lnSpcReduction="10000"/>
          </a:bodyPr>
          <a:lstStyle/>
          <a:p>
            <a:pPr marL="0" indent="0" algn="just">
              <a:buNone/>
            </a:pPr>
            <a:r>
              <a:rPr lang="en-US" dirty="0"/>
              <a:t>The types of attack that a distributed system must defend itself against are:</a:t>
            </a:r>
          </a:p>
          <a:p>
            <a:pPr algn="just"/>
            <a:r>
              <a:rPr lang="en-US" dirty="0"/>
              <a:t>Interception, where communications between parts of the system are intercepted by an attacker so that there is a loss of confidentiality.</a:t>
            </a:r>
          </a:p>
          <a:p>
            <a:pPr algn="just"/>
            <a:r>
              <a:rPr lang="en-US" dirty="0"/>
              <a:t>Interruption, where system services are attacked and cannot be delivered as expected.</a:t>
            </a:r>
          </a:p>
          <a:p>
            <a:pPr lvl="1" algn="just"/>
            <a:r>
              <a:rPr lang="en-US" dirty="0"/>
              <a:t>Denial of service attacks involve bombarding a node with illegitimate service requests so that it cannot deal with valid requests.</a:t>
            </a:r>
          </a:p>
          <a:p>
            <a:pPr algn="just"/>
            <a:r>
              <a:rPr lang="en-US" dirty="0"/>
              <a:t>Modification, where data or services in the system are changed by an attacker.</a:t>
            </a:r>
          </a:p>
          <a:p>
            <a:pPr algn="just"/>
            <a:r>
              <a:rPr lang="en-US" dirty="0"/>
              <a:t>Fabrication, where an attacker generates information that should not exist and then uses this to gain some privileges.</a:t>
            </a:r>
          </a:p>
        </p:txBody>
      </p:sp>
    </p:spTree>
    <p:extLst>
      <p:ext uri="{BB962C8B-B14F-4D97-AF65-F5344CB8AC3E}">
        <p14:creationId xmlns:p14="http://schemas.microsoft.com/office/powerpoint/2010/main" val="316548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Quality of Service (QoS)</a:t>
            </a:r>
          </a:p>
        </p:txBody>
      </p:sp>
    </p:spTree>
    <p:extLst>
      <p:ext uri="{BB962C8B-B14F-4D97-AF65-F5344CB8AC3E}">
        <p14:creationId xmlns:p14="http://schemas.microsoft.com/office/powerpoint/2010/main" val="251782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FE37F-2DD6-84A0-E8EB-7FE76148C0B4}"/>
              </a:ext>
            </a:extLst>
          </p:cNvPr>
          <p:cNvSpPr>
            <a:spLocks noGrp="1"/>
          </p:cNvSpPr>
          <p:nvPr>
            <p:ph type="title"/>
          </p:nvPr>
        </p:nvSpPr>
        <p:spPr/>
        <p:txBody>
          <a:bodyPr/>
          <a:lstStyle/>
          <a:p>
            <a:r>
              <a:rPr lang="en-US" dirty="0"/>
              <a:t>Quality of Service (QoS)</a:t>
            </a:r>
          </a:p>
        </p:txBody>
      </p:sp>
      <p:sp>
        <p:nvSpPr>
          <p:cNvPr id="5" name="Content Placeholder 4">
            <a:extLst>
              <a:ext uri="{FF2B5EF4-FFF2-40B4-BE49-F238E27FC236}">
                <a16:creationId xmlns:a16="http://schemas.microsoft.com/office/drawing/2014/main" id="{BBDA2841-01C1-E86B-9262-1D992EA7C4CC}"/>
              </a:ext>
            </a:extLst>
          </p:cNvPr>
          <p:cNvSpPr>
            <a:spLocks noGrp="1"/>
          </p:cNvSpPr>
          <p:nvPr>
            <p:ph idx="1"/>
          </p:nvPr>
        </p:nvSpPr>
        <p:spPr/>
        <p:txBody>
          <a:bodyPr/>
          <a:lstStyle/>
          <a:p>
            <a:pPr algn="just"/>
            <a:r>
              <a:rPr lang="en-US" dirty="0"/>
              <a:t>The quality of service (QoS) offered by a distributed system reflects the system’s ability to deliver its services dependably and with a response time and throughput that is acceptable to its users.</a:t>
            </a:r>
          </a:p>
          <a:p>
            <a:pPr algn="just"/>
            <a:r>
              <a:rPr lang="en-US" dirty="0"/>
              <a:t>Quality of service is particularly critical when the system is dealing with time-critical data such as sound or video streams.</a:t>
            </a:r>
          </a:p>
          <a:p>
            <a:pPr lvl="1" algn="just"/>
            <a:r>
              <a:rPr lang="en-US" dirty="0"/>
              <a:t>In these circumstances, if the quality of service falls below a threshold value then the sound or video may become so degraded that it is impossible to understand.</a:t>
            </a:r>
          </a:p>
        </p:txBody>
      </p:sp>
    </p:spTree>
    <p:extLst>
      <p:ext uri="{BB962C8B-B14F-4D97-AF65-F5344CB8AC3E}">
        <p14:creationId xmlns:p14="http://schemas.microsoft.com/office/powerpoint/2010/main" val="78431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EBCE-CC00-1C3A-38BD-68BC7FEC1B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D18FCC-9800-1A32-9EDC-6BC4F6D38F6E}"/>
              </a:ext>
            </a:extLst>
          </p:cNvPr>
          <p:cNvSpPr>
            <a:spLocks noGrp="1"/>
          </p:cNvSpPr>
          <p:nvPr>
            <p:ph type="title"/>
          </p:nvPr>
        </p:nvSpPr>
        <p:spPr/>
        <p:txBody>
          <a:bodyPr/>
          <a:lstStyle/>
          <a:p>
            <a:r>
              <a:rPr lang="en-US" dirty="0"/>
              <a:t>Quality of Service (QoS)</a:t>
            </a:r>
          </a:p>
        </p:txBody>
      </p:sp>
      <p:sp>
        <p:nvSpPr>
          <p:cNvPr id="5" name="Content Placeholder 4">
            <a:extLst>
              <a:ext uri="{FF2B5EF4-FFF2-40B4-BE49-F238E27FC236}">
                <a16:creationId xmlns:a16="http://schemas.microsoft.com/office/drawing/2014/main" id="{203A4A78-792B-6DFC-C97E-C74E1EA71824}"/>
              </a:ext>
            </a:extLst>
          </p:cNvPr>
          <p:cNvSpPr>
            <a:spLocks noGrp="1"/>
          </p:cNvSpPr>
          <p:nvPr>
            <p:ph idx="1"/>
          </p:nvPr>
        </p:nvSpPr>
        <p:spPr/>
        <p:txBody>
          <a:bodyPr>
            <a:normAutofit/>
          </a:bodyPr>
          <a:lstStyle/>
          <a:p>
            <a:pPr marL="0" indent="0" algn="just">
              <a:buNone/>
            </a:pPr>
            <a:r>
              <a:rPr lang="en-US" dirty="0"/>
              <a:t>This is not always practicable for two reasons:</a:t>
            </a:r>
          </a:p>
          <a:p>
            <a:pPr algn="just"/>
            <a:r>
              <a:rPr lang="en-US" dirty="0"/>
              <a:t>It may not be cost-effective to design and configure the system to deliver high quality of service under peak load.</a:t>
            </a:r>
          </a:p>
          <a:p>
            <a:pPr lvl="1" algn="just"/>
            <a:r>
              <a:rPr lang="en-US" dirty="0"/>
              <a:t>The peak demands may mean that you need many extra servers than normal. This problem has been lessened by the advent of cloud computing where cloud servers may be rented from a cloud provider for as long as they are required.</a:t>
            </a:r>
          </a:p>
          <a:p>
            <a:pPr algn="just"/>
            <a:r>
              <a:rPr lang="en-US" dirty="0"/>
              <a:t>The quality-of-service parameters may be mutually contradictory.</a:t>
            </a:r>
          </a:p>
          <a:p>
            <a:pPr lvl="1" algn="just"/>
            <a:r>
              <a:rPr lang="en-US" dirty="0"/>
              <a:t>For example, increased reliability may mean reduced throughput, as checking procedures are introduced to ensure that all system inputs are valid.</a:t>
            </a:r>
          </a:p>
        </p:txBody>
      </p:sp>
    </p:spTree>
    <p:extLst>
      <p:ext uri="{BB962C8B-B14F-4D97-AF65-F5344CB8AC3E}">
        <p14:creationId xmlns:p14="http://schemas.microsoft.com/office/powerpoint/2010/main" val="35171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Failure Management</a:t>
            </a:r>
          </a:p>
        </p:txBody>
      </p:sp>
    </p:spTree>
    <p:extLst>
      <p:ext uri="{BB962C8B-B14F-4D97-AF65-F5344CB8AC3E}">
        <p14:creationId xmlns:p14="http://schemas.microsoft.com/office/powerpoint/2010/main" val="217666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Failure Management</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lstStyle/>
          <a:p>
            <a:pPr algn="just"/>
            <a:r>
              <a:rPr lang="en-US" dirty="0"/>
              <a:t>In a distributed system, it is inevitable that failures will occur, so the system has to be designed to be resilient to these failures.</a:t>
            </a:r>
          </a:p>
          <a:p>
            <a:pPr lvl="1" algn="just"/>
            <a:r>
              <a:rPr lang="en-US" dirty="0"/>
              <a:t>“You know that you have a distributed system when the crash of a system that you’ve never heard of stops you getting any work done.”</a:t>
            </a:r>
          </a:p>
          <a:p>
            <a:pPr algn="just"/>
            <a:r>
              <a:rPr lang="en-US" dirty="0"/>
              <a:t>Distributed systems should include mechanisms for discovering if a component of the system has failed, should continue to deliver as many services as possible in spite of that failure and, as far as possible, automatically recover from the failure.</a:t>
            </a:r>
          </a:p>
        </p:txBody>
      </p:sp>
    </p:spTree>
    <p:extLst>
      <p:ext uri="{BB962C8B-B14F-4D97-AF65-F5344CB8AC3E}">
        <p14:creationId xmlns:p14="http://schemas.microsoft.com/office/powerpoint/2010/main" val="174128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816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Office Theme</vt:lpstr>
      <vt:lpstr>CSE 601: Distributed Systems</vt:lpstr>
      <vt:lpstr>Design Goals of a Distributed Systems</vt:lpstr>
      <vt:lpstr>Security</vt:lpstr>
      <vt:lpstr>Types of Security Attack</vt:lpstr>
      <vt:lpstr>Design Goals of a Distributed Systems</vt:lpstr>
      <vt:lpstr>Quality of Service (QoS)</vt:lpstr>
      <vt:lpstr>Quality of Service (QoS)</vt:lpstr>
      <vt:lpstr>Design Goals of a Distributed Systems</vt:lpstr>
      <vt:lpstr>Failure Management</vt:lpstr>
      <vt:lpstr>Degree of distribution transparency</vt:lpstr>
      <vt:lpstr>Degree of distribution transparency</vt:lpstr>
      <vt:lpstr>Degree of distribution transparency</vt:lpstr>
      <vt:lpstr>Degree of distribution transparency</vt:lpstr>
      <vt:lpstr>Degree of distribution transparency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18</cp:revision>
  <dcterms:created xsi:type="dcterms:W3CDTF">2024-09-23T18:23:08Z</dcterms:created>
  <dcterms:modified xsi:type="dcterms:W3CDTF">2025-05-05T18:22:12Z</dcterms:modified>
</cp:coreProperties>
</file>