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2" r:id="rId3"/>
    <p:sldId id="334" r:id="rId4"/>
    <p:sldId id="324" r:id="rId5"/>
    <p:sldId id="258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53B2A-649C-47D2-B149-313A8222923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3E89F-D0F4-4845-90C4-681A2176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EA83-B123-B348-623C-99A9C824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7BDDB-CC5F-C462-45DA-B31AF985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8136-2926-7EAC-6709-CB6F6B90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DADE2353-34E2-4DBF-AFB1-31497BAECD2D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F8F6-7B2D-2501-5AE4-C7643DC4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5867-F3D5-2506-FFFC-38DEF19B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8170D8CF-7E31-4249-BDB4-34EBE6CF33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2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10B2-EA5B-981F-94FC-2D646EAD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A106F-7F89-F47E-17EA-668B446A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C11E-85E7-6A0C-085F-36A62E6E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A187-F559-1562-1E40-852905CE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E776-7656-020E-6498-FD01094E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40EEC-D70E-0844-EF99-95A4CC263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C71F-C6F3-8EAE-BCAD-8E8A3DA4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25F2-EBCC-F04C-FF8C-ADA9B022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C89F-3F70-48FA-D722-C07F224A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372A-8E0E-6F0C-1625-2E5A32F6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8EBC-77B7-5541-D05B-C0FFB571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A5B2-8878-4CF3-235D-2E4DA7AE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A52E-A09B-6BBB-0E0B-64382854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CAA4-028F-8789-1672-F67A9308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6198-031F-4A77-B121-612492F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764A-AFDE-6C65-0399-86E094B4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015BA-9872-EB93-DF18-E312DAD8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1158-C4EE-164E-5236-299A7F35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F21B-38AF-5D67-5BD7-95FB9005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564-BFC7-AF2C-F528-1411B52D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EF2F-C0C8-F4B7-AC9F-0603498C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DFC6-91C0-2E02-4DF5-FFCAE9D7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AF2D9-BB3D-2B57-1C79-3C614660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9D1C-DE7A-F3D2-BBD8-2212007C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498EA-AFFA-7930-38AD-80128E1A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B5B4F-6EFF-B061-8AF1-8E8B533D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2DDE-1663-177E-8BD7-8BEC80D2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9556-AE83-E79F-2D3C-772B56BA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A90DF-E452-316F-79B9-BD362BF25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413A0-B263-09D1-A818-28153CD11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343CC-E13C-44AE-FFB0-17F77AD01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35E32-B3ED-220C-9668-725A95C4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9B67F-C847-C91A-2378-95BC4DC6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BC0CF-7F11-81A8-9DE7-C002076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68C-E983-2625-8934-F05ABA04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3005A-3552-A4BA-7ED5-C0B65245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FD07F-1E0A-BB39-D500-943046E3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F57A9-C6E5-178B-69A6-2F933F7B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AEDF5-6B80-553D-1D72-5FC88922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4D675-7E04-BF12-E83D-66063E51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C55B-FF10-A9BC-7A01-320746F2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EAE0-596B-69E2-8B33-A6710ACA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4BFB-0A58-BFAB-6A5A-36C1C73A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E2E35-7E9E-B3E9-EB5B-E908D7E90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AF7D8-83AE-8FAD-D27F-9B1F0C40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3D02B-BC93-B132-5356-786E6D6B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5FA3-E63F-F867-683E-F1B4839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B282-822B-43D1-AD6D-C3C4AD3B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A5E38-E64E-BF7D-AE8B-3B67FCD42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DFBFC-96B2-169D-EE47-D15510C7C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5B041-516D-D4A0-53AC-A15CC4DE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CB22D-A2EE-F043-E84F-873FC44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5EFEA-E4B3-9109-8B92-790A4EB8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39076-86F1-BF96-5F1C-E0277019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6091-9A2B-FD71-4279-2B59B29F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A7DB-A213-4889-8665-C38ED1E11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E2353-34E2-4DBF-AFB1-31497BAECD2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2211-1479-F897-C505-D1C571BD7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501B-5298-2352-229F-4D7E94A5D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91A9-48A0-8AA1-90B9-3D1E136E7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601: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9863-D6E1-F1B2-EC0A-B6FC55B7E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Toukir Ahammed</a:t>
            </a:r>
          </a:p>
        </p:txBody>
      </p:sp>
    </p:spTree>
    <p:extLst>
      <p:ext uri="{BB962C8B-B14F-4D97-AF65-F5344CB8AC3E}">
        <p14:creationId xmlns:p14="http://schemas.microsoft.com/office/powerpoint/2010/main" val="40845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458C1-6742-CB49-0B5A-73F7C00C7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E4BC-CEA1-EE81-E731-6B137329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Application Layering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C1EDD0-C017-55E9-AE52-DC209C4D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Traditional three-layered view</a:t>
            </a:r>
          </a:p>
          <a:p>
            <a:r>
              <a:rPr lang="en-US" b="1" dirty="0"/>
              <a:t>Application-interface layer (Presentation Layer) </a:t>
            </a:r>
            <a:r>
              <a:rPr lang="en-US" dirty="0"/>
              <a:t>contains units for interfacing to users or external applications.</a:t>
            </a:r>
          </a:p>
          <a:p>
            <a:r>
              <a:rPr lang="en-US" b="1" dirty="0"/>
              <a:t>Processing layer </a:t>
            </a:r>
            <a:r>
              <a:rPr lang="en-US" dirty="0"/>
              <a:t>contains the functions of an application, i.e., without specific data.</a:t>
            </a:r>
          </a:p>
          <a:p>
            <a:r>
              <a:rPr lang="en-US" b="1" dirty="0"/>
              <a:t>Data layer </a:t>
            </a:r>
            <a:r>
              <a:rPr lang="en-US" dirty="0"/>
              <a:t>contains the data that a client wants to manipulate through the application components.</a:t>
            </a:r>
          </a:p>
          <a:p>
            <a:pPr marL="0" indent="0">
              <a:buNone/>
            </a:pPr>
            <a:r>
              <a:rPr lang="en-US" dirty="0"/>
              <a:t>This layering is found in many distributed information systems, using traditional database technology and accompanying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0636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6A5B5-AE80-7E7A-60EB-FF9F384A2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5786-97A5-F5B5-B199-EFDD08E9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Application Layering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A27D6-3414-B444-8715-ADFCFFE7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Example: A simple search engine</a:t>
            </a:r>
          </a:p>
          <a:p>
            <a:endParaRPr lang="en-US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4148686-3DF7-6BCC-A438-501FAC3AF7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5774" y="2557168"/>
            <a:ext cx="7020451" cy="39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3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24993-F48D-62CB-8E52-58C3CC734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31C1-C13A-5683-F8C9-A3497E6F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B9FA1-33C9-BF5C-33E6-3EEE5CDB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03531"/>
            <a:ext cx="10515600" cy="150018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Object-based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17340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BC1C-2882-03F7-1797-E086E090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Object-based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AE87-41FD-D935-FF2F-01641BA5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are objects, connected to each other through procedure calls. Objects may be placed on different machines; calls can thus execute across a network.</a:t>
            </a:r>
          </a:p>
          <a:p>
            <a:r>
              <a:rPr lang="en-US" dirty="0"/>
              <a:t>Objects are said to encapsulate data and offer methods on that data without revealing the internal implementation.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FD939855-895B-BED6-888A-FA3D8D4BF7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6158" y="4349241"/>
            <a:ext cx="4648200" cy="1981222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9C4B24F4-CCBF-79FE-80A8-F8609DB84D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9269" y="4321101"/>
            <a:ext cx="3088250" cy="19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4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D9DA-73DB-C6C0-F3E7-AFC3E3B8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Object-based Architectures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B4865-D110-B448-F048-9D2D450C6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533" y="1825625"/>
            <a:ext cx="8460934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302323-205F-8B99-67C3-61641A94E759}"/>
              </a:ext>
            </a:extLst>
          </p:cNvPr>
          <p:cNvSpPr txBox="1"/>
          <p:nvPr/>
        </p:nvSpPr>
        <p:spPr>
          <a:xfrm>
            <a:off x="2532185" y="6311900"/>
            <a:ext cx="7090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organization of a remote object with client-side proxy.</a:t>
            </a:r>
          </a:p>
        </p:txBody>
      </p:sp>
    </p:spTree>
    <p:extLst>
      <p:ext uri="{BB962C8B-B14F-4D97-AF65-F5344CB8AC3E}">
        <p14:creationId xmlns:p14="http://schemas.microsoft.com/office/powerpoint/2010/main" val="257131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E82A4-A07B-3E2F-2A73-834C9C110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BF06-C08C-B3D5-FBE0-3702E47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6FED-B0EF-2F45-9E28-1637B251E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E5D0-E1ED-4953-983C-90D53B8A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CDBC-31E5-9172-6240-52EDC415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A349-327F-0299-DB9A-EA93788D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Important styles of architecture for distributed systems:</a:t>
            </a:r>
          </a:p>
          <a:p>
            <a:r>
              <a:rPr lang="en-US" dirty="0"/>
              <a:t>Layered architectures</a:t>
            </a:r>
          </a:p>
          <a:p>
            <a:r>
              <a:rPr lang="en-US" dirty="0"/>
              <a:t>Object-based architectures</a:t>
            </a:r>
          </a:p>
          <a:p>
            <a:r>
              <a:rPr lang="en-US" dirty="0"/>
              <a:t>Data-centered architectures</a:t>
            </a:r>
          </a:p>
          <a:p>
            <a:r>
              <a:rPr lang="en-US" dirty="0"/>
              <a:t>Event-based architectures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6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1CBE0-131C-2D8F-4E16-560B5776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ACD-BEC2-3E4D-1A56-D2425687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41BD-A41F-76CF-3FD2-609D186D9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Layered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64795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4E64FF1-1C8D-C444-D146-312E6F4D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42505B4-40EA-4FEA-1006-616A0A67C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basic idea for the layered style is simple:</a:t>
            </a:r>
          </a:p>
          <a:p>
            <a:r>
              <a:rPr lang="en-US" dirty="0"/>
              <a:t>Components are organized in a layered fashion where a component at layer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can make a </a:t>
            </a:r>
            <a:r>
              <a:rPr lang="en-US" dirty="0" err="1"/>
              <a:t>downcall</a:t>
            </a:r>
            <a:r>
              <a:rPr lang="en-US" dirty="0"/>
              <a:t> to a component at a lower-level layer L</a:t>
            </a:r>
            <a:r>
              <a:rPr lang="en-US" baseline="-25000" dirty="0"/>
              <a:t>i</a:t>
            </a:r>
            <a:r>
              <a:rPr lang="en-US" dirty="0"/>
              <a:t> (with </a:t>
            </a:r>
            <a:r>
              <a:rPr lang="en-US" dirty="0" err="1"/>
              <a:t>i</a:t>
            </a:r>
            <a:r>
              <a:rPr lang="en-US" dirty="0"/>
              <a:t> &lt; j) and generally expects a response.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5AC38-047D-16D1-E5AD-3F4B85B19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>
            <a:extLst>
              <a:ext uri="{FF2B5EF4-FFF2-40B4-BE49-F238E27FC236}">
                <a16:creationId xmlns:a16="http://schemas.microsoft.com/office/drawing/2014/main" id="{AE38BE2A-F787-48AA-90D1-0265B48096A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627" y="2466080"/>
            <a:ext cx="1731070" cy="3486722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EE2CCA00-9ACD-9115-4566-842D3B3521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8323" y="2618986"/>
            <a:ext cx="1733576" cy="3303738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2EEA8960-FA0E-8657-2689-F3364A527BE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6122" y="3250656"/>
            <a:ext cx="2061135" cy="2255965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0431537B-722E-6422-E020-09303F214827}"/>
              </a:ext>
            </a:extLst>
          </p:cNvPr>
          <p:cNvSpPr txBox="1"/>
          <p:nvPr/>
        </p:nvSpPr>
        <p:spPr>
          <a:xfrm>
            <a:off x="2800627" y="6116176"/>
            <a:ext cx="1731070" cy="57326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784" spc="-50" dirty="0">
                <a:latin typeface="Arial"/>
                <a:cs typeface="Arial"/>
              </a:rPr>
              <a:t>(a)</a:t>
            </a:r>
            <a:r>
              <a:rPr lang="en-US" sz="1784" spc="-50" dirty="0">
                <a:latin typeface="Arial"/>
                <a:cs typeface="Arial"/>
              </a:rPr>
              <a:t> Pure layered organization</a:t>
            </a:r>
            <a:endParaRPr sz="1784" dirty="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0AD97FC-D864-0A61-A32E-3FFDC24929BE}"/>
              </a:ext>
            </a:extLst>
          </p:cNvPr>
          <p:cNvSpPr txBox="1"/>
          <p:nvPr/>
        </p:nvSpPr>
        <p:spPr>
          <a:xfrm>
            <a:off x="5078323" y="6116176"/>
            <a:ext cx="1731070" cy="57326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784" spc="-50" dirty="0">
                <a:latin typeface="Arial"/>
                <a:cs typeface="Arial"/>
              </a:rPr>
              <a:t>(b)</a:t>
            </a:r>
            <a:r>
              <a:rPr lang="en-US" sz="1784" spc="-50" dirty="0">
                <a:latin typeface="Arial"/>
                <a:cs typeface="Arial"/>
              </a:rPr>
              <a:t> Mixed layered organization</a:t>
            </a:r>
            <a:endParaRPr sz="1784" dirty="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5B91773-B164-B22C-A342-2D86C11703BF}"/>
              </a:ext>
            </a:extLst>
          </p:cNvPr>
          <p:cNvSpPr txBox="1"/>
          <p:nvPr/>
        </p:nvSpPr>
        <p:spPr>
          <a:xfrm>
            <a:off x="7366122" y="6116176"/>
            <a:ext cx="2509397" cy="57326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784" spc="-50" dirty="0">
                <a:latin typeface="Arial"/>
                <a:cs typeface="Arial"/>
              </a:rPr>
              <a:t>(c)</a:t>
            </a:r>
            <a:r>
              <a:rPr lang="en-US" sz="1784" spc="-50" dirty="0">
                <a:latin typeface="Arial"/>
                <a:cs typeface="Arial"/>
              </a:rPr>
              <a:t> Layered organization with upcalls</a:t>
            </a:r>
            <a:endParaRPr sz="1784" dirty="0">
              <a:latin typeface="Arial"/>
              <a:cs typeface="Arial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64B2D4DF-AA20-96C4-6EEA-806C88DA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35B9614-9FCC-9BF0-9E5B-91842AD1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Different 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80082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EE08-341B-3561-BE44-162399006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C72CF460-203D-3969-35B0-9E2E3B93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Layered Architectures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3ADE540-A037-BF13-3752-1470B14E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Pure Layered Organization:</a:t>
            </a:r>
          </a:p>
          <a:p>
            <a:r>
              <a:rPr lang="en-US" dirty="0"/>
              <a:t>Only </a:t>
            </a:r>
            <a:r>
              <a:rPr lang="en-US" dirty="0" err="1"/>
              <a:t>downcalls</a:t>
            </a:r>
            <a:r>
              <a:rPr lang="en-US" dirty="0"/>
              <a:t> to the next lower layer are made.</a:t>
            </a:r>
          </a:p>
          <a:p>
            <a:r>
              <a:rPr lang="en-US" dirty="0"/>
              <a:t>This organization is commonly deployed in the case of network communication.</a:t>
            </a:r>
          </a:p>
          <a:p>
            <a:pPr lvl="1"/>
            <a:r>
              <a:rPr lang="en-US" dirty="0"/>
              <a:t>In TCP IP, there are 5 layers. (application, transport, network, link, physical) and you can only talk to the next one, not N-2.</a:t>
            </a:r>
          </a:p>
          <a:p>
            <a:r>
              <a:rPr lang="en-US" dirty="0"/>
              <a:t>Layer N-1 will provide an interface to N, and all communications must be conducted exclusively through this interface.</a:t>
            </a:r>
          </a:p>
        </p:txBody>
      </p:sp>
    </p:spTree>
    <p:extLst>
      <p:ext uri="{BB962C8B-B14F-4D97-AF65-F5344CB8AC3E}">
        <p14:creationId xmlns:p14="http://schemas.microsoft.com/office/powerpoint/2010/main" val="421696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35327-F870-DE93-7BC1-0A83B142A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3698386A-B330-D557-34DF-08AA3819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Layered Architectures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88187D2-9D31-E2FD-1650-415153CA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Mixed Layered Organization:</a:t>
            </a:r>
          </a:p>
          <a:p>
            <a:r>
              <a:rPr lang="en-US" dirty="0"/>
              <a:t>Consider an application A (N-1) that makes use of a library L</a:t>
            </a:r>
            <a:r>
              <a:rPr lang="en-US" baseline="-25000" dirty="0"/>
              <a:t>OS</a:t>
            </a:r>
            <a:r>
              <a:rPr lang="en-US" dirty="0"/>
              <a:t> (N-3) to interface to an operating system. </a:t>
            </a:r>
          </a:p>
          <a:p>
            <a:r>
              <a:rPr lang="en-US" dirty="0"/>
              <a:t>At the same time, the application uses a specialized mathematical library </a:t>
            </a:r>
            <a:r>
              <a:rPr lang="en-US" dirty="0" err="1"/>
              <a:t>L</a:t>
            </a:r>
            <a:r>
              <a:rPr lang="en-US" baseline="-25000" dirty="0" err="1"/>
              <a:t>math</a:t>
            </a:r>
            <a:r>
              <a:rPr lang="en-US" dirty="0"/>
              <a:t> (N-2) that has been implemented by also making use of LOS (N-3)  </a:t>
            </a:r>
          </a:p>
          <a:p>
            <a:r>
              <a:rPr lang="en-US" dirty="0"/>
              <a:t>In this case,  A is implemented at layer N-1,  </a:t>
            </a:r>
            <a:r>
              <a:rPr lang="en-US" dirty="0" err="1"/>
              <a:t>L</a:t>
            </a:r>
            <a:r>
              <a:rPr lang="en-US" baseline="-25000" dirty="0" err="1"/>
              <a:t>math</a:t>
            </a:r>
            <a:r>
              <a:rPr lang="en-US" dirty="0"/>
              <a:t> at layer N-2, and L</a:t>
            </a:r>
            <a:r>
              <a:rPr lang="en-US" baseline="-25000" dirty="0"/>
              <a:t>OS</a:t>
            </a:r>
            <a:r>
              <a:rPr lang="en-US" dirty="0"/>
              <a:t> which is common to both of them at layer N-3.</a:t>
            </a:r>
          </a:p>
        </p:txBody>
      </p:sp>
    </p:spTree>
    <p:extLst>
      <p:ext uri="{BB962C8B-B14F-4D97-AF65-F5344CB8AC3E}">
        <p14:creationId xmlns:p14="http://schemas.microsoft.com/office/powerpoint/2010/main" val="211803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8DA56-D16F-6A6E-5C17-6E413E129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FF4F9B2-091C-BD6A-8A5A-426C61F9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Layered Architectures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F995B3E-3BD4-EBA7-8747-0E764D1C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Layered organization with upcalls:</a:t>
            </a:r>
          </a:p>
          <a:p>
            <a:r>
              <a:rPr lang="en-US" dirty="0"/>
              <a:t>A lower layer can make an upcall to its next higher layer.  </a:t>
            </a:r>
          </a:p>
          <a:p>
            <a:r>
              <a:rPr lang="en-US" dirty="0"/>
              <a:t>A typical example is when an operating system signals the occurrence of an event, to which end it calls a user-defined operation for which an application had previously passed a reference (typically referred to as a handle).</a:t>
            </a:r>
          </a:p>
          <a:p>
            <a:r>
              <a:rPr lang="en-US" dirty="0"/>
              <a:t>N-1 is interested in event in N-2, so N-2 notifies N-1 that the event (handle) happened, using an upcall.</a:t>
            </a:r>
          </a:p>
        </p:txBody>
      </p:sp>
    </p:spTree>
    <p:extLst>
      <p:ext uri="{BB962C8B-B14F-4D97-AF65-F5344CB8AC3E}">
        <p14:creationId xmlns:p14="http://schemas.microsoft.com/office/powerpoint/2010/main" val="361335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501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Office Theme</vt:lpstr>
      <vt:lpstr>CSE 601: Distributed Systems</vt:lpstr>
      <vt:lpstr>Architectural Styles</vt:lpstr>
      <vt:lpstr>Architectural Styles</vt:lpstr>
      <vt:lpstr>Architectural Styles</vt:lpstr>
      <vt:lpstr>Layered Architectures</vt:lpstr>
      <vt:lpstr>Layered Architectures</vt:lpstr>
      <vt:lpstr>Layered Architectures</vt:lpstr>
      <vt:lpstr>Layered Architectures</vt:lpstr>
      <vt:lpstr>Layered Architectures</vt:lpstr>
      <vt:lpstr>Application Layering</vt:lpstr>
      <vt:lpstr>Application Layering</vt:lpstr>
      <vt:lpstr>Architectural Styles</vt:lpstr>
      <vt:lpstr>Object-based Architectures</vt:lpstr>
      <vt:lpstr>Object-based Architectures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Toukir Ahammed</dc:creator>
  <cp:lastModifiedBy>Toukir Ahammed</cp:lastModifiedBy>
  <cp:revision>25</cp:revision>
  <dcterms:created xsi:type="dcterms:W3CDTF">2024-09-23T18:23:08Z</dcterms:created>
  <dcterms:modified xsi:type="dcterms:W3CDTF">2025-05-05T18:24:12Z</dcterms:modified>
</cp:coreProperties>
</file>