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346" r:id="rId4"/>
    <p:sldId id="364" r:id="rId5"/>
    <p:sldId id="358" r:id="rId6"/>
    <p:sldId id="347" r:id="rId7"/>
    <p:sldId id="349" r:id="rId8"/>
    <p:sldId id="359" r:id="rId9"/>
    <p:sldId id="365" r:id="rId10"/>
    <p:sldId id="361" r:id="rId11"/>
    <p:sldId id="348" r:id="rId12"/>
    <p:sldId id="363" r:id="rId13"/>
    <p:sldId id="362" r:id="rId14"/>
    <p:sldId id="350" r:id="rId15"/>
    <p:sldId id="352" r:id="rId16"/>
    <p:sldId id="353" r:id="rId17"/>
    <p:sldId id="354" r:id="rId18"/>
    <p:sldId id="355" r:id="rId19"/>
    <p:sldId id="356" r:id="rId20"/>
    <p:sldId id="3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53B2A-649C-47D2-B149-313A8222923C}" type="datetimeFigureOut">
              <a:rPr lang="en-US" smtClean="0"/>
              <a:t>5/24/2025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3E89F-D0F4-4845-90C4-681A217667AE}" type="slidenum">
              <a:rPr lang="en-US" smtClean="0"/>
              <a:t>‹#›</a:t>
            </a:fld>
            <a:endParaRPr lang="en-US"/>
          </a:p>
        </p:txBody>
      </p:sp>
    </p:spTree>
    <p:extLst>
      <p:ext uri="{BB962C8B-B14F-4D97-AF65-F5344CB8AC3E}">
        <p14:creationId xmlns:p14="http://schemas.microsoft.com/office/powerpoint/2010/main" val="2439253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F93E89F-D0F4-4845-90C4-681A217667AE}" type="slidenum">
              <a:rPr lang="en-US" smtClean="0"/>
              <a:t>3</a:t>
            </a:fld>
            <a:endParaRPr lang="en-US"/>
          </a:p>
        </p:txBody>
      </p:sp>
    </p:spTree>
    <p:extLst>
      <p:ext uri="{BB962C8B-B14F-4D97-AF65-F5344CB8AC3E}">
        <p14:creationId xmlns:p14="http://schemas.microsoft.com/office/powerpoint/2010/main" val="2352120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B5674-9ADB-F744-531F-EAAE451066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9E1EAB-B96C-79A2-A1AC-72E92336D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506BAD-C1A7-F110-F403-7A733185B8B3}"/>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916E3CBD-7E8B-4003-6714-2FD8B85D3BA3}"/>
              </a:ext>
            </a:extLst>
          </p:cNvPr>
          <p:cNvSpPr>
            <a:spLocks noGrp="1"/>
          </p:cNvSpPr>
          <p:nvPr>
            <p:ph type="sldNum" sz="quarter" idx="5"/>
          </p:nvPr>
        </p:nvSpPr>
        <p:spPr/>
        <p:txBody>
          <a:bodyPr/>
          <a:lstStyle/>
          <a:p>
            <a:fld id="{DF93E89F-D0F4-4845-90C4-681A217667AE}" type="slidenum">
              <a:rPr lang="en-US" smtClean="0"/>
              <a:t>4</a:t>
            </a:fld>
            <a:endParaRPr lang="en-US"/>
          </a:p>
        </p:txBody>
      </p:sp>
    </p:spTree>
    <p:extLst>
      <p:ext uri="{BB962C8B-B14F-4D97-AF65-F5344CB8AC3E}">
        <p14:creationId xmlns:p14="http://schemas.microsoft.com/office/powerpoint/2010/main" val="269772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EA83-B123-B348-623C-99A9C824942C}"/>
              </a:ext>
            </a:extLst>
          </p:cNvPr>
          <p:cNvSpPr>
            <a:spLocks noGrp="1"/>
          </p:cNvSpPr>
          <p:nvPr>
            <p:ph type="ctrTitle"/>
          </p:nvPr>
        </p:nvSpPr>
        <p:spPr>
          <a:xfrm>
            <a:off x="1524000" y="1122363"/>
            <a:ext cx="9144000" cy="2387600"/>
          </a:xfrm>
        </p:spPr>
        <p:txBody>
          <a:bodyPr anchor="b"/>
          <a:lstStyle>
            <a:lvl1pPr algn="ctr">
              <a:defRPr sz="6000">
                <a:latin typeface="Gill Sans MT" panose="020B05020201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29B7BDDB-CC5F-C462-45DA-B31AF985E03E}"/>
              </a:ext>
            </a:extLst>
          </p:cNvPr>
          <p:cNvSpPr>
            <a:spLocks noGrp="1"/>
          </p:cNvSpPr>
          <p:nvPr>
            <p:ph type="subTitle" idx="1"/>
          </p:nvPr>
        </p:nvSpPr>
        <p:spPr>
          <a:xfrm>
            <a:off x="1524000" y="3602038"/>
            <a:ext cx="9144000" cy="1655762"/>
          </a:xfrm>
        </p:spPr>
        <p:txBody>
          <a:bodyPr>
            <a:noAutofit/>
          </a:bodyPr>
          <a:lstStyle>
            <a:lvl1pPr marL="0" indent="0" algn="ctr">
              <a:buNone/>
              <a:defRPr sz="4000">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4308136-2926-7EAC-6709-CB6F6B906332}"/>
              </a:ext>
            </a:extLst>
          </p:cNvPr>
          <p:cNvSpPr>
            <a:spLocks noGrp="1"/>
          </p:cNvSpPr>
          <p:nvPr>
            <p:ph type="dt" sz="half" idx="10"/>
          </p:nvPr>
        </p:nvSpPr>
        <p:spPr/>
        <p:txBody>
          <a:bodyPr/>
          <a:lstStyle>
            <a:lvl1pPr>
              <a:defRPr>
                <a:latin typeface="Gill Sans MT" panose="020B0502020104020203" pitchFamily="34" charset="0"/>
              </a:defRPr>
            </a:lvl1pPr>
          </a:lstStyle>
          <a:p>
            <a:fld id="{DADE2353-34E2-4DBF-AFB1-31497BAECD2D}" type="datetimeFigureOut">
              <a:rPr lang="en-US" smtClean="0"/>
              <a:pPr/>
              <a:t>5/24/2025</a:t>
            </a:fld>
            <a:endParaRPr lang="en-US" dirty="0"/>
          </a:p>
        </p:txBody>
      </p:sp>
      <p:sp>
        <p:nvSpPr>
          <p:cNvPr id="5" name="Footer Placeholder 4">
            <a:extLst>
              <a:ext uri="{FF2B5EF4-FFF2-40B4-BE49-F238E27FC236}">
                <a16:creationId xmlns:a16="http://schemas.microsoft.com/office/drawing/2014/main" id="{868FF8F6-7B2D-2501-5AE4-C7643DC4AD09}"/>
              </a:ext>
            </a:extLst>
          </p:cNvPr>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6" name="Slide Number Placeholder 5">
            <a:extLst>
              <a:ext uri="{FF2B5EF4-FFF2-40B4-BE49-F238E27FC236}">
                <a16:creationId xmlns:a16="http://schemas.microsoft.com/office/drawing/2014/main" id="{F8685867-F3D5-2506-FFFC-38DEF19B6F0F}"/>
              </a:ext>
            </a:extLst>
          </p:cNvPr>
          <p:cNvSpPr>
            <a:spLocks noGrp="1"/>
          </p:cNvSpPr>
          <p:nvPr>
            <p:ph type="sldNum" sz="quarter" idx="12"/>
          </p:nvPr>
        </p:nvSpPr>
        <p:spPr/>
        <p:txBody>
          <a:bodyPr/>
          <a:lstStyle>
            <a:lvl1pPr>
              <a:defRPr>
                <a:latin typeface="Gill Sans MT" panose="020B0502020104020203" pitchFamily="34" charset="0"/>
              </a:defRPr>
            </a:lvl1pPr>
          </a:lstStyle>
          <a:p>
            <a:fld id="{8170D8CF-7E31-4249-BDB4-34EBE6CF332C}" type="slidenum">
              <a:rPr lang="en-US" smtClean="0"/>
              <a:pPr/>
              <a:t>‹#›</a:t>
            </a:fld>
            <a:endParaRPr lang="en-US" dirty="0"/>
          </a:p>
        </p:txBody>
      </p:sp>
    </p:spTree>
    <p:extLst>
      <p:ext uri="{BB962C8B-B14F-4D97-AF65-F5344CB8AC3E}">
        <p14:creationId xmlns:p14="http://schemas.microsoft.com/office/powerpoint/2010/main" val="366562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10B2-EA5B-981F-94FC-2D646EAD6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A106F-7F89-F47E-17EA-668B446AAD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2C11E-85E7-6A0C-085F-36A62E6ED49B}"/>
              </a:ext>
            </a:extLst>
          </p:cNvPr>
          <p:cNvSpPr>
            <a:spLocks noGrp="1"/>
          </p:cNvSpPr>
          <p:nvPr>
            <p:ph type="dt" sz="half" idx="10"/>
          </p:nvPr>
        </p:nvSpPr>
        <p:spPr/>
        <p:txBody>
          <a:bodyPr/>
          <a:lstStyle/>
          <a:p>
            <a:fld id="{DADE2353-34E2-4DBF-AFB1-31497BAECD2D}" type="datetimeFigureOut">
              <a:rPr lang="en-US" smtClean="0"/>
              <a:t>5/24/2025</a:t>
            </a:fld>
            <a:endParaRPr lang="en-US"/>
          </a:p>
        </p:txBody>
      </p:sp>
      <p:sp>
        <p:nvSpPr>
          <p:cNvPr id="5" name="Footer Placeholder 4">
            <a:extLst>
              <a:ext uri="{FF2B5EF4-FFF2-40B4-BE49-F238E27FC236}">
                <a16:creationId xmlns:a16="http://schemas.microsoft.com/office/drawing/2014/main" id="{5BF3A187-F559-1562-1E40-852905CEE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DE776-7656-020E-6498-FD01094E33A5}"/>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69011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40EEC-D70E-0844-EF99-95A4CC2635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AC71F-C6F3-8EAE-BCAD-8E8A3DA44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425F2-EBCC-F04C-FF8C-ADA9B02285CA}"/>
              </a:ext>
            </a:extLst>
          </p:cNvPr>
          <p:cNvSpPr>
            <a:spLocks noGrp="1"/>
          </p:cNvSpPr>
          <p:nvPr>
            <p:ph type="dt" sz="half" idx="10"/>
          </p:nvPr>
        </p:nvSpPr>
        <p:spPr/>
        <p:txBody>
          <a:bodyPr/>
          <a:lstStyle/>
          <a:p>
            <a:fld id="{DADE2353-34E2-4DBF-AFB1-31497BAECD2D}" type="datetimeFigureOut">
              <a:rPr lang="en-US" smtClean="0"/>
              <a:t>5/24/2025</a:t>
            </a:fld>
            <a:endParaRPr lang="en-US"/>
          </a:p>
        </p:txBody>
      </p:sp>
      <p:sp>
        <p:nvSpPr>
          <p:cNvPr id="5" name="Footer Placeholder 4">
            <a:extLst>
              <a:ext uri="{FF2B5EF4-FFF2-40B4-BE49-F238E27FC236}">
                <a16:creationId xmlns:a16="http://schemas.microsoft.com/office/drawing/2014/main" id="{2818C89F-3F70-48FA-D722-C07F224AB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D372A-8E0E-6F0C-1625-2E5A32F641C2}"/>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168716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8EBC-77B7-5541-D05B-C0FFB571C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4A5B2-8878-4CF3-235D-2E4DA7AE3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DA52E-A09B-6BBB-0E0B-64382854B1CA}"/>
              </a:ext>
            </a:extLst>
          </p:cNvPr>
          <p:cNvSpPr>
            <a:spLocks noGrp="1"/>
          </p:cNvSpPr>
          <p:nvPr>
            <p:ph type="dt" sz="half" idx="10"/>
          </p:nvPr>
        </p:nvSpPr>
        <p:spPr/>
        <p:txBody>
          <a:bodyPr/>
          <a:lstStyle/>
          <a:p>
            <a:fld id="{DADE2353-34E2-4DBF-AFB1-31497BAECD2D}" type="datetimeFigureOut">
              <a:rPr lang="en-US" smtClean="0"/>
              <a:t>5/24/2025</a:t>
            </a:fld>
            <a:endParaRPr lang="en-US"/>
          </a:p>
        </p:txBody>
      </p:sp>
      <p:sp>
        <p:nvSpPr>
          <p:cNvPr id="5" name="Footer Placeholder 4">
            <a:extLst>
              <a:ext uri="{FF2B5EF4-FFF2-40B4-BE49-F238E27FC236}">
                <a16:creationId xmlns:a16="http://schemas.microsoft.com/office/drawing/2014/main" id="{DB73CAA4-028F-8789-1672-F67A93081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46198-031F-4A77-B121-612492FEC199}"/>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47432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764A-AFDE-6C65-0399-86E094B4F107}"/>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EA7015BA-9872-EB93-DF18-E312DAD8E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0E1158-C4EE-164E-5236-299A7F35595D}"/>
              </a:ext>
            </a:extLst>
          </p:cNvPr>
          <p:cNvSpPr>
            <a:spLocks noGrp="1"/>
          </p:cNvSpPr>
          <p:nvPr>
            <p:ph type="dt" sz="half" idx="10"/>
          </p:nvPr>
        </p:nvSpPr>
        <p:spPr/>
        <p:txBody>
          <a:bodyPr/>
          <a:lstStyle/>
          <a:p>
            <a:fld id="{DADE2353-34E2-4DBF-AFB1-31497BAECD2D}" type="datetimeFigureOut">
              <a:rPr lang="en-US" smtClean="0"/>
              <a:t>5/24/2025</a:t>
            </a:fld>
            <a:endParaRPr lang="en-US"/>
          </a:p>
        </p:txBody>
      </p:sp>
      <p:sp>
        <p:nvSpPr>
          <p:cNvPr id="5" name="Footer Placeholder 4">
            <a:extLst>
              <a:ext uri="{FF2B5EF4-FFF2-40B4-BE49-F238E27FC236}">
                <a16:creationId xmlns:a16="http://schemas.microsoft.com/office/drawing/2014/main" id="{B7A1F21B-38AF-5D67-5BD7-95FB90057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03564-BFC7-AF2C-F528-1411B52D0AD5}"/>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94483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EF2F-C0C8-F4B7-AC9F-0603498CFDE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582DFC6-91C0-2E02-4DF5-FFCAE9D7339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0FAF2D9-BB3D-2B57-1C79-3C614660D6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F89D1C-DE7A-F3D2-BBD8-2212007CF9AC}"/>
              </a:ext>
            </a:extLst>
          </p:cNvPr>
          <p:cNvSpPr>
            <a:spLocks noGrp="1"/>
          </p:cNvSpPr>
          <p:nvPr>
            <p:ph type="dt" sz="half" idx="10"/>
          </p:nvPr>
        </p:nvSpPr>
        <p:spPr/>
        <p:txBody>
          <a:bodyPr/>
          <a:lstStyle/>
          <a:p>
            <a:fld id="{DADE2353-34E2-4DBF-AFB1-31497BAECD2D}" type="datetimeFigureOut">
              <a:rPr lang="en-US" smtClean="0"/>
              <a:t>5/24/2025</a:t>
            </a:fld>
            <a:endParaRPr lang="en-US"/>
          </a:p>
        </p:txBody>
      </p:sp>
      <p:sp>
        <p:nvSpPr>
          <p:cNvPr id="6" name="Footer Placeholder 5">
            <a:extLst>
              <a:ext uri="{FF2B5EF4-FFF2-40B4-BE49-F238E27FC236}">
                <a16:creationId xmlns:a16="http://schemas.microsoft.com/office/drawing/2014/main" id="{FC6498EA-AFFA-7930-38AD-80128E1A0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B5B4F-6EFF-B061-8AF1-8E8B533DC6E7}"/>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78837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2DDE-1663-177E-8BD7-8BEC80D2F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A99556-AE83-E79F-2D3C-772B56BAC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A90DF-E452-316F-79B9-BD362BF25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413A0-B263-09D1-A818-28153CD11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343CC-E13C-44AE-FFB0-17F77AD01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C35E32-B3ED-220C-9668-725A95C4CB7C}"/>
              </a:ext>
            </a:extLst>
          </p:cNvPr>
          <p:cNvSpPr>
            <a:spLocks noGrp="1"/>
          </p:cNvSpPr>
          <p:nvPr>
            <p:ph type="dt" sz="half" idx="10"/>
          </p:nvPr>
        </p:nvSpPr>
        <p:spPr/>
        <p:txBody>
          <a:bodyPr/>
          <a:lstStyle/>
          <a:p>
            <a:fld id="{DADE2353-34E2-4DBF-AFB1-31497BAECD2D}" type="datetimeFigureOut">
              <a:rPr lang="en-US" smtClean="0"/>
              <a:t>5/24/2025</a:t>
            </a:fld>
            <a:endParaRPr lang="en-US"/>
          </a:p>
        </p:txBody>
      </p:sp>
      <p:sp>
        <p:nvSpPr>
          <p:cNvPr id="8" name="Footer Placeholder 7">
            <a:extLst>
              <a:ext uri="{FF2B5EF4-FFF2-40B4-BE49-F238E27FC236}">
                <a16:creationId xmlns:a16="http://schemas.microsoft.com/office/drawing/2014/main" id="{0AF9B67F-C847-C91A-2378-95BC4DC656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FBC0CF-7F11-81A8-9DE7-C0020765F1A9}"/>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20659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E68C-E983-2625-8934-F05ABA045E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13005A-3552-A4BA-7ED5-C0B652451608}"/>
              </a:ext>
            </a:extLst>
          </p:cNvPr>
          <p:cNvSpPr>
            <a:spLocks noGrp="1"/>
          </p:cNvSpPr>
          <p:nvPr>
            <p:ph type="dt" sz="half" idx="10"/>
          </p:nvPr>
        </p:nvSpPr>
        <p:spPr/>
        <p:txBody>
          <a:bodyPr/>
          <a:lstStyle/>
          <a:p>
            <a:fld id="{DADE2353-34E2-4DBF-AFB1-31497BAECD2D}" type="datetimeFigureOut">
              <a:rPr lang="en-US" smtClean="0"/>
              <a:t>5/24/2025</a:t>
            </a:fld>
            <a:endParaRPr lang="en-US"/>
          </a:p>
        </p:txBody>
      </p:sp>
      <p:sp>
        <p:nvSpPr>
          <p:cNvPr id="4" name="Footer Placeholder 3">
            <a:extLst>
              <a:ext uri="{FF2B5EF4-FFF2-40B4-BE49-F238E27FC236}">
                <a16:creationId xmlns:a16="http://schemas.microsoft.com/office/drawing/2014/main" id="{DF0FD07F-1E0A-BB39-D500-943046E360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F57A9-C6E5-178B-69A6-2F933F7B5A4C}"/>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85488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AEDF5-6B80-553D-1D72-5FC8892290D2}"/>
              </a:ext>
            </a:extLst>
          </p:cNvPr>
          <p:cNvSpPr>
            <a:spLocks noGrp="1"/>
          </p:cNvSpPr>
          <p:nvPr>
            <p:ph type="dt" sz="half" idx="10"/>
          </p:nvPr>
        </p:nvSpPr>
        <p:spPr/>
        <p:txBody>
          <a:bodyPr/>
          <a:lstStyle/>
          <a:p>
            <a:fld id="{DADE2353-34E2-4DBF-AFB1-31497BAECD2D}" type="datetimeFigureOut">
              <a:rPr lang="en-US" smtClean="0"/>
              <a:t>5/24/2025</a:t>
            </a:fld>
            <a:endParaRPr lang="en-US"/>
          </a:p>
        </p:txBody>
      </p:sp>
      <p:sp>
        <p:nvSpPr>
          <p:cNvPr id="3" name="Footer Placeholder 2">
            <a:extLst>
              <a:ext uri="{FF2B5EF4-FFF2-40B4-BE49-F238E27FC236}">
                <a16:creationId xmlns:a16="http://schemas.microsoft.com/office/drawing/2014/main" id="{BDA4D675-7E04-BF12-E83D-66063E5144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1C55B-FF10-A9BC-7A01-320746F2A271}"/>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185561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EAE0-596B-69E2-8B33-A6710ACA0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2E4BFB-0A58-BFAB-6A5A-36C1C73A5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CE2E35-7E9E-B3E9-EB5B-E908D7E90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AF7D8-83AE-8FAD-D27F-9B1F0C40D75C}"/>
              </a:ext>
            </a:extLst>
          </p:cNvPr>
          <p:cNvSpPr>
            <a:spLocks noGrp="1"/>
          </p:cNvSpPr>
          <p:nvPr>
            <p:ph type="dt" sz="half" idx="10"/>
          </p:nvPr>
        </p:nvSpPr>
        <p:spPr/>
        <p:txBody>
          <a:bodyPr/>
          <a:lstStyle/>
          <a:p>
            <a:fld id="{DADE2353-34E2-4DBF-AFB1-31497BAECD2D}" type="datetimeFigureOut">
              <a:rPr lang="en-US" smtClean="0"/>
              <a:t>5/24/2025</a:t>
            </a:fld>
            <a:endParaRPr lang="en-US"/>
          </a:p>
        </p:txBody>
      </p:sp>
      <p:sp>
        <p:nvSpPr>
          <p:cNvPr id="6" name="Footer Placeholder 5">
            <a:extLst>
              <a:ext uri="{FF2B5EF4-FFF2-40B4-BE49-F238E27FC236}">
                <a16:creationId xmlns:a16="http://schemas.microsoft.com/office/drawing/2014/main" id="{1AA3D02B-BC93-B132-5356-786E6D6BC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55FA3-E63F-F867-683E-F1B4839FBE5D}"/>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4139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B282-822B-43D1-AD6D-C3C4AD3B1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A5E38-E64E-BF7D-AE8B-3B67FCD42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1DFBFC-96B2-169D-EE47-D15510C7C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A5B041-516D-D4A0-53AC-A15CC4DEF491}"/>
              </a:ext>
            </a:extLst>
          </p:cNvPr>
          <p:cNvSpPr>
            <a:spLocks noGrp="1"/>
          </p:cNvSpPr>
          <p:nvPr>
            <p:ph type="dt" sz="half" idx="10"/>
          </p:nvPr>
        </p:nvSpPr>
        <p:spPr/>
        <p:txBody>
          <a:bodyPr/>
          <a:lstStyle/>
          <a:p>
            <a:fld id="{DADE2353-34E2-4DBF-AFB1-31497BAECD2D}" type="datetimeFigureOut">
              <a:rPr lang="en-US" smtClean="0"/>
              <a:t>5/24/2025</a:t>
            </a:fld>
            <a:endParaRPr lang="en-US"/>
          </a:p>
        </p:txBody>
      </p:sp>
      <p:sp>
        <p:nvSpPr>
          <p:cNvPr id="6" name="Footer Placeholder 5">
            <a:extLst>
              <a:ext uri="{FF2B5EF4-FFF2-40B4-BE49-F238E27FC236}">
                <a16:creationId xmlns:a16="http://schemas.microsoft.com/office/drawing/2014/main" id="{1FFCB22D-A2EE-F043-E84F-873FC44C5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5EFEA-E4B3-9109-8B92-790A4EB8A3BB}"/>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1611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39076-86F1-BF96-5F1C-E02770190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BD6091-9A2B-FD71-4279-2B59B29F6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DCA7DB-A213-4889-8665-C38ED1E11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E2353-34E2-4DBF-AFB1-31497BAECD2D}" type="datetimeFigureOut">
              <a:rPr lang="en-US" smtClean="0"/>
              <a:t>5/24/2025</a:t>
            </a:fld>
            <a:endParaRPr lang="en-US"/>
          </a:p>
        </p:txBody>
      </p:sp>
      <p:sp>
        <p:nvSpPr>
          <p:cNvPr id="5" name="Footer Placeholder 4">
            <a:extLst>
              <a:ext uri="{FF2B5EF4-FFF2-40B4-BE49-F238E27FC236}">
                <a16:creationId xmlns:a16="http://schemas.microsoft.com/office/drawing/2014/main" id="{BFDA2211-1479-F897-C505-D1C571BD7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0501B-5298-2352-229F-4D7E94A5D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0D8CF-7E31-4249-BDB4-34EBE6CF332C}" type="slidenum">
              <a:rPr lang="en-US" smtClean="0"/>
              <a:t>‹#›</a:t>
            </a:fld>
            <a:endParaRPr lang="en-US"/>
          </a:p>
        </p:txBody>
      </p:sp>
    </p:spTree>
    <p:extLst>
      <p:ext uri="{BB962C8B-B14F-4D97-AF65-F5344CB8AC3E}">
        <p14:creationId xmlns:p14="http://schemas.microsoft.com/office/powerpoint/2010/main" val="192636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91A9-48A0-8AA1-90B9-3D1E136E78A0}"/>
              </a:ext>
            </a:extLst>
          </p:cNvPr>
          <p:cNvSpPr>
            <a:spLocks noGrp="1"/>
          </p:cNvSpPr>
          <p:nvPr>
            <p:ph type="ctrTitle"/>
          </p:nvPr>
        </p:nvSpPr>
        <p:spPr/>
        <p:txBody>
          <a:bodyPr/>
          <a:lstStyle/>
          <a:p>
            <a:r>
              <a:rPr lang="en-US" dirty="0"/>
              <a:t>CSE 601: Distributed Systems</a:t>
            </a:r>
          </a:p>
        </p:txBody>
      </p:sp>
      <p:sp>
        <p:nvSpPr>
          <p:cNvPr id="3" name="Subtitle 2">
            <a:extLst>
              <a:ext uri="{FF2B5EF4-FFF2-40B4-BE49-F238E27FC236}">
                <a16:creationId xmlns:a16="http://schemas.microsoft.com/office/drawing/2014/main" id="{BB4E9863-D6E1-F1B2-EC0A-B6FC55B7E399}"/>
              </a:ext>
            </a:extLst>
          </p:cNvPr>
          <p:cNvSpPr>
            <a:spLocks noGrp="1"/>
          </p:cNvSpPr>
          <p:nvPr>
            <p:ph type="subTitle" idx="1"/>
          </p:nvPr>
        </p:nvSpPr>
        <p:spPr/>
        <p:txBody>
          <a:bodyPr/>
          <a:lstStyle/>
          <a:p>
            <a:r>
              <a:rPr lang="en-US" dirty="0"/>
              <a:t>Toukir Ahammed</a:t>
            </a:r>
          </a:p>
        </p:txBody>
      </p:sp>
    </p:spTree>
    <p:extLst>
      <p:ext uri="{BB962C8B-B14F-4D97-AF65-F5344CB8AC3E}">
        <p14:creationId xmlns:p14="http://schemas.microsoft.com/office/powerpoint/2010/main" val="40845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C6A91-F821-9626-A151-BFFBE976A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B50F0-903B-2517-1058-C2D1B0B1A890}"/>
              </a:ext>
            </a:extLst>
          </p:cNvPr>
          <p:cNvSpPr>
            <a:spLocks noGrp="1"/>
          </p:cNvSpPr>
          <p:nvPr>
            <p:ph type="title"/>
          </p:nvPr>
        </p:nvSpPr>
        <p:spPr/>
        <p:txBody>
          <a:bodyPr/>
          <a:lstStyle/>
          <a:p>
            <a:r>
              <a:rPr lang="en-US" dirty="0"/>
              <a:t>Two-tiered Architectures</a:t>
            </a:r>
          </a:p>
        </p:txBody>
      </p:sp>
      <p:sp>
        <p:nvSpPr>
          <p:cNvPr id="3" name="Content Placeholder 2">
            <a:extLst>
              <a:ext uri="{FF2B5EF4-FFF2-40B4-BE49-F238E27FC236}">
                <a16:creationId xmlns:a16="http://schemas.microsoft.com/office/drawing/2014/main" id="{34A00C3A-055B-F316-CD78-D9F04216089B}"/>
              </a:ext>
            </a:extLst>
          </p:cNvPr>
          <p:cNvSpPr>
            <a:spLocks noGrp="1"/>
          </p:cNvSpPr>
          <p:nvPr>
            <p:ph idx="1"/>
          </p:nvPr>
        </p:nvSpPr>
        <p:spPr/>
        <p:txBody>
          <a:bodyPr>
            <a:normAutofit/>
          </a:bodyPr>
          <a:lstStyle/>
          <a:p>
            <a:pPr marL="514350" indent="-514350">
              <a:buFont typeface="+mj-lt"/>
              <a:buAutoNum type="alphaLcParenR" startAt="4"/>
            </a:pPr>
            <a:r>
              <a:rPr lang="en-US" dirty="0"/>
              <a:t>These organizations are used where the client machine is a PC or workstation, connected through a network to a distributed file system or database.</a:t>
            </a:r>
          </a:p>
          <a:p>
            <a:pPr lvl="1"/>
            <a:r>
              <a:rPr lang="en-US" dirty="0"/>
              <a:t>Banking applications run on an end-user’s machine, where the user prepares transactions and such. Once finished, the application contacts the database on the bank’s server and uploads the transactions for further processing</a:t>
            </a:r>
          </a:p>
          <a:p>
            <a:pPr marL="514350" indent="-514350">
              <a:buFont typeface="+mj-lt"/>
              <a:buAutoNum type="alphaLcParenR" startAt="4"/>
            </a:pPr>
            <a:r>
              <a:rPr lang="en-US" dirty="0"/>
              <a:t>Represents the situation where the client’s local disk contains part of the data. </a:t>
            </a:r>
          </a:p>
          <a:p>
            <a:pPr lvl="1"/>
            <a:r>
              <a:rPr lang="en-US" dirty="0"/>
              <a:t>For example, when browsing the Web, a client can gradually build a huge cache on local disk of most recent inspected Web pages</a:t>
            </a:r>
          </a:p>
        </p:txBody>
      </p:sp>
    </p:spTree>
    <p:extLst>
      <p:ext uri="{BB962C8B-B14F-4D97-AF65-F5344CB8AC3E}">
        <p14:creationId xmlns:p14="http://schemas.microsoft.com/office/powerpoint/2010/main" val="328505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2FEB-FF75-5254-F03B-A8DB0F10ACD7}"/>
              </a:ext>
            </a:extLst>
          </p:cNvPr>
          <p:cNvSpPr>
            <a:spLocks noGrp="1"/>
          </p:cNvSpPr>
          <p:nvPr>
            <p:ph type="title"/>
          </p:nvPr>
        </p:nvSpPr>
        <p:spPr>
          <a:xfrm>
            <a:off x="838200" y="365125"/>
            <a:ext cx="10515600" cy="1325563"/>
          </a:xfrm>
        </p:spPr>
        <p:txBody>
          <a:bodyPr/>
          <a:lstStyle/>
          <a:p>
            <a:r>
              <a:rPr lang="en-US" dirty="0"/>
              <a:t>Three-tiered Architecture</a:t>
            </a:r>
          </a:p>
        </p:txBody>
      </p:sp>
      <p:pic>
        <p:nvPicPr>
          <p:cNvPr id="5" name="Content Placeholder 4">
            <a:extLst>
              <a:ext uri="{FF2B5EF4-FFF2-40B4-BE49-F238E27FC236}">
                <a16:creationId xmlns:a16="http://schemas.microsoft.com/office/drawing/2014/main" id="{1BEA4B51-9D4D-3EDE-E57A-F52C0D524CEB}"/>
              </a:ext>
            </a:extLst>
          </p:cNvPr>
          <p:cNvPicPr>
            <a:picLocks noGrp="1" noChangeAspect="1"/>
          </p:cNvPicPr>
          <p:nvPr>
            <p:ph idx="1"/>
          </p:nvPr>
        </p:nvPicPr>
        <p:blipFill>
          <a:blip r:embed="rId2"/>
          <a:stretch>
            <a:fillRect/>
          </a:stretch>
        </p:blipFill>
        <p:spPr>
          <a:xfrm>
            <a:off x="838200" y="2479201"/>
            <a:ext cx="10515600" cy="4090626"/>
          </a:xfrm>
        </p:spPr>
      </p:pic>
      <p:sp>
        <p:nvSpPr>
          <p:cNvPr id="7" name="TextBox 6">
            <a:extLst>
              <a:ext uri="{FF2B5EF4-FFF2-40B4-BE49-F238E27FC236}">
                <a16:creationId xmlns:a16="http://schemas.microsoft.com/office/drawing/2014/main" id="{9DF1A57E-EC41-BD53-1C68-878719EC830F}"/>
              </a:ext>
            </a:extLst>
          </p:cNvPr>
          <p:cNvSpPr txBox="1"/>
          <p:nvPr/>
        </p:nvSpPr>
        <p:spPr>
          <a:xfrm>
            <a:off x="930639" y="1955981"/>
            <a:ext cx="10330721" cy="523220"/>
          </a:xfrm>
          <a:prstGeom prst="rect">
            <a:avLst/>
          </a:prstGeom>
          <a:noFill/>
        </p:spPr>
        <p:txBody>
          <a:bodyPr wrap="square">
            <a:spAutoFit/>
          </a:bodyPr>
          <a:lstStyle/>
          <a:p>
            <a:r>
              <a:rPr lang="en-US" sz="2800" dirty="0">
                <a:latin typeface="Gill Sans MT" panose="020B0502020104020203" pitchFamily="34" charset="0"/>
              </a:rPr>
              <a:t>S</a:t>
            </a:r>
            <a:r>
              <a:rPr lang="en-US" sz="2800" b="0" i="0" u="none" strike="noStrike" baseline="0" dirty="0">
                <a:latin typeface="Gill Sans MT" panose="020B0502020104020203" pitchFamily="34" charset="0"/>
              </a:rPr>
              <a:t>erver may sometimes need to act as a client</a:t>
            </a:r>
            <a:endParaRPr lang="en-US" sz="2800" dirty="0">
              <a:latin typeface="Gill Sans MT" panose="020B0502020104020203" pitchFamily="34" charset="0"/>
            </a:endParaRPr>
          </a:p>
        </p:txBody>
      </p:sp>
    </p:spTree>
    <p:extLst>
      <p:ext uri="{BB962C8B-B14F-4D97-AF65-F5344CB8AC3E}">
        <p14:creationId xmlns:p14="http://schemas.microsoft.com/office/powerpoint/2010/main" val="381676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23FF-9A12-7D0F-86FC-546C26A0DE7E}"/>
              </a:ext>
            </a:extLst>
          </p:cNvPr>
          <p:cNvSpPr>
            <a:spLocks noGrp="1"/>
          </p:cNvSpPr>
          <p:nvPr>
            <p:ph type="title"/>
          </p:nvPr>
        </p:nvSpPr>
        <p:spPr/>
        <p:txBody>
          <a:bodyPr/>
          <a:lstStyle/>
          <a:p>
            <a:r>
              <a:rPr lang="en-US" dirty="0"/>
              <a:t>Vertical vs Horizontal Distribution</a:t>
            </a:r>
          </a:p>
        </p:txBody>
      </p:sp>
      <p:sp>
        <p:nvSpPr>
          <p:cNvPr id="3" name="Content Placeholder 2">
            <a:extLst>
              <a:ext uri="{FF2B5EF4-FFF2-40B4-BE49-F238E27FC236}">
                <a16:creationId xmlns:a16="http://schemas.microsoft.com/office/drawing/2014/main" id="{62460D55-7AAF-1095-49D9-77175179A13D}"/>
              </a:ext>
            </a:extLst>
          </p:cNvPr>
          <p:cNvSpPr>
            <a:spLocks noGrp="1"/>
          </p:cNvSpPr>
          <p:nvPr>
            <p:ph idx="1"/>
          </p:nvPr>
        </p:nvSpPr>
        <p:spPr/>
        <p:txBody>
          <a:bodyPr>
            <a:normAutofit/>
          </a:bodyPr>
          <a:lstStyle/>
          <a:p>
            <a:r>
              <a:rPr lang="en-US" dirty="0"/>
              <a:t>In many business environments, distributed processing is equivalent to organizing a client-server application as a multitiered architecture. This type of distribution is referred as </a:t>
            </a:r>
            <a:r>
              <a:rPr lang="en-US" b="1" dirty="0"/>
              <a:t>vertical distribution</a:t>
            </a:r>
            <a:r>
              <a:rPr lang="en-US" dirty="0"/>
              <a:t>. It is achieved by placing logically different components on different machines</a:t>
            </a:r>
          </a:p>
          <a:p>
            <a:r>
              <a:rPr lang="en-US" dirty="0"/>
              <a:t>In </a:t>
            </a:r>
            <a:r>
              <a:rPr lang="en-US" b="1" dirty="0"/>
              <a:t>horizontal distribution</a:t>
            </a:r>
            <a:r>
              <a:rPr lang="en-US" dirty="0"/>
              <a:t>, a client or server may be physically split up into logically equivalent parts, but each part is operating on its own share of the complete data set, thus balancing the load</a:t>
            </a:r>
          </a:p>
        </p:txBody>
      </p:sp>
    </p:spTree>
    <p:extLst>
      <p:ext uri="{BB962C8B-B14F-4D97-AF65-F5344CB8AC3E}">
        <p14:creationId xmlns:p14="http://schemas.microsoft.com/office/powerpoint/2010/main" val="261991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7E21-2CAC-BD7D-5915-4D65538B2530}"/>
              </a:ext>
            </a:extLst>
          </p:cNvPr>
          <p:cNvSpPr>
            <a:spLocks noGrp="1"/>
          </p:cNvSpPr>
          <p:nvPr>
            <p:ph type="title"/>
          </p:nvPr>
        </p:nvSpPr>
        <p:spPr/>
        <p:txBody>
          <a:bodyPr/>
          <a:lstStyle/>
          <a:p>
            <a:r>
              <a:rPr lang="en-US" dirty="0"/>
              <a:t>Peer-to-Peer (P2P) Architecture</a:t>
            </a:r>
          </a:p>
        </p:txBody>
      </p:sp>
      <p:sp>
        <p:nvSpPr>
          <p:cNvPr id="3" name="Content Placeholder 2">
            <a:extLst>
              <a:ext uri="{FF2B5EF4-FFF2-40B4-BE49-F238E27FC236}">
                <a16:creationId xmlns:a16="http://schemas.microsoft.com/office/drawing/2014/main" id="{4115CD7E-B2D1-8895-81AB-A126AEFCDEDC}"/>
              </a:ext>
            </a:extLst>
          </p:cNvPr>
          <p:cNvSpPr>
            <a:spLocks noGrp="1"/>
          </p:cNvSpPr>
          <p:nvPr>
            <p:ph idx="1"/>
          </p:nvPr>
        </p:nvSpPr>
        <p:spPr/>
        <p:txBody>
          <a:bodyPr/>
          <a:lstStyle/>
          <a:p>
            <a:r>
              <a:rPr lang="en-US" dirty="0"/>
              <a:t>The processes that constitute a peer-to-peer system are all equal</a:t>
            </a:r>
          </a:p>
          <a:p>
            <a:r>
              <a:rPr lang="en-US" dirty="0"/>
              <a:t>This means that the functions that need to be carried out are represented by every process that constitutes the distributed system</a:t>
            </a:r>
          </a:p>
          <a:p>
            <a:r>
              <a:rPr lang="en-US" dirty="0"/>
              <a:t>Each process will act as a client and a server at the same time</a:t>
            </a:r>
          </a:p>
        </p:txBody>
      </p:sp>
    </p:spTree>
    <p:extLst>
      <p:ext uri="{BB962C8B-B14F-4D97-AF65-F5344CB8AC3E}">
        <p14:creationId xmlns:p14="http://schemas.microsoft.com/office/powerpoint/2010/main" val="356042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A8385-F8E4-804E-8C0A-9C8D74888AEE}"/>
              </a:ext>
            </a:extLst>
          </p:cNvPr>
          <p:cNvSpPr>
            <a:spLocks noGrp="1"/>
          </p:cNvSpPr>
          <p:nvPr>
            <p:ph type="title"/>
          </p:nvPr>
        </p:nvSpPr>
        <p:spPr/>
        <p:txBody>
          <a:bodyPr/>
          <a:lstStyle/>
          <a:p>
            <a:r>
              <a:rPr lang="en-US" dirty="0"/>
              <a:t>Cloud Computing</a:t>
            </a:r>
          </a:p>
        </p:txBody>
      </p:sp>
      <p:sp>
        <p:nvSpPr>
          <p:cNvPr id="8" name="Content Placeholder 7">
            <a:extLst>
              <a:ext uri="{FF2B5EF4-FFF2-40B4-BE49-F238E27FC236}">
                <a16:creationId xmlns:a16="http://schemas.microsoft.com/office/drawing/2014/main" id="{7E093803-DA17-51CC-A485-7B1D5257FBDB}"/>
              </a:ext>
            </a:extLst>
          </p:cNvPr>
          <p:cNvSpPr>
            <a:spLocks noGrp="1"/>
          </p:cNvSpPr>
          <p:nvPr>
            <p:ph idx="1"/>
          </p:nvPr>
        </p:nvSpPr>
        <p:spPr/>
        <p:txBody>
          <a:bodyPr>
            <a:normAutofit/>
          </a:bodyPr>
          <a:lstStyle/>
          <a:p>
            <a:r>
              <a:rPr lang="en-US" dirty="0"/>
              <a:t>Organizations in charge of running data centers have been seeking ways for opening up their resources to customers. </a:t>
            </a:r>
          </a:p>
          <a:p>
            <a:r>
              <a:rPr lang="en-US" dirty="0"/>
              <a:t>This led to the concept of </a:t>
            </a:r>
            <a:r>
              <a:rPr lang="en-US" b="1" dirty="0"/>
              <a:t>cloud computing </a:t>
            </a:r>
            <a:r>
              <a:rPr lang="en-US" dirty="0"/>
              <a:t>by which a customer could upload tasks to a data center and be charged on a per-resource basis. </a:t>
            </a:r>
          </a:p>
          <a:p>
            <a:r>
              <a:rPr lang="en-US" dirty="0"/>
              <a:t>Cloud computing is characterized by an easily usable and accessible pool of virtualized resources.</a:t>
            </a:r>
          </a:p>
          <a:p>
            <a:r>
              <a:rPr lang="en-US" dirty="0"/>
              <a:t>Clouds are organized into four layers: Hardware, Infrastructure, Platform and Application</a:t>
            </a:r>
          </a:p>
        </p:txBody>
      </p:sp>
    </p:spTree>
    <p:extLst>
      <p:ext uri="{BB962C8B-B14F-4D97-AF65-F5344CB8AC3E}">
        <p14:creationId xmlns:p14="http://schemas.microsoft.com/office/powerpoint/2010/main" val="264028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520D7-8385-424E-1977-489CD8C08962}"/>
              </a:ext>
            </a:extLst>
          </p:cNvPr>
          <p:cNvSpPr>
            <a:spLocks noGrp="1"/>
          </p:cNvSpPr>
          <p:nvPr>
            <p:ph type="title"/>
          </p:nvPr>
        </p:nvSpPr>
        <p:spPr/>
        <p:txBody>
          <a:bodyPr/>
          <a:lstStyle/>
          <a:p>
            <a:r>
              <a:rPr lang="en-US" dirty="0"/>
              <a:t>Hardware</a:t>
            </a:r>
          </a:p>
        </p:txBody>
      </p:sp>
      <p:sp>
        <p:nvSpPr>
          <p:cNvPr id="5" name="Content Placeholder 4">
            <a:extLst>
              <a:ext uri="{FF2B5EF4-FFF2-40B4-BE49-F238E27FC236}">
                <a16:creationId xmlns:a16="http://schemas.microsoft.com/office/drawing/2014/main" id="{574226F4-E86B-F7AD-2477-EB6C4CD2C389}"/>
              </a:ext>
            </a:extLst>
          </p:cNvPr>
          <p:cNvSpPr>
            <a:spLocks noGrp="1"/>
          </p:cNvSpPr>
          <p:nvPr>
            <p:ph idx="1"/>
          </p:nvPr>
        </p:nvSpPr>
        <p:spPr/>
        <p:txBody>
          <a:bodyPr/>
          <a:lstStyle/>
          <a:p>
            <a:r>
              <a:rPr lang="en-US" dirty="0"/>
              <a:t>The lowest layer is formed by the means to manage the necessary hardware: </a:t>
            </a:r>
          </a:p>
          <a:p>
            <a:pPr lvl="1"/>
            <a:r>
              <a:rPr lang="en-US" dirty="0"/>
              <a:t>processors, routers, but also power and cooling systems. </a:t>
            </a:r>
          </a:p>
          <a:p>
            <a:r>
              <a:rPr lang="en-US" dirty="0"/>
              <a:t>It is generally implemented at data centers and contains the resources that customers normally never get to see directly.</a:t>
            </a:r>
          </a:p>
        </p:txBody>
      </p:sp>
    </p:spTree>
    <p:extLst>
      <p:ext uri="{BB962C8B-B14F-4D97-AF65-F5344CB8AC3E}">
        <p14:creationId xmlns:p14="http://schemas.microsoft.com/office/powerpoint/2010/main" val="2592351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0B5C-C45A-02AB-3A8F-4E7AB3E66A1C}"/>
              </a:ext>
            </a:extLst>
          </p:cNvPr>
          <p:cNvSpPr>
            <a:spLocks noGrp="1"/>
          </p:cNvSpPr>
          <p:nvPr>
            <p:ph type="title"/>
          </p:nvPr>
        </p:nvSpPr>
        <p:spPr/>
        <p:txBody>
          <a:bodyPr/>
          <a:lstStyle/>
          <a:p>
            <a:r>
              <a:rPr lang="en-US" dirty="0"/>
              <a:t>Infrastructure</a:t>
            </a:r>
          </a:p>
        </p:txBody>
      </p:sp>
      <p:sp>
        <p:nvSpPr>
          <p:cNvPr id="3" name="Content Placeholder 2">
            <a:extLst>
              <a:ext uri="{FF2B5EF4-FFF2-40B4-BE49-F238E27FC236}">
                <a16:creationId xmlns:a16="http://schemas.microsoft.com/office/drawing/2014/main" id="{CAF57D1C-1AD2-C81C-2946-F2FB12D4C1BC}"/>
              </a:ext>
            </a:extLst>
          </p:cNvPr>
          <p:cNvSpPr>
            <a:spLocks noGrp="1"/>
          </p:cNvSpPr>
          <p:nvPr>
            <p:ph idx="1"/>
          </p:nvPr>
        </p:nvSpPr>
        <p:spPr/>
        <p:txBody>
          <a:bodyPr/>
          <a:lstStyle/>
          <a:p>
            <a:r>
              <a:rPr lang="en-US" dirty="0"/>
              <a:t>The infrastructure layer forms the backbone for most cloud computing platforms.</a:t>
            </a:r>
          </a:p>
          <a:p>
            <a:r>
              <a:rPr lang="en-US" dirty="0"/>
              <a:t>It deploys virtualization techniques to provide customers an infrastructure consisting of virtual storage and computing resources.</a:t>
            </a:r>
          </a:p>
          <a:p>
            <a:r>
              <a:rPr lang="en-US" dirty="0"/>
              <a:t>Indeed, nothing is what it seems: cloud computing evolves around allocating and managing virtual storage devices and virtual servers.</a:t>
            </a:r>
          </a:p>
        </p:txBody>
      </p:sp>
    </p:spTree>
    <p:extLst>
      <p:ext uri="{BB962C8B-B14F-4D97-AF65-F5344CB8AC3E}">
        <p14:creationId xmlns:p14="http://schemas.microsoft.com/office/powerpoint/2010/main" val="525041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F299-1C37-4525-175E-667FE906E3C1}"/>
              </a:ext>
            </a:extLst>
          </p:cNvPr>
          <p:cNvSpPr>
            <a:spLocks noGrp="1"/>
          </p:cNvSpPr>
          <p:nvPr>
            <p:ph type="title"/>
          </p:nvPr>
        </p:nvSpPr>
        <p:spPr/>
        <p:txBody>
          <a:bodyPr/>
          <a:lstStyle/>
          <a:p>
            <a:r>
              <a:rPr lang="en-US" dirty="0"/>
              <a:t>Platform</a:t>
            </a:r>
          </a:p>
        </p:txBody>
      </p:sp>
      <p:sp>
        <p:nvSpPr>
          <p:cNvPr id="3" name="Content Placeholder 2">
            <a:extLst>
              <a:ext uri="{FF2B5EF4-FFF2-40B4-BE49-F238E27FC236}">
                <a16:creationId xmlns:a16="http://schemas.microsoft.com/office/drawing/2014/main" id="{58413E38-056F-9FDA-528B-FA557883EAB8}"/>
              </a:ext>
            </a:extLst>
          </p:cNvPr>
          <p:cNvSpPr>
            <a:spLocks noGrp="1"/>
          </p:cNvSpPr>
          <p:nvPr>
            <p:ph idx="1"/>
          </p:nvPr>
        </p:nvSpPr>
        <p:spPr/>
        <p:txBody>
          <a:bodyPr>
            <a:normAutofit/>
          </a:bodyPr>
          <a:lstStyle/>
          <a:p>
            <a:r>
              <a:rPr lang="en-US" dirty="0"/>
              <a:t>The platform layer provides to a cloud computing customer what an operating system provides to application developers, namely the means to easily develop and deploy applications that need to run in a cloud.</a:t>
            </a:r>
          </a:p>
          <a:p>
            <a:r>
              <a:rPr lang="en-US" dirty="0"/>
              <a:t>For example, the Amazon S3 storage system is offered to the application developer in the form of an API allowing (locally created) files to be organized and stored in buckets. By storing a file in a bucket, that file is automatically uploaded to the Amazon cloud.</a:t>
            </a:r>
          </a:p>
        </p:txBody>
      </p:sp>
    </p:spTree>
    <p:extLst>
      <p:ext uri="{BB962C8B-B14F-4D97-AF65-F5344CB8AC3E}">
        <p14:creationId xmlns:p14="http://schemas.microsoft.com/office/powerpoint/2010/main" val="3728763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B773-1653-1E03-8AEF-94F46412D5CB}"/>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A82321F9-483A-3F0B-E0F6-2213AD979460}"/>
              </a:ext>
            </a:extLst>
          </p:cNvPr>
          <p:cNvSpPr>
            <a:spLocks noGrp="1"/>
          </p:cNvSpPr>
          <p:nvPr>
            <p:ph idx="1"/>
          </p:nvPr>
        </p:nvSpPr>
        <p:spPr/>
        <p:txBody>
          <a:bodyPr>
            <a:normAutofit/>
          </a:bodyPr>
          <a:lstStyle/>
          <a:p>
            <a:r>
              <a:rPr lang="en-US" dirty="0"/>
              <a:t>Actual applications run in this layer and are offered to users for further customization.</a:t>
            </a:r>
          </a:p>
          <a:p>
            <a:r>
              <a:rPr lang="en-US" dirty="0"/>
              <a:t>Well-known examples include those found in office suites (text processors, spreadsheet applications, presentation applications, and so on). </a:t>
            </a:r>
          </a:p>
          <a:p>
            <a:r>
              <a:rPr lang="en-US" dirty="0"/>
              <a:t>It is important to realize that these applications are again executed in the vendor’s cloud. </a:t>
            </a:r>
          </a:p>
          <a:p>
            <a:r>
              <a:rPr lang="en-US" dirty="0"/>
              <a:t>As before, they can be compared to the traditional suite of applications that are shipped when installing an operating system.</a:t>
            </a:r>
          </a:p>
        </p:txBody>
      </p:sp>
    </p:spTree>
    <p:extLst>
      <p:ext uri="{BB962C8B-B14F-4D97-AF65-F5344CB8AC3E}">
        <p14:creationId xmlns:p14="http://schemas.microsoft.com/office/powerpoint/2010/main" val="2733975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09D3-36AF-DF3E-7F13-43B50D1B87CC}"/>
              </a:ext>
            </a:extLst>
          </p:cNvPr>
          <p:cNvSpPr>
            <a:spLocks noGrp="1"/>
          </p:cNvSpPr>
          <p:nvPr>
            <p:ph type="title"/>
          </p:nvPr>
        </p:nvSpPr>
        <p:spPr/>
        <p:txBody>
          <a:bodyPr/>
          <a:lstStyle/>
          <a:p>
            <a:r>
              <a:rPr lang="en-US" dirty="0"/>
              <a:t>Cloud-computing Services</a:t>
            </a:r>
          </a:p>
        </p:txBody>
      </p:sp>
      <p:sp>
        <p:nvSpPr>
          <p:cNvPr id="3" name="Content Placeholder 2">
            <a:extLst>
              <a:ext uri="{FF2B5EF4-FFF2-40B4-BE49-F238E27FC236}">
                <a16:creationId xmlns:a16="http://schemas.microsoft.com/office/drawing/2014/main" id="{D09ED884-8B55-8398-C929-FBF485B9B060}"/>
              </a:ext>
            </a:extLst>
          </p:cNvPr>
          <p:cNvSpPr>
            <a:spLocks noGrp="1"/>
          </p:cNvSpPr>
          <p:nvPr>
            <p:ph idx="1"/>
          </p:nvPr>
        </p:nvSpPr>
        <p:spPr/>
        <p:txBody>
          <a:bodyPr/>
          <a:lstStyle/>
          <a:p>
            <a:pPr marL="0" indent="0">
              <a:buNone/>
            </a:pPr>
            <a:r>
              <a:rPr lang="en-US" dirty="0"/>
              <a:t>Cloud-computing providers offer these layers to their customers through various interfaces (including command-line tools, programming interfaces, and Web interfaces), leading to three different types of services:</a:t>
            </a:r>
          </a:p>
          <a:p>
            <a:pPr marL="514350" indent="-514350">
              <a:buFont typeface="+mj-lt"/>
              <a:buAutoNum type="arabicPeriod"/>
            </a:pPr>
            <a:r>
              <a:rPr lang="en-US" b="1" dirty="0"/>
              <a:t>Infrastructure-as-a-Service (IaaS) </a:t>
            </a:r>
            <a:r>
              <a:rPr lang="en-US" dirty="0"/>
              <a:t>covering the hardware and infrastructure layer.</a:t>
            </a:r>
          </a:p>
          <a:p>
            <a:pPr marL="514350" indent="-514350">
              <a:buFont typeface="+mj-lt"/>
              <a:buAutoNum type="arabicPeriod"/>
            </a:pPr>
            <a:r>
              <a:rPr lang="en-US" b="1" dirty="0"/>
              <a:t>Platform-as-a-Service (PaaS) </a:t>
            </a:r>
            <a:r>
              <a:rPr lang="en-US" dirty="0"/>
              <a:t>covering the platform layer.</a:t>
            </a:r>
          </a:p>
          <a:p>
            <a:pPr marL="514350" indent="-514350">
              <a:buFont typeface="+mj-lt"/>
              <a:buAutoNum type="arabicPeriod"/>
            </a:pPr>
            <a:r>
              <a:rPr lang="en-US" b="1" dirty="0"/>
              <a:t>Software-as-a-Service (SaaS) </a:t>
            </a:r>
            <a:r>
              <a:rPr lang="en-US" dirty="0"/>
              <a:t>in which their applications are covered.</a:t>
            </a:r>
          </a:p>
        </p:txBody>
      </p:sp>
    </p:spTree>
    <p:extLst>
      <p:ext uri="{BB962C8B-B14F-4D97-AF65-F5344CB8AC3E}">
        <p14:creationId xmlns:p14="http://schemas.microsoft.com/office/powerpoint/2010/main" val="361045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4E64FF1-1C8D-C444-D146-312E6F4D940B}"/>
              </a:ext>
            </a:extLst>
          </p:cNvPr>
          <p:cNvSpPr>
            <a:spLocks noGrp="1"/>
          </p:cNvSpPr>
          <p:nvPr>
            <p:ph type="title"/>
          </p:nvPr>
        </p:nvSpPr>
        <p:spPr>
          <a:xfrm>
            <a:off x="838200" y="365125"/>
            <a:ext cx="10515600" cy="1325563"/>
          </a:xfrm>
        </p:spPr>
        <p:txBody>
          <a:bodyPr/>
          <a:lstStyle/>
          <a:p>
            <a:r>
              <a:rPr lang="en-US" dirty="0"/>
              <a:t>System Architectures</a:t>
            </a:r>
          </a:p>
        </p:txBody>
      </p:sp>
      <p:sp>
        <p:nvSpPr>
          <p:cNvPr id="3" name="Content Placeholder 2">
            <a:extLst>
              <a:ext uri="{FF2B5EF4-FFF2-40B4-BE49-F238E27FC236}">
                <a16:creationId xmlns:a16="http://schemas.microsoft.com/office/drawing/2014/main" id="{94865A71-8E44-CA3C-F9F2-C589323276F1}"/>
              </a:ext>
            </a:extLst>
          </p:cNvPr>
          <p:cNvSpPr>
            <a:spLocks noGrp="1"/>
          </p:cNvSpPr>
          <p:nvPr>
            <p:ph idx="1"/>
          </p:nvPr>
        </p:nvSpPr>
        <p:spPr/>
        <p:txBody>
          <a:bodyPr/>
          <a:lstStyle/>
          <a:p>
            <a:r>
              <a:rPr lang="en-US" dirty="0"/>
              <a:t>Let us now take a look at how distributed systems are actually organized by considering where software components are placed.</a:t>
            </a:r>
          </a:p>
          <a:p>
            <a:r>
              <a:rPr lang="en-US" dirty="0"/>
              <a:t>Deciding on software components, their interaction, and their placement leads to an instance of a software architecture, also known as a </a:t>
            </a:r>
            <a:r>
              <a:rPr lang="en-US" b="1" dirty="0"/>
              <a:t>system architecture</a:t>
            </a:r>
          </a:p>
          <a:p>
            <a:r>
              <a:rPr lang="en-US" dirty="0"/>
              <a:t>Thinking in terms of clients that request services from servers helps to understand and manage the complexity of distributed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2433-4D88-A761-3C20-F5FDE153690B}"/>
              </a:ext>
            </a:extLst>
          </p:cNvPr>
          <p:cNvSpPr>
            <a:spLocks noGrp="1"/>
          </p:cNvSpPr>
          <p:nvPr>
            <p:ph type="title"/>
          </p:nvPr>
        </p:nvSpPr>
        <p:spPr/>
        <p:txBody>
          <a:bodyPr/>
          <a:lstStyle/>
          <a:p>
            <a:r>
              <a:rPr lang="en-US" dirty="0"/>
              <a:t>Organization of Clouds</a:t>
            </a:r>
          </a:p>
        </p:txBody>
      </p:sp>
      <p:pic>
        <p:nvPicPr>
          <p:cNvPr id="5" name="Content Placeholder 4">
            <a:extLst>
              <a:ext uri="{FF2B5EF4-FFF2-40B4-BE49-F238E27FC236}">
                <a16:creationId xmlns:a16="http://schemas.microsoft.com/office/drawing/2014/main" id="{8C5B8EFE-48B0-7B8F-C20C-E7ABA0D75C2F}"/>
              </a:ext>
            </a:extLst>
          </p:cNvPr>
          <p:cNvPicPr>
            <a:picLocks noGrp="1" noChangeAspect="1"/>
          </p:cNvPicPr>
          <p:nvPr>
            <p:ph idx="1"/>
          </p:nvPr>
        </p:nvPicPr>
        <p:blipFill>
          <a:blip r:embed="rId2"/>
          <a:stretch>
            <a:fillRect/>
          </a:stretch>
        </p:blipFill>
        <p:spPr>
          <a:xfrm>
            <a:off x="1310443" y="1825625"/>
            <a:ext cx="9571114" cy="4351338"/>
          </a:xfrm>
        </p:spPr>
      </p:pic>
    </p:spTree>
    <p:extLst>
      <p:ext uri="{BB962C8B-B14F-4D97-AF65-F5344CB8AC3E}">
        <p14:creationId xmlns:p14="http://schemas.microsoft.com/office/powerpoint/2010/main" val="359896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EB436-54A1-A44E-37CE-78D655D2EAF0}"/>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42185EED-04C2-3280-7A10-E1B9665B610A}"/>
              </a:ext>
            </a:extLst>
          </p:cNvPr>
          <p:cNvSpPr>
            <a:spLocks noGrp="1"/>
          </p:cNvSpPr>
          <p:nvPr>
            <p:ph type="title"/>
          </p:nvPr>
        </p:nvSpPr>
        <p:spPr>
          <a:xfrm>
            <a:off x="838200" y="365125"/>
            <a:ext cx="10515600" cy="1325563"/>
          </a:xfrm>
        </p:spPr>
        <p:txBody>
          <a:bodyPr/>
          <a:lstStyle/>
          <a:p>
            <a:r>
              <a:rPr lang="en-US" dirty="0"/>
              <a:t>Simple Client-server Architecture</a:t>
            </a:r>
          </a:p>
        </p:txBody>
      </p:sp>
      <p:sp>
        <p:nvSpPr>
          <p:cNvPr id="3" name="Content Placeholder 2">
            <a:extLst>
              <a:ext uri="{FF2B5EF4-FFF2-40B4-BE49-F238E27FC236}">
                <a16:creationId xmlns:a16="http://schemas.microsoft.com/office/drawing/2014/main" id="{3DCC6580-CBE7-EFD1-689E-6B1A5B67B132}"/>
              </a:ext>
            </a:extLst>
          </p:cNvPr>
          <p:cNvSpPr>
            <a:spLocks noGrp="1"/>
          </p:cNvSpPr>
          <p:nvPr>
            <p:ph idx="1"/>
          </p:nvPr>
        </p:nvSpPr>
        <p:spPr/>
        <p:txBody>
          <a:bodyPr/>
          <a:lstStyle/>
          <a:p>
            <a:r>
              <a:rPr lang="en-US" dirty="0"/>
              <a:t>A </a:t>
            </a:r>
            <a:r>
              <a:rPr lang="en-US" b="1" dirty="0"/>
              <a:t>server</a:t>
            </a:r>
            <a:r>
              <a:rPr lang="en-US" dirty="0"/>
              <a:t> is a process implementing a specific service, for example, a file system service or a database service</a:t>
            </a:r>
          </a:p>
          <a:p>
            <a:r>
              <a:rPr lang="en-US" dirty="0"/>
              <a:t>A </a:t>
            </a:r>
            <a:r>
              <a:rPr lang="en-US" b="1" dirty="0"/>
              <a:t>client</a:t>
            </a:r>
            <a:r>
              <a:rPr lang="en-US" dirty="0"/>
              <a:t> is a process that requests a service from a server by sending it a request and subsequently waiting for the server’s reply. </a:t>
            </a:r>
          </a:p>
          <a:p>
            <a:r>
              <a:rPr lang="en-US" dirty="0"/>
              <a:t>This client-server interaction is also known as request-reply behavior</a:t>
            </a:r>
          </a:p>
        </p:txBody>
      </p:sp>
    </p:spTree>
    <p:extLst>
      <p:ext uri="{BB962C8B-B14F-4D97-AF65-F5344CB8AC3E}">
        <p14:creationId xmlns:p14="http://schemas.microsoft.com/office/powerpoint/2010/main" val="97839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11EFF-2CDC-5CBB-A180-F3778C352D95}"/>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EBB1433E-B0A1-B908-C2A6-7082FE1B96F3}"/>
              </a:ext>
            </a:extLst>
          </p:cNvPr>
          <p:cNvSpPr>
            <a:spLocks noGrp="1"/>
          </p:cNvSpPr>
          <p:nvPr>
            <p:ph type="title"/>
          </p:nvPr>
        </p:nvSpPr>
        <p:spPr>
          <a:xfrm>
            <a:off x="838200" y="365125"/>
            <a:ext cx="10515600" cy="1325563"/>
          </a:xfrm>
        </p:spPr>
        <p:txBody>
          <a:bodyPr/>
          <a:lstStyle/>
          <a:p>
            <a:r>
              <a:rPr lang="en-US" dirty="0"/>
              <a:t>Simple Client-server Architecture</a:t>
            </a:r>
          </a:p>
        </p:txBody>
      </p:sp>
      <p:sp>
        <p:nvSpPr>
          <p:cNvPr id="3" name="Content Placeholder 2">
            <a:extLst>
              <a:ext uri="{FF2B5EF4-FFF2-40B4-BE49-F238E27FC236}">
                <a16:creationId xmlns:a16="http://schemas.microsoft.com/office/drawing/2014/main" id="{4CD1E6D5-64CF-D8B7-F696-8F725773396E}"/>
              </a:ext>
            </a:extLst>
          </p:cNvPr>
          <p:cNvSpPr>
            <a:spLocks noGrp="1"/>
          </p:cNvSpPr>
          <p:nvPr>
            <p:ph idx="1"/>
          </p:nvPr>
        </p:nvSpPr>
        <p:spPr/>
        <p:txBody>
          <a:bodyPr/>
          <a:lstStyle/>
          <a:p>
            <a:r>
              <a:rPr lang="en-US" dirty="0"/>
              <a:t>When a client requests a service, it simply packages a message for the server, identifying the service it wants, along with the necessary input data. </a:t>
            </a:r>
          </a:p>
          <a:p>
            <a:r>
              <a:rPr lang="en-US" dirty="0"/>
              <a:t>The message is then sent to the server which will always wait for an incoming request subsequently process it, and package the results in a reply message that is then sent to the client.</a:t>
            </a:r>
          </a:p>
          <a:p>
            <a:endParaRPr lang="en-US" dirty="0"/>
          </a:p>
        </p:txBody>
      </p:sp>
      <p:pic>
        <p:nvPicPr>
          <p:cNvPr id="2" name="Picture 1">
            <a:extLst>
              <a:ext uri="{FF2B5EF4-FFF2-40B4-BE49-F238E27FC236}">
                <a16:creationId xmlns:a16="http://schemas.microsoft.com/office/drawing/2014/main" id="{51730FF0-A7D7-3578-0AEF-BBE427D4496B}"/>
              </a:ext>
            </a:extLst>
          </p:cNvPr>
          <p:cNvPicPr>
            <a:picLocks noChangeAspect="1"/>
          </p:cNvPicPr>
          <p:nvPr/>
        </p:nvPicPr>
        <p:blipFill>
          <a:blip r:embed="rId3"/>
          <a:stretch>
            <a:fillRect/>
          </a:stretch>
        </p:blipFill>
        <p:spPr>
          <a:xfrm>
            <a:off x="1334124" y="4353976"/>
            <a:ext cx="9523751" cy="2344610"/>
          </a:xfrm>
          <a:prstGeom prst="rect">
            <a:avLst/>
          </a:prstGeom>
        </p:spPr>
      </p:pic>
    </p:spTree>
    <p:extLst>
      <p:ext uri="{BB962C8B-B14F-4D97-AF65-F5344CB8AC3E}">
        <p14:creationId xmlns:p14="http://schemas.microsoft.com/office/powerpoint/2010/main" val="168373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F2F3-2749-B419-059A-D1C3A01B2FD9}"/>
              </a:ext>
            </a:extLst>
          </p:cNvPr>
          <p:cNvSpPr>
            <a:spLocks noGrp="1"/>
          </p:cNvSpPr>
          <p:nvPr>
            <p:ph type="title"/>
          </p:nvPr>
        </p:nvSpPr>
        <p:spPr/>
        <p:txBody>
          <a:bodyPr/>
          <a:lstStyle/>
          <a:p>
            <a:r>
              <a:rPr lang="en-US" dirty="0"/>
              <a:t>Transmission Failures</a:t>
            </a:r>
          </a:p>
        </p:txBody>
      </p:sp>
      <p:sp>
        <p:nvSpPr>
          <p:cNvPr id="3" name="Content Placeholder 2">
            <a:extLst>
              <a:ext uri="{FF2B5EF4-FFF2-40B4-BE49-F238E27FC236}">
                <a16:creationId xmlns:a16="http://schemas.microsoft.com/office/drawing/2014/main" id="{B6937D70-5F0F-6BE7-B2A0-431B5F3B29C4}"/>
              </a:ext>
            </a:extLst>
          </p:cNvPr>
          <p:cNvSpPr>
            <a:spLocks noGrp="1"/>
          </p:cNvSpPr>
          <p:nvPr>
            <p:ph idx="1"/>
          </p:nvPr>
        </p:nvSpPr>
        <p:spPr/>
        <p:txBody>
          <a:bodyPr>
            <a:normAutofit lnSpcReduction="10000"/>
          </a:bodyPr>
          <a:lstStyle/>
          <a:p>
            <a:r>
              <a:rPr lang="en-US" dirty="0"/>
              <a:t>The problem is that the client cannot detect whether the original request message was lost, or that transmission of the reply failed. </a:t>
            </a:r>
          </a:p>
          <a:p>
            <a:r>
              <a:rPr lang="en-US" dirty="0"/>
              <a:t>If the reply was lost, then resending a request may result in performing the operation twice</a:t>
            </a:r>
          </a:p>
          <a:p>
            <a:pPr lvl="1"/>
            <a:r>
              <a:rPr lang="en-US" dirty="0"/>
              <a:t>If the operation was something like “</a:t>
            </a:r>
            <a:r>
              <a:rPr lang="en-US" i="1" dirty="0"/>
              <a:t>transfer $10,000 from my bank account</a:t>
            </a:r>
            <a:r>
              <a:rPr lang="en-US" dirty="0"/>
              <a:t>,” then clearly, it would have been better that we simply reported an error instead</a:t>
            </a:r>
          </a:p>
          <a:p>
            <a:pPr lvl="1"/>
            <a:r>
              <a:rPr lang="en-US" dirty="0"/>
              <a:t>If the operation was “</a:t>
            </a:r>
            <a:r>
              <a:rPr lang="en-US" i="1" dirty="0"/>
              <a:t>tell me how much money I have left</a:t>
            </a:r>
            <a:r>
              <a:rPr lang="en-US" dirty="0"/>
              <a:t>,” it would be perfectly acceptable to resend the request. </a:t>
            </a:r>
          </a:p>
          <a:p>
            <a:r>
              <a:rPr lang="en-US" dirty="0"/>
              <a:t>When an operation can be repeated multiple times without harm, it is said to be idempotent.</a:t>
            </a:r>
          </a:p>
        </p:txBody>
      </p:sp>
    </p:spTree>
    <p:extLst>
      <p:ext uri="{BB962C8B-B14F-4D97-AF65-F5344CB8AC3E}">
        <p14:creationId xmlns:p14="http://schemas.microsoft.com/office/powerpoint/2010/main" val="57104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05F9-BCAB-E984-39F2-33391CC5DB05}"/>
              </a:ext>
            </a:extLst>
          </p:cNvPr>
          <p:cNvSpPr>
            <a:spLocks noGrp="1"/>
          </p:cNvSpPr>
          <p:nvPr>
            <p:ph type="title"/>
          </p:nvPr>
        </p:nvSpPr>
        <p:spPr>
          <a:xfrm>
            <a:off x="838200" y="365125"/>
            <a:ext cx="10515600" cy="1325563"/>
          </a:xfrm>
        </p:spPr>
        <p:txBody>
          <a:bodyPr/>
          <a:lstStyle/>
          <a:p>
            <a:r>
              <a:rPr lang="en-US" dirty="0"/>
              <a:t>Multitiered Architectures</a:t>
            </a:r>
          </a:p>
        </p:txBody>
      </p:sp>
      <p:sp>
        <p:nvSpPr>
          <p:cNvPr id="3" name="Content Placeholder 2">
            <a:extLst>
              <a:ext uri="{FF2B5EF4-FFF2-40B4-BE49-F238E27FC236}">
                <a16:creationId xmlns:a16="http://schemas.microsoft.com/office/drawing/2014/main" id="{8D564BB0-2960-123A-FCDA-FE34ECA2F9BA}"/>
              </a:ext>
            </a:extLst>
          </p:cNvPr>
          <p:cNvSpPr>
            <a:spLocks noGrp="1"/>
          </p:cNvSpPr>
          <p:nvPr>
            <p:ph idx="1"/>
          </p:nvPr>
        </p:nvSpPr>
        <p:spPr>
          <a:xfrm>
            <a:off x="838200" y="1825625"/>
            <a:ext cx="10515600" cy="4351338"/>
          </a:xfrm>
        </p:spPr>
        <p:txBody>
          <a:bodyPr/>
          <a:lstStyle/>
          <a:p>
            <a:r>
              <a:rPr lang="en-US" dirty="0"/>
              <a:t>The distinction into three logical levels, (1) a user-interface layer, (2) a processing layer, and (3) a data layer, suggests several possibilities for physically distributing a client-server application across several machines.</a:t>
            </a:r>
          </a:p>
          <a:p>
            <a:r>
              <a:rPr lang="en-US" dirty="0"/>
              <a:t>The simplest organization is to have only two types of machines:</a:t>
            </a:r>
          </a:p>
          <a:p>
            <a:pPr lvl="1"/>
            <a:r>
              <a:rPr lang="en-US" dirty="0"/>
              <a:t>A client machine containing only the programs implementing (part of) the user-interface level</a:t>
            </a:r>
          </a:p>
          <a:p>
            <a:pPr lvl="1"/>
            <a:r>
              <a:rPr lang="en-US" dirty="0"/>
              <a:t>A server machine containing the rest, that is, the programs implementing the processing and data level</a:t>
            </a:r>
          </a:p>
        </p:txBody>
      </p:sp>
    </p:spTree>
    <p:extLst>
      <p:ext uri="{BB962C8B-B14F-4D97-AF65-F5344CB8AC3E}">
        <p14:creationId xmlns:p14="http://schemas.microsoft.com/office/powerpoint/2010/main" val="383999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0A3D6-FA45-AC2C-0666-78774A4E9E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ACA5A-5717-FED4-C9CF-A2297715BCC2}"/>
              </a:ext>
            </a:extLst>
          </p:cNvPr>
          <p:cNvSpPr>
            <a:spLocks noGrp="1"/>
          </p:cNvSpPr>
          <p:nvPr>
            <p:ph type="title"/>
          </p:nvPr>
        </p:nvSpPr>
        <p:spPr/>
        <p:txBody>
          <a:bodyPr/>
          <a:lstStyle/>
          <a:p>
            <a:r>
              <a:rPr lang="en-US" dirty="0"/>
              <a:t>Two-tiered Architectures</a:t>
            </a:r>
          </a:p>
        </p:txBody>
      </p:sp>
      <p:pic>
        <p:nvPicPr>
          <p:cNvPr id="5" name="Content Placeholder 4">
            <a:extLst>
              <a:ext uri="{FF2B5EF4-FFF2-40B4-BE49-F238E27FC236}">
                <a16:creationId xmlns:a16="http://schemas.microsoft.com/office/drawing/2014/main" id="{C8F3626D-071B-ED89-7603-8D1D3A05D317}"/>
              </a:ext>
            </a:extLst>
          </p:cNvPr>
          <p:cNvPicPr>
            <a:picLocks noGrp="1" noChangeAspect="1"/>
          </p:cNvPicPr>
          <p:nvPr>
            <p:ph idx="1"/>
          </p:nvPr>
        </p:nvPicPr>
        <p:blipFill>
          <a:blip r:embed="rId2"/>
          <a:stretch>
            <a:fillRect/>
          </a:stretch>
        </p:blipFill>
        <p:spPr>
          <a:xfrm>
            <a:off x="988991" y="1825625"/>
            <a:ext cx="10214017" cy="4351338"/>
          </a:xfrm>
        </p:spPr>
      </p:pic>
    </p:spTree>
    <p:extLst>
      <p:ext uri="{BB962C8B-B14F-4D97-AF65-F5344CB8AC3E}">
        <p14:creationId xmlns:p14="http://schemas.microsoft.com/office/powerpoint/2010/main" val="233114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3F51-4F1A-8386-FB5C-B8C1339E28CB}"/>
              </a:ext>
            </a:extLst>
          </p:cNvPr>
          <p:cNvSpPr>
            <a:spLocks noGrp="1"/>
          </p:cNvSpPr>
          <p:nvPr>
            <p:ph type="title"/>
          </p:nvPr>
        </p:nvSpPr>
        <p:spPr/>
        <p:txBody>
          <a:bodyPr/>
          <a:lstStyle/>
          <a:p>
            <a:r>
              <a:rPr lang="en-US" dirty="0"/>
              <a:t>Two-tiered Architectures</a:t>
            </a:r>
          </a:p>
        </p:txBody>
      </p:sp>
      <p:sp>
        <p:nvSpPr>
          <p:cNvPr id="3" name="Content Placeholder 2">
            <a:extLst>
              <a:ext uri="{FF2B5EF4-FFF2-40B4-BE49-F238E27FC236}">
                <a16:creationId xmlns:a16="http://schemas.microsoft.com/office/drawing/2014/main" id="{DE6AEAF0-BF12-E138-D669-282AF3AA873D}"/>
              </a:ext>
            </a:extLst>
          </p:cNvPr>
          <p:cNvSpPr>
            <a:spLocks noGrp="1"/>
          </p:cNvSpPr>
          <p:nvPr>
            <p:ph idx="1"/>
          </p:nvPr>
        </p:nvSpPr>
        <p:spPr/>
        <p:txBody>
          <a:bodyPr>
            <a:normAutofit/>
          </a:bodyPr>
          <a:lstStyle/>
          <a:p>
            <a:pPr marL="514350" indent="-514350">
              <a:buFont typeface="+mj-lt"/>
              <a:buAutoNum type="alphaLcParenR"/>
            </a:pPr>
            <a:r>
              <a:rPr lang="en-US" dirty="0"/>
              <a:t>Only the terminal-dependent part of the user interface on the client machine, and give the applications remote control over the presentation of their data</a:t>
            </a:r>
          </a:p>
          <a:p>
            <a:pPr marL="514350" indent="-514350">
              <a:buFont typeface="+mj-lt"/>
              <a:buAutoNum type="alphaLcParenR"/>
            </a:pPr>
            <a:r>
              <a:rPr lang="en-US" dirty="0"/>
              <a:t>Place the entire user-interface software on the client side</a:t>
            </a:r>
          </a:p>
          <a:p>
            <a:pPr lvl="1"/>
            <a:r>
              <a:rPr lang="en-US" dirty="0"/>
              <a:t>divide the application into a graphical front end, which communicates with the rest of the application (residing at the server) through an application-specific protocol. </a:t>
            </a:r>
          </a:p>
          <a:p>
            <a:pPr lvl="1"/>
            <a:r>
              <a:rPr lang="en-US" dirty="0"/>
              <a:t>the front end (the client software) does no processing other than necessary for presenting the application’s interface.</a:t>
            </a:r>
          </a:p>
        </p:txBody>
      </p:sp>
    </p:spTree>
    <p:extLst>
      <p:ext uri="{BB962C8B-B14F-4D97-AF65-F5344CB8AC3E}">
        <p14:creationId xmlns:p14="http://schemas.microsoft.com/office/powerpoint/2010/main" val="40569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A1A9D-DEF7-788D-B3A3-C711887DD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32EAA7-E7CC-0690-4662-760A3ED4FA93}"/>
              </a:ext>
            </a:extLst>
          </p:cNvPr>
          <p:cNvSpPr>
            <a:spLocks noGrp="1"/>
          </p:cNvSpPr>
          <p:nvPr>
            <p:ph type="title"/>
          </p:nvPr>
        </p:nvSpPr>
        <p:spPr/>
        <p:txBody>
          <a:bodyPr/>
          <a:lstStyle/>
          <a:p>
            <a:r>
              <a:rPr lang="en-US" dirty="0"/>
              <a:t>Two-tiered Architectures</a:t>
            </a:r>
          </a:p>
        </p:txBody>
      </p:sp>
      <p:sp>
        <p:nvSpPr>
          <p:cNvPr id="3" name="Content Placeholder 2">
            <a:extLst>
              <a:ext uri="{FF2B5EF4-FFF2-40B4-BE49-F238E27FC236}">
                <a16:creationId xmlns:a16="http://schemas.microsoft.com/office/drawing/2014/main" id="{772E0035-4FBD-BB5C-82C5-32AD9DD18A11}"/>
              </a:ext>
            </a:extLst>
          </p:cNvPr>
          <p:cNvSpPr>
            <a:spLocks noGrp="1"/>
          </p:cNvSpPr>
          <p:nvPr>
            <p:ph idx="1"/>
          </p:nvPr>
        </p:nvSpPr>
        <p:spPr/>
        <p:txBody>
          <a:bodyPr>
            <a:normAutofit/>
          </a:bodyPr>
          <a:lstStyle/>
          <a:p>
            <a:pPr marL="514350" indent="-514350">
              <a:buFont typeface="+mj-lt"/>
              <a:buAutoNum type="alphaLcParenR" startAt="3"/>
            </a:pPr>
            <a:r>
              <a:rPr lang="en-US" dirty="0"/>
              <a:t>Move part of the application to the front end</a:t>
            </a:r>
          </a:p>
          <a:p>
            <a:pPr lvl="1"/>
            <a:r>
              <a:rPr lang="en-US" dirty="0"/>
              <a:t>For example, the application makes use of a form that needs to be filled in entirely before it can be processed</a:t>
            </a:r>
          </a:p>
          <a:p>
            <a:pPr lvl="1"/>
            <a:r>
              <a:rPr lang="en-US" dirty="0"/>
              <a:t>The front end can then check the correctness and consistency of the form, and where necessary interact with the user.</a:t>
            </a:r>
          </a:p>
          <a:p>
            <a:pPr lvl="1"/>
            <a:r>
              <a:rPr lang="en-US" dirty="0"/>
              <a:t>A word processor in which the basic editing functions execute on the client side where they operate on locally cached, or in-memory data, but where the advanced support tools such as checking the spelling and grammar execute on the server side.</a:t>
            </a:r>
          </a:p>
        </p:txBody>
      </p:sp>
    </p:spTree>
    <p:extLst>
      <p:ext uri="{BB962C8B-B14F-4D97-AF65-F5344CB8AC3E}">
        <p14:creationId xmlns:p14="http://schemas.microsoft.com/office/powerpoint/2010/main" val="144966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1243</Words>
  <Application>Microsoft Office PowerPoint</Application>
  <PresentationFormat>Widescreen</PresentationFormat>
  <Paragraphs>78</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Office Theme</vt:lpstr>
      <vt:lpstr>CSE 601: Distributed Systems</vt:lpstr>
      <vt:lpstr>System Architectures</vt:lpstr>
      <vt:lpstr>Simple Client-server Architecture</vt:lpstr>
      <vt:lpstr>Simple Client-server Architecture</vt:lpstr>
      <vt:lpstr>Transmission Failures</vt:lpstr>
      <vt:lpstr>Multitiered Architectures</vt:lpstr>
      <vt:lpstr>Two-tiered Architectures</vt:lpstr>
      <vt:lpstr>Two-tiered Architectures</vt:lpstr>
      <vt:lpstr>Two-tiered Architectures</vt:lpstr>
      <vt:lpstr>Two-tiered Architectures</vt:lpstr>
      <vt:lpstr>Three-tiered Architecture</vt:lpstr>
      <vt:lpstr>Vertical vs Horizontal Distribution</vt:lpstr>
      <vt:lpstr>Peer-to-Peer (P2P) Architecture</vt:lpstr>
      <vt:lpstr>Cloud Computing</vt:lpstr>
      <vt:lpstr>Hardware</vt:lpstr>
      <vt:lpstr>Infrastructure</vt:lpstr>
      <vt:lpstr>Platform</vt:lpstr>
      <vt:lpstr>Application</vt:lpstr>
      <vt:lpstr>Cloud-computing Services</vt:lpstr>
      <vt:lpstr>Organization of Clouds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Toukir Ahammed</dc:creator>
  <cp:lastModifiedBy>Toukir Ahammed</cp:lastModifiedBy>
  <cp:revision>36</cp:revision>
  <dcterms:created xsi:type="dcterms:W3CDTF">2024-09-23T18:23:08Z</dcterms:created>
  <dcterms:modified xsi:type="dcterms:W3CDTF">2025-05-24T19:58:47Z</dcterms:modified>
</cp:coreProperties>
</file>