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64" r:id="rId4"/>
    <p:sldId id="263" r:id="rId5"/>
    <p:sldId id="258" r:id="rId6"/>
    <p:sldId id="266" r:id="rId7"/>
    <p:sldId id="265" r:id="rId8"/>
    <p:sldId id="267" r:id="rId9"/>
    <p:sldId id="268" r:id="rId10"/>
    <p:sldId id="269" r:id="rId11"/>
    <p:sldId id="272" r:id="rId12"/>
    <p:sldId id="259" r:id="rId13"/>
    <p:sldId id="260" r:id="rId14"/>
    <p:sldId id="273" r:id="rId15"/>
    <p:sldId id="274" r:id="rId16"/>
    <p:sldId id="275" r:id="rId17"/>
    <p:sldId id="276" r:id="rId18"/>
    <p:sldId id="277" r:id="rId19"/>
    <p:sldId id="278" r:id="rId20"/>
    <p:sldId id="279" r:id="rId21"/>
    <p:sldId id="280" r:id="rId22"/>
    <p:sldId id="281" r:id="rId23"/>
    <p:sldId id="270" r:id="rId24"/>
    <p:sldId id="261"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453B2A-649C-47D2-B149-313A8222923C}" type="datetimeFigureOut">
              <a:rPr lang="en-US" smtClean="0"/>
              <a:t>5/26/2025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93E89F-D0F4-4845-90C4-681A217667AE}" type="slidenum">
              <a:rPr lang="en-US" smtClean="0"/>
              <a:t>‹#›</a:t>
            </a:fld>
            <a:endParaRPr lang="en-US"/>
          </a:p>
        </p:txBody>
      </p:sp>
    </p:spTree>
    <p:extLst>
      <p:ext uri="{BB962C8B-B14F-4D97-AF65-F5344CB8AC3E}">
        <p14:creationId xmlns:p14="http://schemas.microsoft.com/office/powerpoint/2010/main" val="2439253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0EA83-B123-B348-623C-99A9C824942C}"/>
              </a:ext>
            </a:extLst>
          </p:cNvPr>
          <p:cNvSpPr>
            <a:spLocks noGrp="1"/>
          </p:cNvSpPr>
          <p:nvPr>
            <p:ph type="ctrTitle"/>
          </p:nvPr>
        </p:nvSpPr>
        <p:spPr>
          <a:xfrm>
            <a:off x="1524000" y="1122363"/>
            <a:ext cx="9144000" cy="2387600"/>
          </a:xfrm>
        </p:spPr>
        <p:txBody>
          <a:bodyPr anchor="b"/>
          <a:lstStyle>
            <a:lvl1pPr algn="ctr">
              <a:defRPr sz="6000">
                <a:latin typeface="Gill Sans MT" panose="020B0502020104020203"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29B7BDDB-CC5F-C462-45DA-B31AF985E03E}"/>
              </a:ext>
            </a:extLst>
          </p:cNvPr>
          <p:cNvSpPr>
            <a:spLocks noGrp="1"/>
          </p:cNvSpPr>
          <p:nvPr>
            <p:ph type="subTitle" idx="1"/>
          </p:nvPr>
        </p:nvSpPr>
        <p:spPr>
          <a:xfrm>
            <a:off x="1524000" y="3602038"/>
            <a:ext cx="9144000" cy="1655762"/>
          </a:xfrm>
        </p:spPr>
        <p:txBody>
          <a:bodyPr>
            <a:noAutofit/>
          </a:bodyPr>
          <a:lstStyle>
            <a:lvl1pPr marL="0" indent="0" algn="ctr">
              <a:buNone/>
              <a:defRPr sz="4000">
                <a:latin typeface="Gill Sans MT" panose="020B05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04308136-2926-7EAC-6709-CB6F6B906332}"/>
              </a:ext>
            </a:extLst>
          </p:cNvPr>
          <p:cNvSpPr>
            <a:spLocks noGrp="1"/>
          </p:cNvSpPr>
          <p:nvPr>
            <p:ph type="dt" sz="half" idx="10"/>
          </p:nvPr>
        </p:nvSpPr>
        <p:spPr/>
        <p:txBody>
          <a:bodyPr/>
          <a:lstStyle>
            <a:lvl1pPr>
              <a:defRPr>
                <a:latin typeface="Gill Sans MT" panose="020B0502020104020203" pitchFamily="34" charset="0"/>
              </a:defRPr>
            </a:lvl1pPr>
          </a:lstStyle>
          <a:p>
            <a:fld id="{DADE2353-34E2-4DBF-AFB1-31497BAECD2D}" type="datetimeFigureOut">
              <a:rPr lang="en-US" smtClean="0"/>
              <a:pPr/>
              <a:t>5/26/2025</a:t>
            </a:fld>
            <a:endParaRPr lang="en-US" dirty="0"/>
          </a:p>
        </p:txBody>
      </p:sp>
      <p:sp>
        <p:nvSpPr>
          <p:cNvPr id="5" name="Footer Placeholder 4">
            <a:extLst>
              <a:ext uri="{FF2B5EF4-FFF2-40B4-BE49-F238E27FC236}">
                <a16:creationId xmlns:a16="http://schemas.microsoft.com/office/drawing/2014/main" id="{868FF8F6-7B2D-2501-5AE4-C7643DC4AD09}"/>
              </a:ext>
            </a:extLst>
          </p:cNvPr>
          <p:cNvSpPr>
            <a:spLocks noGrp="1"/>
          </p:cNvSpPr>
          <p:nvPr>
            <p:ph type="ftr" sz="quarter" idx="11"/>
          </p:nvPr>
        </p:nvSpPr>
        <p:spPr/>
        <p:txBody>
          <a:bodyPr/>
          <a:lstStyle>
            <a:lvl1pPr>
              <a:defRPr>
                <a:latin typeface="Gill Sans MT" panose="020B0502020104020203" pitchFamily="34" charset="0"/>
              </a:defRPr>
            </a:lvl1pPr>
          </a:lstStyle>
          <a:p>
            <a:endParaRPr lang="en-US" dirty="0"/>
          </a:p>
        </p:txBody>
      </p:sp>
      <p:sp>
        <p:nvSpPr>
          <p:cNvPr id="6" name="Slide Number Placeholder 5">
            <a:extLst>
              <a:ext uri="{FF2B5EF4-FFF2-40B4-BE49-F238E27FC236}">
                <a16:creationId xmlns:a16="http://schemas.microsoft.com/office/drawing/2014/main" id="{F8685867-F3D5-2506-FFFC-38DEF19B6F0F}"/>
              </a:ext>
            </a:extLst>
          </p:cNvPr>
          <p:cNvSpPr>
            <a:spLocks noGrp="1"/>
          </p:cNvSpPr>
          <p:nvPr>
            <p:ph type="sldNum" sz="quarter" idx="12"/>
          </p:nvPr>
        </p:nvSpPr>
        <p:spPr/>
        <p:txBody>
          <a:bodyPr/>
          <a:lstStyle>
            <a:lvl1pPr>
              <a:defRPr>
                <a:latin typeface="Gill Sans MT" panose="020B0502020104020203" pitchFamily="34" charset="0"/>
              </a:defRPr>
            </a:lvl1pPr>
          </a:lstStyle>
          <a:p>
            <a:fld id="{8170D8CF-7E31-4249-BDB4-34EBE6CF332C}" type="slidenum">
              <a:rPr lang="en-US" smtClean="0"/>
              <a:pPr/>
              <a:t>‹#›</a:t>
            </a:fld>
            <a:endParaRPr lang="en-US" dirty="0"/>
          </a:p>
        </p:txBody>
      </p:sp>
    </p:spTree>
    <p:extLst>
      <p:ext uri="{BB962C8B-B14F-4D97-AF65-F5344CB8AC3E}">
        <p14:creationId xmlns:p14="http://schemas.microsoft.com/office/powerpoint/2010/main" val="3665624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210B2-EA5B-981F-94FC-2D646EAD66C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9A106F-7F89-F47E-17EA-668B446AAD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2C11E-85E7-6A0C-085F-36A62E6ED49B}"/>
              </a:ext>
            </a:extLst>
          </p:cNvPr>
          <p:cNvSpPr>
            <a:spLocks noGrp="1"/>
          </p:cNvSpPr>
          <p:nvPr>
            <p:ph type="dt" sz="half" idx="10"/>
          </p:nvPr>
        </p:nvSpPr>
        <p:spPr/>
        <p:txBody>
          <a:bodyPr/>
          <a:lstStyle/>
          <a:p>
            <a:fld id="{DADE2353-34E2-4DBF-AFB1-31497BAECD2D}" type="datetimeFigureOut">
              <a:rPr lang="en-US" smtClean="0"/>
              <a:t>5/26/2025</a:t>
            </a:fld>
            <a:endParaRPr lang="en-US"/>
          </a:p>
        </p:txBody>
      </p:sp>
      <p:sp>
        <p:nvSpPr>
          <p:cNvPr id="5" name="Footer Placeholder 4">
            <a:extLst>
              <a:ext uri="{FF2B5EF4-FFF2-40B4-BE49-F238E27FC236}">
                <a16:creationId xmlns:a16="http://schemas.microsoft.com/office/drawing/2014/main" id="{5BF3A187-F559-1562-1E40-852905CEE8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BDE776-7656-020E-6498-FD01094E33A5}"/>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690116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C40EEC-D70E-0844-EF99-95A4CC26358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3AC71F-C6F3-8EAE-BCAD-8E8A3DA4475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A425F2-EBCC-F04C-FF8C-ADA9B02285CA}"/>
              </a:ext>
            </a:extLst>
          </p:cNvPr>
          <p:cNvSpPr>
            <a:spLocks noGrp="1"/>
          </p:cNvSpPr>
          <p:nvPr>
            <p:ph type="dt" sz="half" idx="10"/>
          </p:nvPr>
        </p:nvSpPr>
        <p:spPr/>
        <p:txBody>
          <a:bodyPr/>
          <a:lstStyle/>
          <a:p>
            <a:fld id="{DADE2353-34E2-4DBF-AFB1-31497BAECD2D}" type="datetimeFigureOut">
              <a:rPr lang="en-US" smtClean="0"/>
              <a:t>5/26/2025</a:t>
            </a:fld>
            <a:endParaRPr lang="en-US"/>
          </a:p>
        </p:txBody>
      </p:sp>
      <p:sp>
        <p:nvSpPr>
          <p:cNvPr id="5" name="Footer Placeholder 4">
            <a:extLst>
              <a:ext uri="{FF2B5EF4-FFF2-40B4-BE49-F238E27FC236}">
                <a16:creationId xmlns:a16="http://schemas.microsoft.com/office/drawing/2014/main" id="{2818C89F-3F70-48FA-D722-C07F224AB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5D372A-8E0E-6F0C-1625-2E5A32F641C2}"/>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1687168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28EBC-77B7-5541-D05B-C0FFB571C5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24A5B2-8878-4CF3-235D-2E4DA7AE38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BDA52E-A09B-6BBB-0E0B-64382854B1CA}"/>
              </a:ext>
            </a:extLst>
          </p:cNvPr>
          <p:cNvSpPr>
            <a:spLocks noGrp="1"/>
          </p:cNvSpPr>
          <p:nvPr>
            <p:ph type="dt" sz="half" idx="10"/>
          </p:nvPr>
        </p:nvSpPr>
        <p:spPr/>
        <p:txBody>
          <a:bodyPr/>
          <a:lstStyle/>
          <a:p>
            <a:fld id="{DADE2353-34E2-4DBF-AFB1-31497BAECD2D}" type="datetimeFigureOut">
              <a:rPr lang="en-US" smtClean="0"/>
              <a:t>5/26/2025</a:t>
            </a:fld>
            <a:endParaRPr lang="en-US"/>
          </a:p>
        </p:txBody>
      </p:sp>
      <p:sp>
        <p:nvSpPr>
          <p:cNvPr id="5" name="Footer Placeholder 4">
            <a:extLst>
              <a:ext uri="{FF2B5EF4-FFF2-40B4-BE49-F238E27FC236}">
                <a16:creationId xmlns:a16="http://schemas.microsoft.com/office/drawing/2014/main" id="{DB73CAA4-028F-8789-1672-F67A930811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F46198-031F-4A77-B121-612492FEC199}"/>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3474325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8764A-AFDE-6C65-0399-86E094B4F107}"/>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EA7015BA-9872-EB93-DF18-E312DAD8E2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0E1158-C4EE-164E-5236-299A7F35595D}"/>
              </a:ext>
            </a:extLst>
          </p:cNvPr>
          <p:cNvSpPr>
            <a:spLocks noGrp="1"/>
          </p:cNvSpPr>
          <p:nvPr>
            <p:ph type="dt" sz="half" idx="10"/>
          </p:nvPr>
        </p:nvSpPr>
        <p:spPr/>
        <p:txBody>
          <a:bodyPr/>
          <a:lstStyle/>
          <a:p>
            <a:fld id="{DADE2353-34E2-4DBF-AFB1-31497BAECD2D}" type="datetimeFigureOut">
              <a:rPr lang="en-US" smtClean="0"/>
              <a:t>5/26/2025</a:t>
            </a:fld>
            <a:endParaRPr lang="en-US"/>
          </a:p>
        </p:txBody>
      </p:sp>
      <p:sp>
        <p:nvSpPr>
          <p:cNvPr id="5" name="Footer Placeholder 4">
            <a:extLst>
              <a:ext uri="{FF2B5EF4-FFF2-40B4-BE49-F238E27FC236}">
                <a16:creationId xmlns:a16="http://schemas.microsoft.com/office/drawing/2014/main" id="{B7A1F21B-38AF-5D67-5BD7-95FB90057B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D03564-BFC7-AF2C-F528-1411B52D0AD5}"/>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94483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9EF2F-C0C8-F4B7-AC9F-0603498CFDE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3582DFC6-91C0-2E02-4DF5-FFCAE9D73393}"/>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0FAF2D9-BB3D-2B57-1C79-3C614660D6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6F89D1C-DE7A-F3D2-BBD8-2212007CF9AC}"/>
              </a:ext>
            </a:extLst>
          </p:cNvPr>
          <p:cNvSpPr>
            <a:spLocks noGrp="1"/>
          </p:cNvSpPr>
          <p:nvPr>
            <p:ph type="dt" sz="half" idx="10"/>
          </p:nvPr>
        </p:nvSpPr>
        <p:spPr/>
        <p:txBody>
          <a:bodyPr/>
          <a:lstStyle/>
          <a:p>
            <a:fld id="{DADE2353-34E2-4DBF-AFB1-31497BAECD2D}" type="datetimeFigureOut">
              <a:rPr lang="en-US" smtClean="0"/>
              <a:t>5/26/2025</a:t>
            </a:fld>
            <a:endParaRPr lang="en-US"/>
          </a:p>
        </p:txBody>
      </p:sp>
      <p:sp>
        <p:nvSpPr>
          <p:cNvPr id="6" name="Footer Placeholder 5">
            <a:extLst>
              <a:ext uri="{FF2B5EF4-FFF2-40B4-BE49-F238E27FC236}">
                <a16:creationId xmlns:a16="http://schemas.microsoft.com/office/drawing/2014/main" id="{FC6498EA-AFFA-7930-38AD-80128E1A04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3B5B4F-6EFF-B061-8AF1-8E8B533DC6E7}"/>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278837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B2DDE-1663-177E-8BD7-8BEC80D2FEC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A99556-AE83-E79F-2D3C-772B56BAC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FA90DF-E452-316F-79B9-BD362BF25E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9413A0-B263-09D1-A818-28153CD11B9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8343CC-E13C-44AE-FFB0-17F77AD01B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C35E32-B3ED-220C-9668-725A95C4CB7C}"/>
              </a:ext>
            </a:extLst>
          </p:cNvPr>
          <p:cNvSpPr>
            <a:spLocks noGrp="1"/>
          </p:cNvSpPr>
          <p:nvPr>
            <p:ph type="dt" sz="half" idx="10"/>
          </p:nvPr>
        </p:nvSpPr>
        <p:spPr/>
        <p:txBody>
          <a:bodyPr/>
          <a:lstStyle/>
          <a:p>
            <a:fld id="{DADE2353-34E2-4DBF-AFB1-31497BAECD2D}" type="datetimeFigureOut">
              <a:rPr lang="en-US" smtClean="0"/>
              <a:t>5/26/2025</a:t>
            </a:fld>
            <a:endParaRPr lang="en-US"/>
          </a:p>
        </p:txBody>
      </p:sp>
      <p:sp>
        <p:nvSpPr>
          <p:cNvPr id="8" name="Footer Placeholder 7">
            <a:extLst>
              <a:ext uri="{FF2B5EF4-FFF2-40B4-BE49-F238E27FC236}">
                <a16:creationId xmlns:a16="http://schemas.microsoft.com/office/drawing/2014/main" id="{0AF9B67F-C847-C91A-2378-95BC4DC656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DFBC0CF-7F11-81A8-9DE7-C0020765F1A9}"/>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2206593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E68C-E983-2625-8934-F05ABA045E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13005A-3552-A4BA-7ED5-C0B652451608}"/>
              </a:ext>
            </a:extLst>
          </p:cNvPr>
          <p:cNvSpPr>
            <a:spLocks noGrp="1"/>
          </p:cNvSpPr>
          <p:nvPr>
            <p:ph type="dt" sz="half" idx="10"/>
          </p:nvPr>
        </p:nvSpPr>
        <p:spPr/>
        <p:txBody>
          <a:bodyPr/>
          <a:lstStyle/>
          <a:p>
            <a:fld id="{DADE2353-34E2-4DBF-AFB1-31497BAECD2D}" type="datetimeFigureOut">
              <a:rPr lang="en-US" smtClean="0"/>
              <a:t>5/26/2025</a:t>
            </a:fld>
            <a:endParaRPr lang="en-US"/>
          </a:p>
        </p:txBody>
      </p:sp>
      <p:sp>
        <p:nvSpPr>
          <p:cNvPr id="4" name="Footer Placeholder 3">
            <a:extLst>
              <a:ext uri="{FF2B5EF4-FFF2-40B4-BE49-F238E27FC236}">
                <a16:creationId xmlns:a16="http://schemas.microsoft.com/office/drawing/2014/main" id="{DF0FD07F-1E0A-BB39-D500-943046E3605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6F57A9-C6E5-178B-69A6-2F933F7B5A4C}"/>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385488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CAEDF5-6B80-553D-1D72-5FC8892290D2}"/>
              </a:ext>
            </a:extLst>
          </p:cNvPr>
          <p:cNvSpPr>
            <a:spLocks noGrp="1"/>
          </p:cNvSpPr>
          <p:nvPr>
            <p:ph type="dt" sz="half" idx="10"/>
          </p:nvPr>
        </p:nvSpPr>
        <p:spPr/>
        <p:txBody>
          <a:bodyPr/>
          <a:lstStyle/>
          <a:p>
            <a:fld id="{DADE2353-34E2-4DBF-AFB1-31497BAECD2D}" type="datetimeFigureOut">
              <a:rPr lang="en-US" smtClean="0"/>
              <a:t>5/26/2025</a:t>
            </a:fld>
            <a:endParaRPr lang="en-US"/>
          </a:p>
        </p:txBody>
      </p:sp>
      <p:sp>
        <p:nvSpPr>
          <p:cNvPr id="3" name="Footer Placeholder 2">
            <a:extLst>
              <a:ext uri="{FF2B5EF4-FFF2-40B4-BE49-F238E27FC236}">
                <a16:creationId xmlns:a16="http://schemas.microsoft.com/office/drawing/2014/main" id="{BDA4D675-7E04-BF12-E83D-66063E5144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31C55B-FF10-A9BC-7A01-320746F2A271}"/>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1855613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EAE0-596B-69E2-8B33-A6710ACA00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B2E4BFB-0A58-BFAB-6A5A-36C1C73A5D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CE2E35-7E9E-B3E9-EB5B-E908D7E90E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DAF7D8-83AE-8FAD-D27F-9B1F0C40D75C}"/>
              </a:ext>
            </a:extLst>
          </p:cNvPr>
          <p:cNvSpPr>
            <a:spLocks noGrp="1"/>
          </p:cNvSpPr>
          <p:nvPr>
            <p:ph type="dt" sz="half" idx="10"/>
          </p:nvPr>
        </p:nvSpPr>
        <p:spPr/>
        <p:txBody>
          <a:bodyPr/>
          <a:lstStyle/>
          <a:p>
            <a:fld id="{DADE2353-34E2-4DBF-AFB1-31497BAECD2D}" type="datetimeFigureOut">
              <a:rPr lang="en-US" smtClean="0"/>
              <a:t>5/26/2025</a:t>
            </a:fld>
            <a:endParaRPr lang="en-US"/>
          </a:p>
        </p:txBody>
      </p:sp>
      <p:sp>
        <p:nvSpPr>
          <p:cNvPr id="6" name="Footer Placeholder 5">
            <a:extLst>
              <a:ext uri="{FF2B5EF4-FFF2-40B4-BE49-F238E27FC236}">
                <a16:creationId xmlns:a16="http://schemas.microsoft.com/office/drawing/2014/main" id="{1AA3D02B-BC93-B132-5356-786E6D6BC0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455FA3-E63F-F867-683E-F1B4839FBE5D}"/>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341393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B282-822B-43D1-AD6D-C3C4AD3B15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0A5E38-E64E-BF7D-AE8B-3B67FCD42E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1DFBFC-96B2-169D-EE47-D15510C7CF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A5B041-516D-D4A0-53AC-A15CC4DEF491}"/>
              </a:ext>
            </a:extLst>
          </p:cNvPr>
          <p:cNvSpPr>
            <a:spLocks noGrp="1"/>
          </p:cNvSpPr>
          <p:nvPr>
            <p:ph type="dt" sz="half" idx="10"/>
          </p:nvPr>
        </p:nvSpPr>
        <p:spPr/>
        <p:txBody>
          <a:bodyPr/>
          <a:lstStyle/>
          <a:p>
            <a:fld id="{DADE2353-34E2-4DBF-AFB1-31497BAECD2D}" type="datetimeFigureOut">
              <a:rPr lang="en-US" smtClean="0"/>
              <a:t>5/26/2025</a:t>
            </a:fld>
            <a:endParaRPr lang="en-US"/>
          </a:p>
        </p:txBody>
      </p:sp>
      <p:sp>
        <p:nvSpPr>
          <p:cNvPr id="6" name="Footer Placeholder 5">
            <a:extLst>
              <a:ext uri="{FF2B5EF4-FFF2-40B4-BE49-F238E27FC236}">
                <a16:creationId xmlns:a16="http://schemas.microsoft.com/office/drawing/2014/main" id="{1FFCB22D-A2EE-F043-E84F-873FC44C53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F5EFEA-E4B3-9109-8B92-790A4EB8A3BB}"/>
              </a:ext>
            </a:extLst>
          </p:cNvPr>
          <p:cNvSpPr>
            <a:spLocks noGrp="1"/>
          </p:cNvSpPr>
          <p:nvPr>
            <p:ph type="sldNum" sz="quarter" idx="12"/>
          </p:nvPr>
        </p:nvSpPr>
        <p:spPr/>
        <p:txBody>
          <a:bodyPr/>
          <a:lstStyle/>
          <a:p>
            <a:fld id="{8170D8CF-7E31-4249-BDB4-34EBE6CF332C}" type="slidenum">
              <a:rPr lang="en-US" smtClean="0"/>
              <a:t>‹#›</a:t>
            </a:fld>
            <a:endParaRPr lang="en-US"/>
          </a:p>
        </p:txBody>
      </p:sp>
    </p:spTree>
    <p:extLst>
      <p:ext uri="{BB962C8B-B14F-4D97-AF65-F5344CB8AC3E}">
        <p14:creationId xmlns:p14="http://schemas.microsoft.com/office/powerpoint/2010/main" val="216119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839076-86F1-BF96-5F1C-E02770190C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E1BD6091-9A2B-FD71-4279-2B59B29F6E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DCA7DB-A213-4889-8665-C38ED1E11C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E2353-34E2-4DBF-AFB1-31497BAECD2D}" type="datetimeFigureOut">
              <a:rPr lang="en-US" smtClean="0"/>
              <a:t>5/26/2025</a:t>
            </a:fld>
            <a:endParaRPr lang="en-US"/>
          </a:p>
        </p:txBody>
      </p:sp>
      <p:sp>
        <p:nvSpPr>
          <p:cNvPr id="5" name="Footer Placeholder 4">
            <a:extLst>
              <a:ext uri="{FF2B5EF4-FFF2-40B4-BE49-F238E27FC236}">
                <a16:creationId xmlns:a16="http://schemas.microsoft.com/office/drawing/2014/main" id="{BFDA2211-1479-F897-C505-D1C571BD76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280501B-5298-2352-229F-4D7E94A5D9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70D8CF-7E31-4249-BDB4-34EBE6CF332C}" type="slidenum">
              <a:rPr lang="en-US" smtClean="0"/>
              <a:t>‹#›</a:t>
            </a:fld>
            <a:endParaRPr lang="en-US"/>
          </a:p>
        </p:txBody>
      </p:sp>
    </p:spTree>
    <p:extLst>
      <p:ext uri="{BB962C8B-B14F-4D97-AF65-F5344CB8AC3E}">
        <p14:creationId xmlns:p14="http://schemas.microsoft.com/office/powerpoint/2010/main" val="1926361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F91A9-48A0-8AA1-90B9-3D1E136E78A0}"/>
              </a:ext>
            </a:extLst>
          </p:cNvPr>
          <p:cNvSpPr>
            <a:spLocks noGrp="1"/>
          </p:cNvSpPr>
          <p:nvPr>
            <p:ph type="ctrTitle"/>
          </p:nvPr>
        </p:nvSpPr>
        <p:spPr/>
        <p:txBody>
          <a:bodyPr/>
          <a:lstStyle/>
          <a:p>
            <a:r>
              <a:rPr lang="en-US" dirty="0"/>
              <a:t>CSE 601: Distributed Systems</a:t>
            </a:r>
          </a:p>
        </p:txBody>
      </p:sp>
      <p:sp>
        <p:nvSpPr>
          <p:cNvPr id="3" name="Subtitle 2">
            <a:extLst>
              <a:ext uri="{FF2B5EF4-FFF2-40B4-BE49-F238E27FC236}">
                <a16:creationId xmlns:a16="http://schemas.microsoft.com/office/drawing/2014/main" id="{BB4E9863-D6E1-F1B2-EC0A-B6FC55B7E399}"/>
              </a:ext>
            </a:extLst>
          </p:cNvPr>
          <p:cNvSpPr>
            <a:spLocks noGrp="1"/>
          </p:cNvSpPr>
          <p:nvPr>
            <p:ph type="subTitle" idx="1"/>
          </p:nvPr>
        </p:nvSpPr>
        <p:spPr/>
        <p:txBody>
          <a:bodyPr/>
          <a:lstStyle/>
          <a:p>
            <a:r>
              <a:rPr lang="en-US" dirty="0"/>
              <a:t>Toukir Ahammed</a:t>
            </a:r>
          </a:p>
        </p:txBody>
      </p:sp>
    </p:spTree>
    <p:extLst>
      <p:ext uri="{BB962C8B-B14F-4D97-AF65-F5344CB8AC3E}">
        <p14:creationId xmlns:p14="http://schemas.microsoft.com/office/powerpoint/2010/main" val="4084529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28F48-A2FA-FC59-AF34-0553F2705230}"/>
              </a:ext>
            </a:extLst>
          </p:cNvPr>
          <p:cNvSpPr>
            <a:spLocks noGrp="1"/>
          </p:cNvSpPr>
          <p:nvPr>
            <p:ph type="title"/>
          </p:nvPr>
        </p:nvSpPr>
        <p:spPr/>
        <p:txBody>
          <a:bodyPr/>
          <a:lstStyle/>
          <a:p>
            <a:r>
              <a:rPr lang="en-US" dirty="0"/>
              <a:t>Types of Communication</a:t>
            </a:r>
          </a:p>
        </p:txBody>
      </p:sp>
      <p:sp>
        <p:nvSpPr>
          <p:cNvPr id="3" name="Content Placeholder 2">
            <a:extLst>
              <a:ext uri="{FF2B5EF4-FFF2-40B4-BE49-F238E27FC236}">
                <a16:creationId xmlns:a16="http://schemas.microsoft.com/office/drawing/2014/main" id="{A1C04F5E-8064-0A0D-0B41-AF5B673BA883}"/>
              </a:ext>
            </a:extLst>
          </p:cNvPr>
          <p:cNvSpPr>
            <a:spLocks noGrp="1"/>
          </p:cNvSpPr>
          <p:nvPr>
            <p:ph idx="1"/>
          </p:nvPr>
        </p:nvSpPr>
        <p:spPr/>
        <p:txBody>
          <a:bodyPr>
            <a:normAutofit/>
          </a:bodyPr>
          <a:lstStyle/>
          <a:p>
            <a:r>
              <a:rPr lang="en-US" dirty="0"/>
              <a:t>Various combinations of persistence and synchronization occur in practice.</a:t>
            </a:r>
          </a:p>
          <a:p>
            <a:r>
              <a:rPr lang="en-US" dirty="0"/>
              <a:t>Popular ones are persistence in combination with synchronization at request submission, which is a common scheme for many message-queuing systems. </a:t>
            </a:r>
          </a:p>
          <a:p>
            <a:r>
              <a:rPr lang="en-US" dirty="0"/>
              <a:t>Likewise, transient communication with synchronization after the request has been fully processed is also widely used. This scheme corresponds with remote procedure calls.</a:t>
            </a:r>
          </a:p>
        </p:txBody>
      </p:sp>
    </p:spTree>
    <p:extLst>
      <p:ext uri="{BB962C8B-B14F-4D97-AF65-F5344CB8AC3E}">
        <p14:creationId xmlns:p14="http://schemas.microsoft.com/office/powerpoint/2010/main" val="1767127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1A375-0DAC-DD5F-5970-5AD2F63EFDAB}"/>
              </a:ext>
            </a:extLst>
          </p:cNvPr>
          <p:cNvSpPr>
            <a:spLocks noGrp="1"/>
          </p:cNvSpPr>
          <p:nvPr>
            <p:ph type="title"/>
          </p:nvPr>
        </p:nvSpPr>
        <p:spPr/>
        <p:txBody>
          <a:bodyPr/>
          <a:lstStyle/>
          <a:p>
            <a:r>
              <a:rPr lang="en-US" dirty="0"/>
              <a:t>Remote Procedure Call</a:t>
            </a:r>
          </a:p>
        </p:txBody>
      </p:sp>
      <p:sp>
        <p:nvSpPr>
          <p:cNvPr id="3" name="Content Placeholder 2">
            <a:extLst>
              <a:ext uri="{FF2B5EF4-FFF2-40B4-BE49-F238E27FC236}">
                <a16:creationId xmlns:a16="http://schemas.microsoft.com/office/drawing/2014/main" id="{040ABE56-64BE-F36E-0F03-AAAE19391F29}"/>
              </a:ext>
            </a:extLst>
          </p:cNvPr>
          <p:cNvSpPr>
            <a:spLocks noGrp="1"/>
          </p:cNvSpPr>
          <p:nvPr>
            <p:ph idx="1"/>
          </p:nvPr>
        </p:nvSpPr>
        <p:spPr/>
        <p:txBody>
          <a:bodyPr>
            <a:normAutofit/>
          </a:bodyPr>
          <a:lstStyle/>
          <a:p>
            <a:r>
              <a:rPr lang="en-US" dirty="0"/>
              <a:t>When a process on a machine A calls a procedure on a machine B, the calling process on A is suspended, and execution of the called procedure takes place on B. </a:t>
            </a:r>
          </a:p>
          <a:p>
            <a:r>
              <a:rPr lang="en-US" dirty="0"/>
              <a:t>Information can be transported from the caller to the callee in the parameters and can come back in the procedure result. </a:t>
            </a:r>
          </a:p>
          <a:p>
            <a:r>
              <a:rPr lang="en-US" dirty="0"/>
              <a:t>No message passing at all is visible to the programmer. This method is known as </a:t>
            </a:r>
            <a:r>
              <a:rPr lang="en-US" b="1" dirty="0"/>
              <a:t>remote procedure call</a:t>
            </a:r>
            <a:r>
              <a:rPr lang="en-US" dirty="0"/>
              <a:t>, or often just </a:t>
            </a:r>
            <a:r>
              <a:rPr lang="en-US" b="1" dirty="0"/>
              <a:t>RPC</a:t>
            </a:r>
            <a:r>
              <a:rPr lang="en-US" dirty="0"/>
              <a:t>.</a:t>
            </a:r>
          </a:p>
        </p:txBody>
      </p:sp>
    </p:spTree>
    <p:extLst>
      <p:ext uri="{BB962C8B-B14F-4D97-AF65-F5344CB8AC3E}">
        <p14:creationId xmlns:p14="http://schemas.microsoft.com/office/powerpoint/2010/main" val="3840797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8C43B-C033-3ABC-CB6D-0F23C0465D5B}"/>
              </a:ext>
            </a:extLst>
          </p:cNvPr>
          <p:cNvSpPr>
            <a:spLocks noGrp="1"/>
          </p:cNvSpPr>
          <p:nvPr>
            <p:ph type="title"/>
          </p:nvPr>
        </p:nvSpPr>
        <p:spPr/>
        <p:txBody>
          <a:bodyPr/>
          <a:lstStyle/>
          <a:p>
            <a:r>
              <a:rPr lang="en-US" dirty="0"/>
              <a:t>RPC between a client and server program.</a:t>
            </a:r>
          </a:p>
        </p:txBody>
      </p:sp>
      <p:pic>
        <p:nvPicPr>
          <p:cNvPr id="4" name="object 5">
            <a:extLst>
              <a:ext uri="{FF2B5EF4-FFF2-40B4-BE49-F238E27FC236}">
                <a16:creationId xmlns:a16="http://schemas.microsoft.com/office/drawing/2014/main" id="{61D7992C-3113-6DBB-1B28-70EFA2799B66}"/>
              </a:ext>
            </a:extLst>
          </p:cNvPr>
          <p:cNvPicPr>
            <a:picLocks noGrp="1"/>
          </p:cNvPicPr>
          <p:nvPr>
            <p:ph idx="1"/>
          </p:nvPr>
        </p:nvPicPr>
        <p:blipFill>
          <a:blip r:embed="rId2" cstate="print"/>
          <a:stretch>
            <a:fillRect/>
          </a:stretch>
        </p:blipFill>
        <p:spPr>
          <a:xfrm>
            <a:off x="2319367" y="1825625"/>
            <a:ext cx="7553266" cy="4351338"/>
          </a:xfrm>
          <a:prstGeom prst="rect">
            <a:avLst/>
          </a:prstGeom>
        </p:spPr>
      </p:pic>
    </p:spTree>
    <p:extLst>
      <p:ext uri="{BB962C8B-B14F-4D97-AF65-F5344CB8AC3E}">
        <p14:creationId xmlns:p14="http://schemas.microsoft.com/office/powerpoint/2010/main" val="3565611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54559-4CAC-8AE0-271C-F716274706BD}"/>
              </a:ext>
            </a:extLst>
          </p:cNvPr>
          <p:cNvSpPr>
            <a:spLocks noGrp="1"/>
          </p:cNvSpPr>
          <p:nvPr>
            <p:ph type="title"/>
          </p:nvPr>
        </p:nvSpPr>
        <p:spPr/>
        <p:txBody>
          <a:bodyPr/>
          <a:lstStyle/>
          <a:p>
            <a:r>
              <a:rPr lang="en-US" dirty="0"/>
              <a:t>Basic RPC Operation</a:t>
            </a:r>
          </a:p>
        </p:txBody>
      </p:sp>
      <p:pic>
        <p:nvPicPr>
          <p:cNvPr id="4" name="object 6">
            <a:extLst>
              <a:ext uri="{FF2B5EF4-FFF2-40B4-BE49-F238E27FC236}">
                <a16:creationId xmlns:a16="http://schemas.microsoft.com/office/drawing/2014/main" id="{114A4C39-E46E-5B8E-7292-F293445D8762}"/>
              </a:ext>
            </a:extLst>
          </p:cNvPr>
          <p:cNvPicPr>
            <a:picLocks noGrp="1"/>
          </p:cNvPicPr>
          <p:nvPr>
            <p:ph idx="1"/>
          </p:nvPr>
        </p:nvPicPr>
        <p:blipFill>
          <a:blip r:embed="rId2" cstate="print"/>
          <a:stretch>
            <a:fillRect/>
          </a:stretch>
        </p:blipFill>
        <p:spPr>
          <a:xfrm>
            <a:off x="1471360" y="1825625"/>
            <a:ext cx="9249280" cy="4351338"/>
          </a:xfrm>
          <a:prstGeom prst="rect">
            <a:avLst/>
          </a:prstGeom>
        </p:spPr>
      </p:pic>
      <p:sp>
        <p:nvSpPr>
          <p:cNvPr id="8" name="TextBox 7">
            <a:extLst>
              <a:ext uri="{FF2B5EF4-FFF2-40B4-BE49-F238E27FC236}">
                <a16:creationId xmlns:a16="http://schemas.microsoft.com/office/drawing/2014/main" id="{E7B4F782-83D3-947A-D31B-9E5A5FE4617D}"/>
              </a:ext>
            </a:extLst>
          </p:cNvPr>
          <p:cNvSpPr txBox="1"/>
          <p:nvPr/>
        </p:nvSpPr>
        <p:spPr>
          <a:xfrm>
            <a:off x="1471361" y="6176963"/>
            <a:ext cx="9249279" cy="461665"/>
          </a:xfrm>
          <a:prstGeom prst="rect">
            <a:avLst/>
          </a:prstGeom>
          <a:noFill/>
        </p:spPr>
        <p:txBody>
          <a:bodyPr wrap="square">
            <a:spAutoFit/>
          </a:bodyPr>
          <a:lstStyle/>
          <a:p>
            <a:r>
              <a:rPr lang="en-US" sz="2400" dirty="0">
                <a:latin typeface="Gill Sans MT" panose="020B0502020104020203" pitchFamily="34" charset="0"/>
              </a:rPr>
              <a:t>1. The client procedure calls the client stub in the normal way.</a:t>
            </a:r>
          </a:p>
        </p:txBody>
      </p:sp>
    </p:spTree>
    <p:extLst>
      <p:ext uri="{BB962C8B-B14F-4D97-AF65-F5344CB8AC3E}">
        <p14:creationId xmlns:p14="http://schemas.microsoft.com/office/powerpoint/2010/main" val="2546051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B57130-8419-B618-5132-40EC42F691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84E82-5B61-0314-EC47-C3C460F29A3A}"/>
              </a:ext>
            </a:extLst>
          </p:cNvPr>
          <p:cNvSpPr>
            <a:spLocks noGrp="1"/>
          </p:cNvSpPr>
          <p:nvPr>
            <p:ph type="title"/>
          </p:nvPr>
        </p:nvSpPr>
        <p:spPr/>
        <p:txBody>
          <a:bodyPr/>
          <a:lstStyle/>
          <a:p>
            <a:r>
              <a:rPr lang="en-US" dirty="0"/>
              <a:t>Basic RPC Operation</a:t>
            </a:r>
          </a:p>
        </p:txBody>
      </p:sp>
      <p:pic>
        <p:nvPicPr>
          <p:cNvPr id="4" name="object 6">
            <a:extLst>
              <a:ext uri="{FF2B5EF4-FFF2-40B4-BE49-F238E27FC236}">
                <a16:creationId xmlns:a16="http://schemas.microsoft.com/office/drawing/2014/main" id="{280E45E0-4FC9-4F87-557A-069CEAAB1850}"/>
              </a:ext>
            </a:extLst>
          </p:cNvPr>
          <p:cNvPicPr>
            <a:picLocks noGrp="1"/>
          </p:cNvPicPr>
          <p:nvPr>
            <p:ph idx="1"/>
          </p:nvPr>
        </p:nvPicPr>
        <p:blipFill>
          <a:blip r:embed="rId2" cstate="print"/>
          <a:stretch>
            <a:fillRect/>
          </a:stretch>
        </p:blipFill>
        <p:spPr>
          <a:xfrm>
            <a:off x="1471360" y="1825625"/>
            <a:ext cx="9249280" cy="4351338"/>
          </a:xfrm>
          <a:prstGeom prst="rect">
            <a:avLst/>
          </a:prstGeom>
        </p:spPr>
      </p:pic>
      <p:sp>
        <p:nvSpPr>
          <p:cNvPr id="8" name="TextBox 7">
            <a:extLst>
              <a:ext uri="{FF2B5EF4-FFF2-40B4-BE49-F238E27FC236}">
                <a16:creationId xmlns:a16="http://schemas.microsoft.com/office/drawing/2014/main" id="{D6062519-74C7-EF6A-914B-F0F936B8CEF7}"/>
              </a:ext>
            </a:extLst>
          </p:cNvPr>
          <p:cNvSpPr txBox="1"/>
          <p:nvPr/>
        </p:nvSpPr>
        <p:spPr>
          <a:xfrm>
            <a:off x="1471361" y="6176963"/>
            <a:ext cx="9249279" cy="461665"/>
          </a:xfrm>
          <a:prstGeom prst="rect">
            <a:avLst/>
          </a:prstGeom>
          <a:noFill/>
        </p:spPr>
        <p:txBody>
          <a:bodyPr wrap="square">
            <a:spAutoFit/>
          </a:bodyPr>
          <a:lstStyle/>
          <a:p>
            <a:r>
              <a:rPr lang="en-US" sz="2400" dirty="0">
                <a:latin typeface="Gill Sans MT" panose="020B0502020104020203" pitchFamily="34" charset="0"/>
              </a:rPr>
              <a:t>2. The client stub builds a message and calls the local operating system.</a:t>
            </a:r>
          </a:p>
        </p:txBody>
      </p:sp>
    </p:spTree>
    <p:extLst>
      <p:ext uri="{BB962C8B-B14F-4D97-AF65-F5344CB8AC3E}">
        <p14:creationId xmlns:p14="http://schemas.microsoft.com/office/powerpoint/2010/main" val="1084953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E0E9E-9309-DB96-F387-9E0FF3DB0E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EEC396-2ECA-06E0-A2B6-563CA40CCD2B}"/>
              </a:ext>
            </a:extLst>
          </p:cNvPr>
          <p:cNvSpPr>
            <a:spLocks noGrp="1"/>
          </p:cNvSpPr>
          <p:nvPr>
            <p:ph type="title"/>
          </p:nvPr>
        </p:nvSpPr>
        <p:spPr/>
        <p:txBody>
          <a:bodyPr/>
          <a:lstStyle/>
          <a:p>
            <a:r>
              <a:rPr lang="en-US" dirty="0"/>
              <a:t>Basic RPC Operation</a:t>
            </a:r>
          </a:p>
        </p:txBody>
      </p:sp>
      <p:pic>
        <p:nvPicPr>
          <p:cNvPr id="4" name="object 6">
            <a:extLst>
              <a:ext uri="{FF2B5EF4-FFF2-40B4-BE49-F238E27FC236}">
                <a16:creationId xmlns:a16="http://schemas.microsoft.com/office/drawing/2014/main" id="{115B5F13-C6C8-990D-CA41-B8BB0217D74B}"/>
              </a:ext>
            </a:extLst>
          </p:cNvPr>
          <p:cNvPicPr>
            <a:picLocks noGrp="1"/>
          </p:cNvPicPr>
          <p:nvPr>
            <p:ph idx="1"/>
          </p:nvPr>
        </p:nvPicPr>
        <p:blipFill>
          <a:blip r:embed="rId2" cstate="print"/>
          <a:stretch>
            <a:fillRect/>
          </a:stretch>
        </p:blipFill>
        <p:spPr>
          <a:xfrm>
            <a:off x="1471360" y="1825625"/>
            <a:ext cx="9249280" cy="4351338"/>
          </a:xfrm>
          <a:prstGeom prst="rect">
            <a:avLst/>
          </a:prstGeom>
        </p:spPr>
      </p:pic>
      <p:sp>
        <p:nvSpPr>
          <p:cNvPr id="8" name="TextBox 7">
            <a:extLst>
              <a:ext uri="{FF2B5EF4-FFF2-40B4-BE49-F238E27FC236}">
                <a16:creationId xmlns:a16="http://schemas.microsoft.com/office/drawing/2014/main" id="{EEF6692F-E28E-3F09-4238-BDD18E7D1387}"/>
              </a:ext>
            </a:extLst>
          </p:cNvPr>
          <p:cNvSpPr txBox="1"/>
          <p:nvPr/>
        </p:nvSpPr>
        <p:spPr>
          <a:xfrm>
            <a:off x="1471361" y="6176963"/>
            <a:ext cx="9249279" cy="461665"/>
          </a:xfrm>
          <a:prstGeom prst="rect">
            <a:avLst/>
          </a:prstGeom>
          <a:noFill/>
        </p:spPr>
        <p:txBody>
          <a:bodyPr wrap="square">
            <a:spAutoFit/>
          </a:bodyPr>
          <a:lstStyle/>
          <a:p>
            <a:r>
              <a:rPr lang="en-US" sz="2400" dirty="0">
                <a:latin typeface="Gill Sans MT" panose="020B0502020104020203" pitchFamily="34" charset="0"/>
              </a:rPr>
              <a:t>3. The client’s OS sends the message to the remote OS.</a:t>
            </a:r>
          </a:p>
        </p:txBody>
      </p:sp>
    </p:spTree>
    <p:extLst>
      <p:ext uri="{BB962C8B-B14F-4D97-AF65-F5344CB8AC3E}">
        <p14:creationId xmlns:p14="http://schemas.microsoft.com/office/powerpoint/2010/main" val="34328623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1A287-653F-6035-B11D-ECBDC504B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46E9CF-0C0D-4A32-1BB7-45E0B9FBD54A}"/>
              </a:ext>
            </a:extLst>
          </p:cNvPr>
          <p:cNvSpPr>
            <a:spLocks noGrp="1"/>
          </p:cNvSpPr>
          <p:nvPr>
            <p:ph type="title"/>
          </p:nvPr>
        </p:nvSpPr>
        <p:spPr/>
        <p:txBody>
          <a:bodyPr/>
          <a:lstStyle/>
          <a:p>
            <a:r>
              <a:rPr lang="en-US" dirty="0"/>
              <a:t>Basic RPC Operation</a:t>
            </a:r>
          </a:p>
        </p:txBody>
      </p:sp>
      <p:pic>
        <p:nvPicPr>
          <p:cNvPr id="4" name="object 6">
            <a:extLst>
              <a:ext uri="{FF2B5EF4-FFF2-40B4-BE49-F238E27FC236}">
                <a16:creationId xmlns:a16="http://schemas.microsoft.com/office/drawing/2014/main" id="{160D6BC7-EBB3-CBB0-66AC-967C24DA141F}"/>
              </a:ext>
            </a:extLst>
          </p:cNvPr>
          <p:cNvPicPr>
            <a:picLocks noGrp="1"/>
          </p:cNvPicPr>
          <p:nvPr>
            <p:ph idx="1"/>
          </p:nvPr>
        </p:nvPicPr>
        <p:blipFill>
          <a:blip r:embed="rId2" cstate="print"/>
          <a:stretch>
            <a:fillRect/>
          </a:stretch>
        </p:blipFill>
        <p:spPr>
          <a:xfrm>
            <a:off x="1471360" y="1825625"/>
            <a:ext cx="9249280" cy="4351338"/>
          </a:xfrm>
          <a:prstGeom prst="rect">
            <a:avLst/>
          </a:prstGeom>
        </p:spPr>
      </p:pic>
      <p:sp>
        <p:nvSpPr>
          <p:cNvPr id="8" name="TextBox 7">
            <a:extLst>
              <a:ext uri="{FF2B5EF4-FFF2-40B4-BE49-F238E27FC236}">
                <a16:creationId xmlns:a16="http://schemas.microsoft.com/office/drawing/2014/main" id="{D4DB1EF3-1BCB-5E2A-C784-80FBF1DBF55D}"/>
              </a:ext>
            </a:extLst>
          </p:cNvPr>
          <p:cNvSpPr txBox="1"/>
          <p:nvPr/>
        </p:nvSpPr>
        <p:spPr>
          <a:xfrm>
            <a:off x="1471361" y="6176963"/>
            <a:ext cx="9249279" cy="461665"/>
          </a:xfrm>
          <a:prstGeom prst="rect">
            <a:avLst/>
          </a:prstGeom>
          <a:noFill/>
        </p:spPr>
        <p:txBody>
          <a:bodyPr wrap="square">
            <a:spAutoFit/>
          </a:bodyPr>
          <a:lstStyle/>
          <a:p>
            <a:r>
              <a:rPr lang="en-US" sz="2400" dirty="0">
                <a:latin typeface="Gill Sans MT" panose="020B0502020104020203" pitchFamily="34" charset="0"/>
              </a:rPr>
              <a:t>4. The remote OS gives the message to the server stub.</a:t>
            </a:r>
          </a:p>
        </p:txBody>
      </p:sp>
    </p:spTree>
    <p:extLst>
      <p:ext uri="{BB962C8B-B14F-4D97-AF65-F5344CB8AC3E}">
        <p14:creationId xmlns:p14="http://schemas.microsoft.com/office/powerpoint/2010/main" val="1454206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7B06C-6B7E-0AFE-ABAD-0F7A2519A9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21D76A-4ADF-154F-1C9C-4AC24DCC87BE}"/>
              </a:ext>
            </a:extLst>
          </p:cNvPr>
          <p:cNvSpPr>
            <a:spLocks noGrp="1"/>
          </p:cNvSpPr>
          <p:nvPr>
            <p:ph type="title"/>
          </p:nvPr>
        </p:nvSpPr>
        <p:spPr/>
        <p:txBody>
          <a:bodyPr/>
          <a:lstStyle/>
          <a:p>
            <a:r>
              <a:rPr lang="en-US" dirty="0"/>
              <a:t>Basic RPC Operation</a:t>
            </a:r>
          </a:p>
        </p:txBody>
      </p:sp>
      <p:pic>
        <p:nvPicPr>
          <p:cNvPr id="4" name="object 6">
            <a:extLst>
              <a:ext uri="{FF2B5EF4-FFF2-40B4-BE49-F238E27FC236}">
                <a16:creationId xmlns:a16="http://schemas.microsoft.com/office/drawing/2014/main" id="{97F68DF4-C464-BB32-D767-DDC9B40DA0D7}"/>
              </a:ext>
            </a:extLst>
          </p:cNvPr>
          <p:cNvPicPr>
            <a:picLocks noGrp="1"/>
          </p:cNvPicPr>
          <p:nvPr>
            <p:ph idx="1"/>
          </p:nvPr>
        </p:nvPicPr>
        <p:blipFill>
          <a:blip r:embed="rId2" cstate="print"/>
          <a:stretch>
            <a:fillRect/>
          </a:stretch>
        </p:blipFill>
        <p:spPr>
          <a:xfrm>
            <a:off x="1471360" y="1825625"/>
            <a:ext cx="9249280" cy="4351338"/>
          </a:xfrm>
          <a:prstGeom prst="rect">
            <a:avLst/>
          </a:prstGeom>
        </p:spPr>
      </p:pic>
      <p:sp>
        <p:nvSpPr>
          <p:cNvPr id="8" name="TextBox 7">
            <a:extLst>
              <a:ext uri="{FF2B5EF4-FFF2-40B4-BE49-F238E27FC236}">
                <a16:creationId xmlns:a16="http://schemas.microsoft.com/office/drawing/2014/main" id="{3AC2C8A9-A80E-BAA0-980C-A6D293EB475F}"/>
              </a:ext>
            </a:extLst>
          </p:cNvPr>
          <p:cNvSpPr txBox="1"/>
          <p:nvPr/>
        </p:nvSpPr>
        <p:spPr>
          <a:xfrm>
            <a:off x="1471361" y="6176963"/>
            <a:ext cx="9249279" cy="461665"/>
          </a:xfrm>
          <a:prstGeom prst="rect">
            <a:avLst/>
          </a:prstGeom>
          <a:noFill/>
        </p:spPr>
        <p:txBody>
          <a:bodyPr wrap="square">
            <a:spAutoFit/>
          </a:bodyPr>
          <a:lstStyle/>
          <a:p>
            <a:r>
              <a:rPr lang="en-US" sz="2400" dirty="0">
                <a:latin typeface="Gill Sans MT" panose="020B0502020104020203" pitchFamily="34" charset="0"/>
              </a:rPr>
              <a:t>5. The server stub unpacks the parameter(s) and calls the server.</a:t>
            </a:r>
          </a:p>
        </p:txBody>
      </p:sp>
    </p:spTree>
    <p:extLst>
      <p:ext uri="{BB962C8B-B14F-4D97-AF65-F5344CB8AC3E}">
        <p14:creationId xmlns:p14="http://schemas.microsoft.com/office/powerpoint/2010/main" val="2031472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25B5E-3504-1F78-9CA9-09E5E2434B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30F3DE-AD78-8D57-7B2E-2B1D57585A41}"/>
              </a:ext>
            </a:extLst>
          </p:cNvPr>
          <p:cNvSpPr>
            <a:spLocks noGrp="1"/>
          </p:cNvSpPr>
          <p:nvPr>
            <p:ph type="title"/>
          </p:nvPr>
        </p:nvSpPr>
        <p:spPr/>
        <p:txBody>
          <a:bodyPr/>
          <a:lstStyle/>
          <a:p>
            <a:r>
              <a:rPr lang="en-US" dirty="0"/>
              <a:t>Basic RPC Operation</a:t>
            </a:r>
          </a:p>
        </p:txBody>
      </p:sp>
      <p:pic>
        <p:nvPicPr>
          <p:cNvPr id="4" name="object 6">
            <a:extLst>
              <a:ext uri="{FF2B5EF4-FFF2-40B4-BE49-F238E27FC236}">
                <a16:creationId xmlns:a16="http://schemas.microsoft.com/office/drawing/2014/main" id="{4E1F0FA4-0FB7-6642-576D-B1280A59EA8F}"/>
              </a:ext>
            </a:extLst>
          </p:cNvPr>
          <p:cNvPicPr>
            <a:picLocks noGrp="1"/>
          </p:cNvPicPr>
          <p:nvPr>
            <p:ph idx="1"/>
          </p:nvPr>
        </p:nvPicPr>
        <p:blipFill>
          <a:blip r:embed="rId2" cstate="print"/>
          <a:stretch>
            <a:fillRect/>
          </a:stretch>
        </p:blipFill>
        <p:spPr>
          <a:xfrm>
            <a:off x="1471360" y="1825625"/>
            <a:ext cx="9249280" cy="4351338"/>
          </a:xfrm>
          <a:prstGeom prst="rect">
            <a:avLst/>
          </a:prstGeom>
        </p:spPr>
      </p:pic>
      <p:sp>
        <p:nvSpPr>
          <p:cNvPr id="8" name="TextBox 7">
            <a:extLst>
              <a:ext uri="{FF2B5EF4-FFF2-40B4-BE49-F238E27FC236}">
                <a16:creationId xmlns:a16="http://schemas.microsoft.com/office/drawing/2014/main" id="{2F7F7AEF-2526-651E-1377-F70379CED8B1}"/>
              </a:ext>
            </a:extLst>
          </p:cNvPr>
          <p:cNvSpPr txBox="1"/>
          <p:nvPr/>
        </p:nvSpPr>
        <p:spPr>
          <a:xfrm>
            <a:off x="1471361" y="6176963"/>
            <a:ext cx="9249279" cy="461665"/>
          </a:xfrm>
          <a:prstGeom prst="rect">
            <a:avLst/>
          </a:prstGeom>
          <a:noFill/>
        </p:spPr>
        <p:txBody>
          <a:bodyPr wrap="square">
            <a:spAutoFit/>
          </a:bodyPr>
          <a:lstStyle/>
          <a:p>
            <a:r>
              <a:rPr lang="en-US" sz="2400" dirty="0">
                <a:latin typeface="Gill Sans MT" panose="020B0502020104020203" pitchFamily="34" charset="0"/>
              </a:rPr>
              <a:t>6. The server does the work and returns the result to the stub.</a:t>
            </a:r>
          </a:p>
        </p:txBody>
      </p:sp>
    </p:spTree>
    <p:extLst>
      <p:ext uri="{BB962C8B-B14F-4D97-AF65-F5344CB8AC3E}">
        <p14:creationId xmlns:p14="http://schemas.microsoft.com/office/powerpoint/2010/main" val="788408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454C6-9C0C-3C0A-5856-E27FCA41A3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0B69BB-8753-86C8-49A4-4CEAA9B0E191}"/>
              </a:ext>
            </a:extLst>
          </p:cNvPr>
          <p:cNvSpPr>
            <a:spLocks noGrp="1"/>
          </p:cNvSpPr>
          <p:nvPr>
            <p:ph type="title"/>
          </p:nvPr>
        </p:nvSpPr>
        <p:spPr/>
        <p:txBody>
          <a:bodyPr/>
          <a:lstStyle/>
          <a:p>
            <a:r>
              <a:rPr lang="en-US" dirty="0"/>
              <a:t>Basic RPC Operation</a:t>
            </a:r>
          </a:p>
        </p:txBody>
      </p:sp>
      <p:pic>
        <p:nvPicPr>
          <p:cNvPr id="4" name="object 6">
            <a:extLst>
              <a:ext uri="{FF2B5EF4-FFF2-40B4-BE49-F238E27FC236}">
                <a16:creationId xmlns:a16="http://schemas.microsoft.com/office/drawing/2014/main" id="{5B7DA024-33EB-A062-095A-3E7E4D493B94}"/>
              </a:ext>
            </a:extLst>
          </p:cNvPr>
          <p:cNvPicPr>
            <a:picLocks noGrp="1"/>
          </p:cNvPicPr>
          <p:nvPr>
            <p:ph idx="1"/>
          </p:nvPr>
        </p:nvPicPr>
        <p:blipFill>
          <a:blip r:embed="rId2" cstate="print"/>
          <a:stretch>
            <a:fillRect/>
          </a:stretch>
        </p:blipFill>
        <p:spPr>
          <a:xfrm>
            <a:off x="1471360" y="1825625"/>
            <a:ext cx="9249280" cy="4351338"/>
          </a:xfrm>
          <a:prstGeom prst="rect">
            <a:avLst/>
          </a:prstGeom>
        </p:spPr>
      </p:pic>
      <p:sp>
        <p:nvSpPr>
          <p:cNvPr id="8" name="TextBox 7">
            <a:extLst>
              <a:ext uri="{FF2B5EF4-FFF2-40B4-BE49-F238E27FC236}">
                <a16:creationId xmlns:a16="http://schemas.microsoft.com/office/drawing/2014/main" id="{0F83C297-1BC1-EDE7-381B-8D2B2D75E75A}"/>
              </a:ext>
            </a:extLst>
          </p:cNvPr>
          <p:cNvSpPr txBox="1"/>
          <p:nvPr/>
        </p:nvSpPr>
        <p:spPr>
          <a:xfrm>
            <a:off x="1471361" y="6176963"/>
            <a:ext cx="9249279" cy="461665"/>
          </a:xfrm>
          <a:prstGeom prst="rect">
            <a:avLst/>
          </a:prstGeom>
          <a:noFill/>
        </p:spPr>
        <p:txBody>
          <a:bodyPr wrap="square">
            <a:spAutoFit/>
          </a:bodyPr>
          <a:lstStyle/>
          <a:p>
            <a:r>
              <a:rPr lang="en-US" sz="2400" dirty="0">
                <a:latin typeface="Gill Sans MT" panose="020B0502020104020203" pitchFamily="34" charset="0"/>
              </a:rPr>
              <a:t>7. The server stub packs the result in a message and calls its local OS.</a:t>
            </a:r>
          </a:p>
        </p:txBody>
      </p:sp>
    </p:spTree>
    <p:extLst>
      <p:ext uri="{BB962C8B-B14F-4D97-AF65-F5344CB8AC3E}">
        <p14:creationId xmlns:p14="http://schemas.microsoft.com/office/powerpoint/2010/main" val="2687527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C98E-3D72-93C0-0FED-0F5135981078}"/>
              </a:ext>
            </a:extLst>
          </p:cNvPr>
          <p:cNvSpPr>
            <a:spLocks noGrp="1"/>
          </p:cNvSpPr>
          <p:nvPr>
            <p:ph type="title"/>
          </p:nvPr>
        </p:nvSpPr>
        <p:spPr/>
        <p:txBody>
          <a:bodyPr/>
          <a:lstStyle/>
          <a:p>
            <a:r>
              <a:rPr lang="en-US" dirty="0"/>
              <a:t>Communication</a:t>
            </a:r>
          </a:p>
        </p:txBody>
      </p:sp>
      <p:sp>
        <p:nvSpPr>
          <p:cNvPr id="3" name="Content Placeholder 2">
            <a:extLst>
              <a:ext uri="{FF2B5EF4-FFF2-40B4-BE49-F238E27FC236}">
                <a16:creationId xmlns:a16="http://schemas.microsoft.com/office/drawing/2014/main" id="{DE7F1AD6-B923-8CE1-9C60-657A9EC77375}"/>
              </a:ext>
            </a:extLst>
          </p:cNvPr>
          <p:cNvSpPr>
            <a:spLocks noGrp="1"/>
          </p:cNvSpPr>
          <p:nvPr>
            <p:ph idx="1"/>
          </p:nvPr>
        </p:nvSpPr>
        <p:spPr/>
        <p:txBody>
          <a:bodyPr/>
          <a:lstStyle/>
          <a:p>
            <a:r>
              <a:rPr lang="en-US" dirty="0" err="1"/>
              <a:t>Interprocess</a:t>
            </a:r>
            <a:r>
              <a:rPr lang="en-US" dirty="0"/>
              <a:t> communication is at the heart of all distributed systems</a:t>
            </a:r>
          </a:p>
          <a:p>
            <a:r>
              <a:rPr lang="en-US" dirty="0"/>
              <a:t>Communication in distributed systems</a:t>
            </a:r>
          </a:p>
          <a:p>
            <a:pPr lvl="1"/>
            <a:r>
              <a:rPr lang="en-US" dirty="0"/>
              <a:t>ways that processes on different machines can exchange information</a:t>
            </a:r>
          </a:p>
          <a:p>
            <a:r>
              <a:rPr lang="en-US" dirty="0"/>
              <a:t>Two widely used models for communication: </a:t>
            </a:r>
          </a:p>
          <a:p>
            <a:pPr lvl="1"/>
            <a:r>
              <a:rPr lang="en-US" dirty="0"/>
              <a:t>Remote Procedure Call (RPC), and </a:t>
            </a:r>
          </a:p>
          <a:p>
            <a:pPr lvl="1"/>
            <a:r>
              <a:rPr lang="en-US" dirty="0"/>
              <a:t>Message-Oriented Middleware (MOM)</a:t>
            </a:r>
          </a:p>
        </p:txBody>
      </p:sp>
    </p:spTree>
    <p:extLst>
      <p:ext uri="{BB962C8B-B14F-4D97-AF65-F5344CB8AC3E}">
        <p14:creationId xmlns:p14="http://schemas.microsoft.com/office/powerpoint/2010/main" val="2143901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67D38-5DB3-9E4D-C1B8-EBB42A1813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5CDE26-676A-9383-CA51-74BC6696ED20}"/>
              </a:ext>
            </a:extLst>
          </p:cNvPr>
          <p:cNvSpPr>
            <a:spLocks noGrp="1"/>
          </p:cNvSpPr>
          <p:nvPr>
            <p:ph type="title"/>
          </p:nvPr>
        </p:nvSpPr>
        <p:spPr/>
        <p:txBody>
          <a:bodyPr/>
          <a:lstStyle/>
          <a:p>
            <a:r>
              <a:rPr lang="en-US" dirty="0"/>
              <a:t>Basic RPC Operation</a:t>
            </a:r>
          </a:p>
        </p:txBody>
      </p:sp>
      <p:pic>
        <p:nvPicPr>
          <p:cNvPr id="4" name="object 6">
            <a:extLst>
              <a:ext uri="{FF2B5EF4-FFF2-40B4-BE49-F238E27FC236}">
                <a16:creationId xmlns:a16="http://schemas.microsoft.com/office/drawing/2014/main" id="{FD7526E5-5176-56B5-9BC6-A83BB3568F8E}"/>
              </a:ext>
            </a:extLst>
          </p:cNvPr>
          <p:cNvPicPr>
            <a:picLocks noGrp="1"/>
          </p:cNvPicPr>
          <p:nvPr>
            <p:ph idx="1"/>
          </p:nvPr>
        </p:nvPicPr>
        <p:blipFill>
          <a:blip r:embed="rId2" cstate="print"/>
          <a:stretch>
            <a:fillRect/>
          </a:stretch>
        </p:blipFill>
        <p:spPr>
          <a:xfrm>
            <a:off x="1471360" y="1825625"/>
            <a:ext cx="9249280" cy="4351338"/>
          </a:xfrm>
          <a:prstGeom prst="rect">
            <a:avLst/>
          </a:prstGeom>
        </p:spPr>
      </p:pic>
      <p:sp>
        <p:nvSpPr>
          <p:cNvPr id="8" name="TextBox 7">
            <a:extLst>
              <a:ext uri="{FF2B5EF4-FFF2-40B4-BE49-F238E27FC236}">
                <a16:creationId xmlns:a16="http://schemas.microsoft.com/office/drawing/2014/main" id="{2670807E-88F1-42C3-AD13-BE4180BBB084}"/>
              </a:ext>
            </a:extLst>
          </p:cNvPr>
          <p:cNvSpPr txBox="1"/>
          <p:nvPr/>
        </p:nvSpPr>
        <p:spPr>
          <a:xfrm>
            <a:off x="1471361" y="6176963"/>
            <a:ext cx="9249279" cy="461665"/>
          </a:xfrm>
          <a:prstGeom prst="rect">
            <a:avLst/>
          </a:prstGeom>
          <a:noFill/>
        </p:spPr>
        <p:txBody>
          <a:bodyPr wrap="square">
            <a:spAutoFit/>
          </a:bodyPr>
          <a:lstStyle/>
          <a:p>
            <a:r>
              <a:rPr lang="en-US" sz="2400" dirty="0">
                <a:latin typeface="Gill Sans MT" panose="020B0502020104020203" pitchFamily="34" charset="0"/>
              </a:rPr>
              <a:t>8. The server’s OS sends the message to the client’s OS.</a:t>
            </a:r>
          </a:p>
        </p:txBody>
      </p:sp>
    </p:spTree>
    <p:extLst>
      <p:ext uri="{BB962C8B-B14F-4D97-AF65-F5344CB8AC3E}">
        <p14:creationId xmlns:p14="http://schemas.microsoft.com/office/powerpoint/2010/main" val="346537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C1CFD-3AC5-450F-D5D2-72C214C65E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DC527B-6170-9D4E-2875-FF6F6D211CE1}"/>
              </a:ext>
            </a:extLst>
          </p:cNvPr>
          <p:cNvSpPr>
            <a:spLocks noGrp="1"/>
          </p:cNvSpPr>
          <p:nvPr>
            <p:ph type="title"/>
          </p:nvPr>
        </p:nvSpPr>
        <p:spPr/>
        <p:txBody>
          <a:bodyPr/>
          <a:lstStyle/>
          <a:p>
            <a:r>
              <a:rPr lang="en-US" dirty="0"/>
              <a:t>Basic RPC Operation</a:t>
            </a:r>
          </a:p>
        </p:txBody>
      </p:sp>
      <p:pic>
        <p:nvPicPr>
          <p:cNvPr id="4" name="object 6">
            <a:extLst>
              <a:ext uri="{FF2B5EF4-FFF2-40B4-BE49-F238E27FC236}">
                <a16:creationId xmlns:a16="http://schemas.microsoft.com/office/drawing/2014/main" id="{FF0414CE-C20D-C48F-23EB-F0867D365A38}"/>
              </a:ext>
            </a:extLst>
          </p:cNvPr>
          <p:cNvPicPr>
            <a:picLocks noGrp="1"/>
          </p:cNvPicPr>
          <p:nvPr>
            <p:ph idx="1"/>
          </p:nvPr>
        </p:nvPicPr>
        <p:blipFill>
          <a:blip r:embed="rId2" cstate="print"/>
          <a:stretch>
            <a:fillRect/>
          </a:stretch>
        </p:blipFill>
        <p:spPr>
          <a:xfrm>
            <a:off x="1471360" y="1825625"/>
            <a:ext cx="9249280" cy="4351338"/>
          </a:xfrm>
          <a:prstGeom prst="rect">
            <a:avLst/>
          </a:prstGeom>
        </p:spPr>
      </p:pic>
      <p:sp>
        <p:nvSpPr>
          <p:cNvPr id="8" name="TextBox 7">
            <a:extLst>
              <a:ext uri="{FF2B5EF4-FFF2-40B4-BE49-F238E27FC236}">
                <a16:creationId xmlns:a16="http://schemas.microsoft.com/office/drawing/2014/main" id="{70472F43-B29C-C02E-24B4-BF7CEF750161}"/>
              </a:ext>
            </a:extLst>
          </p:cNvPr>
          <p:cNvSpPr txBox="1"/>
          <p:nvPr/>
        </p:nvSpPr>
        <p:spPr>
          <a:xfrm>
            <a:off x="1471361" y="6176963"/>
            <a:ext cx="9249279" cy="461665"/>
          </a:xfrm>
          <a:prstGeom prst="rect">
            <a:avLst/>
          </a:prstGeom>
          <a:noFill/>
        </p:spPr>
        <p:txBody>
          <a:bodyPr wrap="square">
            <a:spAutoFit/>
          </a:bodyPr>
          <a:lstStyle/>
          <a:p>
            <a:r>
              <a:rPr lang="en-US" sz="2400" dirty="0">
                <a:latin typeface="Gill Sans MT" panose="020B0502020104020203" pitchFamily="34" charset="0"/>
              </a:rPr>
              <a:t>9. The client’s OS gives the message to the client stub.</a:t>
            </a:r>
          </a:p>
        </p:txBody>
      </p:sp>
    </p:spTree>
    <p:extLst>
      <p:ext uri="{BB962C8B-B14F-4D97-AF65-F5344CB8AC3E}">
        <p14:creationId xmlns:p14="http://schemas.microsoft.com/office/powerpoint/2010/main" val="1224876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D3441-5C57-CB74-BE11-69AB3CE9BA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4B7255-9488-5F8D-9BA9-139CAA0D48A2}"/>
              </a:ext>
            </a:extLst>
          </p:cNvPr>
          <p:cNvSpPr>
            <a:spLocks noGrp="1"/>
          </p:cNvSpPr>
          <p:nvPr>
            <p:ph type="title"/>
          </p:nvPr>
        </p:nvSpPr>
        <p:spPr/>
        <p:txBody>
          <a:bodyPr/>
          <a:lstStyle/>
          <a:p>
            <a:r>
              <a:rPr lang="en-US" dirty="0"/>
              <a:t>Basic RPC Operation</a:t>
            </a:r>
          </a:p>
        </p:txBody>
      </p:sp>
      <p:pic>
        <p:nvPicPr>
          <p:cNvPr id="4" name="object 6">
            <a:extLst>
              <a:ext uri="{FF2B5EF4-FFF2-40B4-BE49-F238E27FC236}">
                <a16:creationId xmlns:a16="http://schemas.microsoft.com/office/drawing/2014/main" id="{F53C161D-8EEB-CE04-8450-86A0B004BE47}"/>
              </a:ext>
            </a:extLst>
          </p:cNvPr>
          <p:cNvPicPr>
            <a:picLocks noGrp="1"/>
          </p:cNvPicPr>
          <p:nvPr>
            <p:ph idx="1"/>
          </p:nvPr>
        </p:nvPicPr>
        <p:blipFill>
          <a:blip r:embed="rId2" cstate="print"/>
          <a:stretch>
            <a:fillRect/>
          </a:stretch>
        </p:blipFill>
        <p:spPr>
          <a:xfrm>
            <a:off x="1471360" y="1825625"/>
            <a:ext cx="9249280" cy="4351338"/>
          </a:xfrm>
          <a:prstGeom prst="rect">
            <a:avLst/>
          </a:prstGeom>
        </p:spPr>
      </p:pic>
      <p:sp>
        <p:nvSpPr>
          <p:cNvPr id="8" name="TextBox 7">
            <a:extLst>
              <a:ext uri="{FF2B5EF4-FFF2-40B4-BE49-F238E27FC236}">
                <a16:creationId xmlns:a16="http://schemas.microsoft.com/office/drawing/2014/main" id="{73FA2796-4F36-6C25-6A1D-FA27F33D4605}"/>
              </a:ext>
            </a:extLst>
          </p:cNvPr>
          <p:cNvSpPr txBox="1"/>
          <p:nvPr/>
        </p:nvSpPr>
        <p:spPr>
          <a:xfrm>
            <a:off x="1471361" y="6176963"/>
            <a:ext cx="9249279" cy="461665"/>
          </a:xfrm>
          <a:prstGeom prst="rect">
            <a:avLst/>
          </a:prstGeom>
          <a:noFill/>
        </p:spPr>
        <p:txBody>
          <a:bodyPr wrap="square">
            <a:spAutoFit/>
          </a:bodyPr>
          <a:lstStyle/>
          <a:p>
            <a:r>
              <a:rPr lang="en-US" sz="2400" dirty="0">
                <a:latin typeface="Gill Sans MT" panose="020B0502020104020203" pitchFamily="34" charset="0"/>
              </a:rPr>
              <a:t>10. The stub unpacks the result and returns it to the client.</a:t>
            </a:r>
          </a:p>
        </p:txBody>
      </p:sp>
    </p:spTree>
    <p:extLst>
      <p:ext uri="{BB962C8B-B14F-4D97-AF65-F5344CB8AC3E}">
        <p14:creationId xmlns:p14="http://schemas.microsoft.com/office/powerpoint/2010/main" val="3050754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F941A-6994-3D85-1356-ED2BB31F04C8}"/>
              </a:ext>
            </a:extLst>
          </p:cNvPr>
          <p:cNvSpPr>
            <a:spLocks noGrp="1"/>
          </p:cNvSpPr>
          <p:nvPr>
            <p:ph type="title"/>
          </p:nvPr>
        </p:nvSpPr>
        <p:spPr/>
        <p:txBody>
          <a:bodyPr/>
          <a:lstStyle/>
          <a:p>
            <a:r>
              <a:rPr lang="en-US" dirty="0"/>
              <a:t>Variations on RPC</a:t>
            </a:r>
          </a:p>
        </p:txBody>
      </p:sp>
      <p:sp>
        <p:nvSpPr>
          <p:cNvPr id="3" name="Content Placeholder 2">
            <a:extLst>
              <a:ext uri="{FF2B5EF4-FFF2-40B4-BE49-F238E27FC236}">
                <a16:creationId xmlns:a16="http://schemas.microsoft.com/office/drawing/2014/main" id="{55AC9D2D-E5AA-9949-35A8-A6E001CC250D}"/>
              </a:ext>
            </a:extLst>
          </p:cNvPr>
          <p:cNvSpPr>
            <a:spLocks noGrp="1"/>
          </p:cNvSpPr>
          <p:nvPr>
            <p:ph idx="1"/>
          </p:nvPr>
        </p:nvSpPr>
        <p:spPr/>
        <p:txBody>
          <a:bodyPr/>
          <a:lstStyle/>
          <a:p>
            <a:r>
              <a:rPr lang="en-US" dirty="0"/>
              <a:t>As in conventional procedure calls, when a client calls a remote procedure, the client will block until a reply is returned. </a:t>
            </a:r>
          </a:p>
          <a:p>
            <a:r>
              <a:rPr lang="en-US" dirty="0"/>
              <a:t>This strict request-reply behavior is unnecessary when there is no result to return, or may hinder efficiency when multiple RPCs need to be performed.</a:t>
            </a:r>
          </a:p>
        </p:txBody>
      </p:sp>
    </p:spTree>
    <p:extLst>
      <p:ext uri="{BB962C8B-B14F-4D97-AF65-F5344CB8AC3E}">
        <p14:creationId xmlns:p14="http://schemas.microsoft.com/office/powerpoint/2010/main" val="3261222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B2313-F37D-2B11-8BCE-D9AADD317E2E}"/>
              </a:ext>
            </a:extLst>
          </p:cNvPr>
          <p:cNvSpPr>
            <a:spLocks noGrp="1"/>
          </p:cNvSpPr>
          <p:nvPr>
            <p:ph type="title"/>
          </p:nvPr>
        </p:nvSpPr>
        <p:spPr/>
        <p:txBody>
          <a:bodyPr/>
          <a:lstStyle/>
          <a:p>
            <a:r>
              <a:rPr lang="en-US" dirty="0"/>
              <a:t>Asynchronous RPC</a:t>
            </a:r>
          </a:p>
        </p:txBody>
      </p:sp>
      <p:pic>
        <p:nvPicPr>
          <p:cNvPr id="10" name="Content Placeholder 9">
            <a:extLst>
              <a:ext uri="{FF2B5EF4-FFF2-40B4-BE49-F238E27FC236}">
                <a16:creationId xmlns:a16="http://schemas.microsoft.com/office/drawing/2014/main" id="{37E7838E-5699-C5F4-D166-5AA8650D4B76}"/>
              </a:ext>
            </a:extLst>
          </p:cNvPr>
          <p:cNvPicPr>
            <a:picLocks noGrp="1" noChangeAspect="1"/>
          </p:cNvPicPr>
          <p:nvPr>
            <p:ph idx="1"/>
          </p:nvPr>
        </p:nvPicPr>
        <p:blipFill>
          <a:blip r:embed="rId2"/>
          <a:stretch>
            <a:fillRect/>
          </a:stretch>
        </p:blipFill>
        <p:spPr>
          <a:xfrm>
            <a:off x="3018995" y="2015054"/>
            <a:ext cx="6154009" cy="3972479"/>
          </a:xfrm>
        </p:spPr>
      </p:pic>
    </p:spTree>
    <p:extLst>
      <p:ext uri="{BB962C8B-B14F-4D97-AF65-F5344CB8AC3E}">
        <p14:creationId xmlns:p14="http://schemas.microsoft.com/office/powerpoint/2010/main" val="33378379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C085A-002A-EF99-222F-7A1269D50B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337920-4B6B-0E5D-18DD-51C50790425D}"/>
              </a:ext>
            </a:extLst>
          </p:cNvPr>
          <p:cNvSpPr>
            <a:spLocks noGrp="1"/>
          </p:cNvSpPr>
          <p:nvPr>
            <p:ph type="title"/>
          </p:nvPr>
        </p:nvSpPr>
        <p:spPr/>
        <p:txBody>
          <a:bodyPr/>
          <a:lstStyle/>
          <a:p>
            <a:r>
              <a:rPr lang="en-US" dirty="0"/>
              <a:t>Deferred Synchronous RPC</a:t>
            </a:r>
          </a:p>
        </p:txBody>
      </p:sp>
      <p:pic>
        <p:nvPicPr>
          <p:cNvPr id="4" name="object 5">
            <a:extLst>
              <a:ext uri="{FF2B5EF4-FFF2-40B4-BE49-F238E27FC236}">
                <a16:creationId xmlns:a16="http://schemas.microsoft.com/office/drawing/2014/main" id="{2052BA32-2514-CCBD-25D8-A55CBE8DE8D4}"/>
              </a:ext>
            </a:extLst>
          </p:cNvPr>
          <p:cNvPicPr>
            <a:picLocks noGrp="1"/>
          </p:cNvPicPr>
          <p:nvPr>
            <p:ph idx="1"/>
          </p:nvPr>
        </p:nvPicPr>
        <p:blipFill>
          <a:blip r:embed="rId2" cstate="print"/>
          <a:stretch>
            <a:fillRect/>
          </a:stretch>
        </p:blipFill>
        <p:spPr>
          <a:xfrm>
            <a:off x="1680672" y="1825625"/>
            <a:ext cx="8830656" cy="4351338"/>
          </a:xfrm>
          <a:prstGeom prst="rect">
            <a:avLst/>
          </a:prstGeom>
        </p:spPr>
      </p:pic>
    </p:spTree>
    <p:extLst>
      <p:ext uri="{BB962C8B-B14F-4D97-AF65-F5344CB8AC3E}">
        <p14:creationId xmlns:p14="http://schemas.microsoft.com/office/powerpoint/2010/main" val="584644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82D17-ACB7-F4DB-F137-51794914D94F}"/>
              </a:ext>
            </a:extLst>
          </p:cNvPr>
          <p:cNvSpPr>
            <a:spLocks noGrp="1"/>
          </p:cNvSpPr>
          <p:nvPr>
            <p:ph type="title"/>
          </p:nvPr>
        </p:nvSpPr>
        <p:spPr/>
        <p:txBody>
          <a:bodyPr/>
          <a:lstStyle/>
          <a:p>
            <a:r>
              <a:rPr lang="en-US" dirty="0"/>
              <a:t>Middleware</a:t>
            </a:r>
          </a:p>
        </p:txBody>
      </p:sp>
      <p:sp>
        <p:nvSpPr>
          <p:cNvPr id="3" name="Content Placeholder 2">
            <a:extLst>
              <a:ext uri="{FF2B5EF4-FFF2-40B4-BE49-F238E27FC236}">
                <a16:creationId xmlns:a16="http://schemas.microsoft.com/office/drawing/2014/main" id="{0EA2E6B3-2CDD-52C9-88AE-7738D13B6CB9}"/>
              </a:ext>
            </a:extLst>
          </p:cNvPr>
          <p:cNvSpPr>
            <a:spLocks noGrp="1"/>
          </p:cNvSpPr>
          <p:nvPr>
            <p:ph idx="1"/>
          </p:nvPr>
        </p:nvSpPr>
        <p:spPr/>
        <p:txBody>
          <a:bodyPr>
            <a:normAutofit lnSpcReduction="10000"/>
          </a:bodyPr>
          <a:lstStyle/>
          <a:p>
            <a:r>
              <a:rPr lang="en-US" dirty="0"/>
              <a:t>Middleware is invented to provide common services and protocols that can be used by many different applications</a:t>
            </a:r>
          </a:p>
          <a:p>
            <a:pPr lvl="1"/>
            <a:r>
              <a:rPr lang="en-US" dirty="0"/>
              <a:t>A rich set of communication protocols</a:t>
            </a:r>
          </a:p>
          <a:p>
            <a:pPr lvl="1"/>
            <a:r>
              <a:rPr lang="en-US" dirty="0"/>
              <a:t>(Un)marshaling of data, necessary for integrated systems</a:t>
            </a:r>
          </a:p>
          <a:p>
            <a:pPr lvl="1"/>
            <a:r>
              <a:rPr lang="en-US" dirty="0"/>
              <a:t>Naming protocols, to allow easy sharing of resources</a:t>
            </a:r>
          </a:p>
          <a:p>
            <a:pPr lvl="1"/>
            <a:r>
              <a:rPr lang="en-US" dirty="0"/>
              <a:t>Security protocols for secure communication</a:t>
            </a:r>
          </a:p>
          <a:p>
            <a:pPr lvl="1"/>
            <a:r>
              <a:rPr lang="en-US" dirty="0"/>
              <a:t>Scaling mechanisms, such as for replication and caching</a:t>
            </a:r>
          </a:p>
          <a:p>
            <a:r>
              <a:rPr lang="en-US" dirty="0"/>
              <a:t>Middleware can offer various alternatives in communication to applications</a:t>
            </a:r>
          </a:p>
          <a:p>
            <a:r>
              <a:rPr lang="en-US" dirty="0"/>
              <a:t>Middleware can be viewed as an additional service in client-server computing</a:t>
            </a:r>
          </a:p>
        </p:txBody>
      </p:sp>
    </p:spTree>
    <p:extLst>
      <p:ext uri="{BB962C8B-B14F-4D97-AF65-F5344CB8AC3E}">
        <p14:creationId xmlns:p14="http://schemas.microsoft.com/office/powerpoint/2010/main" val="1007848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B9ED3-4BD4-0F2A-5B38-F58DAAE39AB4}"/>
              </a:ext>
            </a:extLst>
          </p:cNvPr>
          <p:cNvSpPr>
            <a:spLocks noGrp="1"/>
          </p:cNvSpPr>
          <p:nvPr>
            <p:ph type="title"/>
          </p:nvPr>
        </p:nvSpPr>
        <p:spPr/>
        <p:txBody>
          <a:bodyPr/>
          <a:lstStyle/>
          <a:p>
            <a:r>
              <a:rPr lang="en-US" dirty="0"/>
              <a:t>Middleware</a:t>
            </a:r>
          </a:p>
        </p:txBody>
      </p:sp>
      <p:sp>
        <p:nvSpPr>
          <p:cNvPr id="3" name="Content Placeholder 2">
            <a:extLst>
              <a:ext uri="{FF2B5EF4-FFF2-40B4-BE49-F238E27FC236}">
                <a16:creationId xmlns:a16="http://schemas.microsoft.com/office/drawing/2014/main" id="{F41F5CCB-B379-B42E-8D68-27AA3546C141}"/>
              </a:ext>
            </a:extLst>
          </p:cNvPr>
          <p:cNvSpPr>
            <a:spLocks noGrp="1"/>
          </p:cNvSpPr>
          <p:nvPr>
            <p:ph idx="1"/>
          </p:nvPr>
        </p:nvSpPr>
        <p:spPr/>
        <p:txBody>
          <a:bodyPr>
            <a:normAutofit lnSpcReduction="10000"/>
          </a:bodyPr>
          <a:lstStyle/>
          <a:p>
            <a:r>
              <a:rPr lang="en-US" dirty="0"/>
              <a:t>Consider an e-mail system, the core of the mail delivery system can be seen as a middleware communication service. </a:t>
            </a:r>
          </a:p>
          <a:p>
            <a:r>
              <a:rPr lang="en-US" dirty="0"/>
              <a:t>Each host runs a user agent allowing users to compose, send, and receive e-mail. </a:t>
            </a:r>
          </a:p>
          <a:p>
            <a:r>
              <a:rPr lang="en-US" dirty="0"/>
              <a:t>A sending user agent passes such mail to the mail delivery system, expecting it, in turn, to eventually deliver the mail to the intended recipient.</a:t>
            </a:r>
          </a:p>
          <a:p>
            <a:r>
              <a:rPr lang="en-US" dirty="0"/>
              <a:t>Likewise, the user agent at the receiver’s side connects to the mail delivery system to see whether any mail has come in. If so, the messages are transferred to the user agent so that they can be read by the user.</a:t>
            </a:r>
          </a:p>
        </p:txBody>
      </p:sp>
    </p:spTree>
    <p:extLst>
      <p:ext uri="{BB962C8B-B14F-4D97-AF65-F5344CB8AC3E}">
        <p14:creationId xmlns:p14="http://schemas.microsoft.com/office/powerpoint/2010/main" val="379348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D598-63CE-229D-CFF6-A7FD442E1120}"/>
              </a:ext>
            </a:extLst>
          </p:cNvPr>
          <p:cNvSpPr>
            <a:spLocks noGrp="1"/>
          </p:cNvSpPr>
          <p:nvPr>
            <p:ph type="title"/>
          </p:nvPr>
        </p:nvSpPr>
        <p:spPr/>
        <p:txBody>
          <a:bodyPr/>
          <a:lstStyle/>
          <a:p>
            <a:r>
              <a:rPr lang="en-US" dirty="0"/>
              <a:t>Types of Communication</a:t>
            </a:r>
          </a:p>
        </p:txBody>
      </p:sp>
      <p:pic>
        <p:nvPicPr>
          <p:cNvPr id="8" name="object 6">
            <a:extLst>
              <a:ext uri="{FF2B5EF4-FFF2-40B4-BE49-F238E27FC236}">
                <a16:creationId xmlns:a16="http://schemas.microsoft.com/office/drawing/2014/main" id="{52533E25-38CD-E4AC-3410-0ED2F6BB9807}"/>
              </a:ext>
            </a:extLst>
          </p:cNvPr>
          <p:cNvPicPr>
            <a:picLocks noGrp="1"/>
          </p:cNvPicPr>
          <p:nvPr>
            <p:ph idx="1"/>
          </p:nvPr>
        </p:nvPicPr>
        <p:blipFill>
          <a:blip r:embed="rId2" cstate="print"/>
          <a:stretch>
            <a:fillRect/>
          </a:stretch>
        </p:blipFill>
        <p:spPr>
          <a:xfrm>
            <a:off x="838200" y="1945547"/>
            <a:ext cx="7770506" cy="4351338"/>
          </a:xfrm>
          <a:prstGeom prst="rect">
            <a:avLst/>
          </a:prstGeom>
        </p:spPr>
      </p:pic>
      <p:sp>
        <p:nvSpPr>
          <p:cNvPr id="12" name="TextBox 11">
            <a:extLst>
              <a:ext uri="{FF2B5EF4-FFF2-40B4-BE49-F238E27FC236}">
                <a16:creationId xmlns:a16="http://schemas.microsoft.com/office/drawing/2014/main" id="{D17789E1-3A89-CE64-7687-049637B7D391}"/>
              </a:ext>
            </a:extLst>
          </p:cNvPr>
          <p:cNvSpPr txBox="1"/>
          <p:nvPr/>
        </p:nvSpPr>
        <p:spPr>
          <a:xfrm>
            <a:off x="8758004" y="2802284"/>
            <a:ext cx="2595796" cy="2893100"/>
          </a:xfrm>
          <a:prstGeom prst="rect">
            <a:avLst/>
          </a:prstGeom>
          <a:noFill/>
        </p:spPr>
        <p:txBody>
          <a:bodyPr wrap="square">
            <a:spAutoFit/>
          </a:bodyPr>
          <a:lstStyle/>
          <a:p>
            <a:pPr algn="ctr"/>
            <a:r>
              <a:rPr lang="fr-FR" sz="2600" dirty="0">
                <a:latin typeface="Gill Sans MT" panose="020B0502020104020203" pitchFamily="34" charset="0"/>
              </a:rPr>
              <a:t>Transient</a:t>
            </a:r>
          </a:p>
          <a:p>
            <a:pPr algn="ctr"/>
            <a:r>
              <a:rPr lang="fr-FR" sz="2600" dirty="0">
                <a:latin typeface="Gill Sans MT" panose="020B0502020104020203" pitchFamily="34" charset="0"/>
              </a:rPr>
              <a:t>vs </a:t>
            </a:r>
          </a:p>
          <a:p>
            <a:pPr algn="ctr"/>
            <a:r>
              <a:rPr lang="fr-FR" sz="2600" dirty="0">
                <a:latin typeface="Gill Sans MT" panose="020B0502020104020203" pitchFamily="34" charset="0"/>
              </a:rPr>
              <a:t>Persistent</a:t>
            </a:r>
          </a:p>
          <a:p>
            <a:pPr algn="ctr"/>
            <a:endParaRPr lang="fr-FR" sz="2600" dirty="0">
              <a:latin typeface="Gill Sans MT" panose="020B0502020104020203" pitchFamily="34" charset="0"/>
            </a:endParaRPr>
          </a:p>
          <a:p>
            <a:pPr algn="ctr"/>
            <a:r>
              <a:rPr lang="fr-FR" sz="2600" dirty="0" err="1">
                <a:latin typeface="Gill Sans MT" panose="020B0502020104020203" pitchFamily="34" charset="0"/>
              </a:rPr>
              <a:t>Asynchronous</a:t>
            </a:r>
            <a:r>
              <a:rPr lang="fr-FR" sz="2600" dirty="0">
                <a:latin typeface="Gill Sans MT" panose="020B0502020104020203" pitchFamily="34" charset="0"/>
              </a:rPr>
              <a:t> </a:t>
            </a:r>
          </a:p>
          <a:p>
            <a:pPr algn="ctr"/>
            <a:r>
              <a:rPr lang="fr-FR" sz="2600" dirty="0">
                <a:latin typeface="Gill Sans MT" panose="020B0502020104020203" pitchFamily="34" charset="0"/>
              </a:rPr>
              <a:t>vs </a:t>
            </a:r>
          </a:p>
          <a:p>
            <a:pPr algn="ctr"/>
            <a:r>
              <a:rPr lang="fr-FR" sz="2600" dirty="0" err="1">
                <a:latin typeface="Gill Sans MT" panose="020B0502020104020203" pitchFamily="34" charset="0"/>
              </a:rPr>
              <a:t>synchronous</a:t>
            </a:r>
            <a:endParaRPr lang="fr-FR" sz="2600" dirty="0">
              <a:latin typeface="Gill Sans MT" panose="020B0502020104020203" pitchFamily="34" charset="0"/>
            </a:endParaRPr>
          </a:p>
        </p:txBody>
      </p:sp>
    </p:spTree>
    <p:extLst>
      <p:ext uri="{BB962C8B-B14F-4D97-AF65-F5344CB8AC3E}">
        <p14:creationId xmlns:p14="http://schemas.microsoft.com/office/powerpoint/2010/main" val="1804600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3247A-B32A-DF7E-3B92-B4B43A0C77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075136-6ADA-0AAE-0ABF-97C563A78167}"/>
              </a:ext>
            </a:extLst>
          </p:cNvPr>
          <p:cNvSpPr>
            <a:spLocks noGrp="1"/>
          </p:cNvSpPr>
          <p:nvPr>
            <p:ph type="title"/>
          </p:nvPr>
        </p:nvSpPr>
        <p:spPr/>
        <p:txBody>
          <a:bodyPr/>
          <a:lstStyle/>
          <a:p>
            <a:r>
              <a:rPr lang="en-US" dirty="0"/>
              <a:t>Persistent Communication</a:t>
            </a:r>
          </a:p>
        </p:txBody>
      </p:sp>
      <p:sp>
        <p:nvSpPr>
          <p:cNvPr id="3" name="Content Placeholder 2">
            <a:extLst>
              <a:ext uri="{FF2B5EF4-FFF2-40B4-BE49-F238E27FC236}">
                <a16:creationId xmlns:a16="http://schemas.microsoft.com/office/drawing/2014/main" id="{E0093B45-C6B2-DC0C-FA80-B97E3520F5F9}"/>
              </a:ext>
            </a:extLst>
          </p:cNvPr>
          <p:cNvSpPr>
            <a:spLocks noGrp="1"/>
          </p:cNvSpPr>
          <p:nvPr>
            <p:ph idx="1"/>
          </p:nvPr>
        </p:nvSpPr>
        <p:spPr/>
        <p:txBody>
          <a:bodyPr>
            <a:normAutofit fontScale="92500"/>
          </a:bodyPr>
          <a:lstStyle/>
          <a:p>
            <a:r>
              <a:rPr lang="en-US" dirty="0"/>
              <a:t>A message that has been submitted for transmission is stored by the communication middleware as long as it takes to deliver it to the receiver. </a:t>
            </a:r>
          </a:p>
          <a:p>
            <a:r>
              <a:rPr lang="en-US" dirty="0"/>
              <a:t>The middleware will store the message at one or several of the storage facilities </a:t>
            </a:r>
          </a:p>
          <a:p>
            <a:r>
              <a:rPr lang="en-US" dirty="0"/>
              <a:t>As a consequence, it is not necessary for the sending application to continue execution after submitting the message</a:t>
            </a:r>
          </a:p>
          <a:p>
            <a:r>
              <a:rPr lang="en-US" dirty="0"/>
              <a:t>Likewise, the receiving application need not be executing when the message is submitted.</a:t>
            </a:r>
          </a:p>
          <a:p>
            <a:r>
              <a:rPr lang="en-US" dirty="0"/>
              <a:t>An e-mail system is a typical example in which communication is persistent.</a:t>
            </a:r>
          </a:p>
        </p:txBody>
      </p:sp>
    </p:spTree>
    <p:extLst>
      <p:ext uri="{BB962C8B-B14F-4D97-AF65-F5344CB8AC3E}">
        <p14:creationId xmlns:p14="http://schemas.microsoft.com/office/powerpoint/2010/main" val="3256197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B1B7B-4E5F-5AC3-CA92-A28CB629C491}"/>
              </a:ext>
            </a:extLst>
          </p:cNvPr>
          <p:cNvSpPr>
            <a:spLocks noGrp="1"/>
          </p:cNvSpPr>
          <p:nvPr>
            <p:ph type="title"/>
          </p:nvPr>
        </p:nvSpPr>
        <p:spPr/>
        <p:txBody>
          <a:bodyPr/>
          <a:lstStyle/>
          <a:p>
            <a:r>
              <a:rPr lang="en-US" dirty="0"/>
              <a:t>Transient Communication</a:t>
            </a:r>
          </a:p>
        </p:txBody>
      </p:sp>
      <p:sp>
        <p:nvSpPr>
          <p:cNvPr id="3" name="Content Placeholder 2">
            <a:extLst>
              <a:ext uri="{FF2B5EF4-FFF2-40B4-BE49-F238E27FC236}">
                <a16:creationId xmlns:a16="http://schemas.microsoft.com/office/drawing/2014/main" id="{9D1CAB4F-A209-9D96-073F-4860B01D5C21}"/>
              </a:ext>
            </a:extLst>
          </p:cNvPr>
          <p:cNvSpPr>
            <a:spLocks noGrp="1"/>
          </p:cNvSpPr>
          <p:nvPr>
            <p:ph idx="1"/>
          </p:nvPr>
        </p:nvSpPr>
        <p:spPr/>
        <p:txBody>
          <a:bodyPr>
            <a:normAutofit/>
          </a:bodyPr>
          <a:lstStyle/>
          <a:p>
            <a:r>
              <a:rPr lang="en-US" dirty="0"/>
              <a:t>A message is stored by the communication system only as long as the sending and receiving application are executing</a:t>
            </a:r>
          </a:p>
          <a:p>
            <a:r>
              <a:rPr lang="en-US" dirty="0"/>
              <a:t>If the middleware cannot deliver a message due to a transmission interrupt, or because the recipient is currently not active, it will simply be discarded</a:t>
            </a:r>
          </a:p>
          <a:p>
            <a:r>
              <a:rPr lang="en-US" dirty="0"/>
              <a:t>All transport-level communication services offer only transient communication</a:t>
            </a:r>
          </a:p>
          <a:p>
            <a:r>
              <a:rPr lang="en-US" dirty="0"/>
              <a:t>If a router cannot deliver a message to the next one or the destination host, it will simply drop the message.</a:t>
            </a:r>
          </a:p>
        </p:txBody>
      </p:sp>
    </p:spTree>
    <p:extLst>
      <p:ext uri="{BB962C8B-B14F-4D97-AF65-F5344CB8AC3E}">
        <p14:creationId xmlns:p14="http://schemas.microsoft.com/office/powerpoint/2010/main" val="420410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FB518-3B8C-1D9C-B58E-846B91DB876D}"/>
              </a:ext>
            </a:extLst>
          </p:cNvPr>
          <p:cNvSpPr>
            <a:spLocks noGrp="1"/>
          </p:cNvSpPr>
          <p:nvPr>
            <p:ph type="title"/>
          </p:nvPr>
        </p:nvSpPr>
        <p:spPr/>
        <p:txBody>
          <a:bodyPr/>
          <a:lstStyle/>
          <a:p>
            <a:r>
              <a:rPr lang="en-US" dirty="0"/>
              <a:t>Asynchronous Communication</a:t>
            </a:r>
          </a:p>
        </p:txBody>
      </p:sp>
      <p:sp>
        <p:nvSpPr>
          <p:cNvPr id="3" name="Content Placeholder 2">
            <a:extLst>
              <a:ext uri="{FF2B5EF4-FFF2-40B4-BE49-F238E27FC236}">
                <a16:creationId xmlns:a16="http://schemas.microsoft.com/office/drawing/2014/main" id="{B97C6D51-E19D-753B-B69C-CAA6585B94AB}"/>
              </a:ext>
            </a:extLst>
          </p:cNvPr>
          <p:cNvSpPr>
            <a:spLocks noGrp="1"/>
          </p:cNvSpPr>
          <p:nvPr>
            <p:ph idx="1"/>
          </p:nvPr>
        </p:nvSpPr>
        <p:spPr/>
        <p:txBody>
          <a:bodyPr/>
          <a:lstStyle/>
          <a:p>
            <a:r>
              <a:rPr lang="en-US" dirty="0"/>
              <a:t>A sender continues immediately after it has submitted its message for transmission</a:t>
            </a:r>
          </a:p>
          <a:p>
            <a:r>
              <a:rPr lang="en-US" dirty="0"/>
              <a:t>This means that the message is (temporarily) stored immediately by the middleware upon submission</a:t>
            </a:r>
          </a:p>
        </p:txBody>
      </p:sp>
    </p:spTree>
    <p:extLst>
      <p:ext uri="{BB962C8B-B14F-4D97-AF65-F5344CB8AC3E}">
        <p14:creationId xmlns:p14="http://schemas.microsoft.com/office/powerpoint/2010/main" val="13708259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F3184-096D-0EF0-C5D7-F6C3E463D4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DA1FE8-1C0F-282B-581E-5F679A1412A3}"/>
              </a:ext>
            </a:extLst>
          </p:cNvPr>
          <p:cNvSpPr>
            <a:spLocks noGrp="1"/>
          </p:cNvSpPr>
          <p:nvPr>
            <p:ph type="title"/>
          </p:nvPr>
        </p:nvSpPr>
        <p:spPr/>
        <p:txBody>
          <a:bodyPr/>
          <a:lstStyle/>
          <a:p>
            <a:r>
              <a:rPr lang="en-US" dirty="0"/>
              <a:t>Synchronous Communication</a:t>
            </a:r>
          </a:p>
        </p:txBody>
      </p:sp>
      <p:sp>
        <p:nvSpPr>
          <p:cNvPr id="3" name="Content Placeholder 2">
            <a:extLst>
              <a:ext uri="{FF2B5EF4-FFF2-40B4-BE49-F238E27FC236}">
                <a16:creationId xmlns:a16="http://schemas.microsoft.com/office/drawing/2014/main" id="{7662BB3F-CF25-160A-E2A7-C0EDB2811F9E}"/>
              </a:ext>
            </a:extLst>
          </p:cNvPr>
          <p:cNvSpPr>
            <a:spLocks noGrp="1"/>
          </p:cNvSpPr>
          <p:nvPr>
            <p:ph idx="1"/>
          </p:nvPr>
        </p:nvSpPr>
        <p:spPr/>
        <p:txBody>
          <a:bodyPr/>
          <a:lstStyle/>
          <a:p>
            <a:r>
              <a:rPr lang="en-US" dirty="0"/>
              <a:t>A sender is blocked until its request is known to be accepted</a:t>
            </a:r>
          </a:p>
          <a:p>
            <a:r>
              <a:rPr lang="en-US" dirty="0"/>
              <a:t>There are essentially three points where synchronization can take place</a:t>
            </a:r>
          </a:p>
          <a:p>
            <a:pPr lvl="1"/>
            <a:r>
              <a:rPr lang="en-US" dirty="0"/>
              <a:t>until the middleware notifies that it will take over transmission of the request</a:t>
            </a:r>
          </a:p>
          <a:p>
            <a:pPr lvl="1"/>
            <a:r>
              <a:rPr lang="en-US" dirty="0"/>
              <a:t>until its request has been delivered to the intended recipient</a:t>
            </a:r>
          </a:p>
          <a:p>
            <a:pPr lvl="1"/>
            <a:r>
              <a:rPr lang="en-US" dirty="0"/>
              <a:t>until its request has been fully processed, that is, up to the time that the recipient returns a response</a:t>
            </a:r>
          </a:p>
        </p:txBody>
      </p:sp>
    </p:spTree>
    <p:extLst>
      <p:ext uri="{BB962C8B-B14F-4D97-AF65-F5344CB8AC3E}">
        <p14:creationId xmlns:p14="http://schemas.microsoft.com/office/powerpoint/2010/main" val="1378383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1423</TotalTime>
  <Words>900</Words>
  <Application>Microsoft Office PowerPoint</Application>
  <PresentationFormat>Widescreen</PresentationFormat>
  <Paragraphs>85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Gill Sans MT</vt:lpstr>
      <vt:lpstr>Office Theme</vt:lpstr>
      <vt:lpstr>CSE 601: Distributed Systems</vt:lpstr>
      <vt:lpstr>Communication</vt:lpstr>
      <vt:lpstr>Middleware</vt:lpstr>
      <vt:lpstr>Middleware</vt:lpstr>
      <vt:lpstr>Types of Communication</vt:lpstr>
      <vt:lpstr>Persistent Communication</vt:lpstr>
      <vt:lpstr>Transient Communication</vt:lpstr>
      <vt:lpstr>Asynchronous Communication</vt:lpstr>
      <vt:lpstr>Synchronous Communication</vt:lpstr>
      <vt:lpstr>Types of Communication</vt:lpstr>
      <vt:lpstr>Remote Procedure Call</vt:lpstr>
      <vt:lpstr>RPC between a client and server program.</vt:lpstr>
      <vt:lpstr>Basic RPC Operation</vt:lpstr>
      <vt:lpstr>Basic RPC Operation</vt:lpstr>
      <vt:lpstr>Basic RPC Operation</vt:lpstr>
      <vt:lpstr>Basic RPC Operation</vt:lpstr>
      <vt:lpstr>Basic RPC Operation</vt:lpstr>
      <vt:lpstr>Basic RPC Operation</vt:lpstr>
      <vt:lpstr>Basic RPC Operation</vt:lpstr>
      <vt:lpstr>Basic RPC Operation</vt:lpstr>
      <vt:lpstr>Basic RPC Operation</vt:lpstr>
      <vt:lpstr>Basic RPC Operation</vt:lpstr>
      <vt:lpstr>Variations on RPC</vt:lpstr>
      <vt:lpstr>Asynchronous RPC</vt:lpstr>
      <vt:lpstr>Deferred Synchronous RPC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Toukir Ahammed</dc:creator>
  <cp:lastModifiedBy>Toukir Ahammed</cp:lastModifiedBy>
  <cp:revision>40</cp:revision>
  <dcterms:created xsi:type="dcterms:W3CDTF">2024-09-23T18:23:08Z</dcterms:created>
  <dcterms:modified xsi:type="dcterms:W3CDTF">2025-05-26T19:22:04Z</dcterms:modified>
</cp:coreProperties>
</file>