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80" r:id="rId10"/>
    <p:sldId id="285" r:id="rId11"/>
    <p:sldId id="266" r:id="rId12"/>
    <p:sldId id="283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64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1A133A-8D98-4BE8-8872-7782C73C75BC}" type="datetimeFigureOut">
              <a:rPr lang="en-US" smtClean="0"/>
              <a:t>7/13/2023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F8495D-4AE0-409C-A173-72D1EEFFA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567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88D74-4B1C-4982-B008-AD822B3B1527}" type="datetime1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079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303FF-F1EC-428D-B841-137C07FE5EAB}" type="datetime1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385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6C3919-9780-4CD3-8847-49C502EA8EB2}" type="datetime1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18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D60C-603C-48CF-AF31-7D373089DBA4}" type="datetime1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4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F738D-A2F6-45E8-BA1B-08B7FDA88954}" type="datetime1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74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161A-8127-4E4D-972A-9C28EB462CC5}" type="datetime1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076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2DA9B-79EF-432F-8381-FDF784E027C4}" type="datetime1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04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6D179-8D79-49A3-85DA-A11935B70662}" type="datetime1">
              <a:rPr lang="en-US" smtClean="0"/>
              <a:t>7/13/2023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23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59F86-2770-4089-AD76-1C65DA8D57C4}" type="datetime1">
              <a:rPr lang="en-US" smtClean="0"/>
              <a:t>7/13/2023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97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3E229D1-C4E2-4D02-8468-775986A78FFA}" type="datetime1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83A4F0-891E-44AD-B162-AD1ECFE5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154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A6507-9564-4DFD-AF7E-32FC9E1A2282}" type="datetime1">
              <a:rPr lang="en-US" smtClean="0"/>
              <a:t>7/13/2023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655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E4AFCC-56D3-4F24-B572-F6A5C5D0E7D5}" type="datetime1">
              <a:rPr lang="en-US" smtClean="0"/>
              <a:t>7/13/2023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83A4F0-891E-44AD-B162-AD1ECFE5DF4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15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Metrics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611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2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Neglecting of Measurement in SE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Failure to set measurable targets for the product (e.g., how user-friendly, reliable, and maintainable a product is)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Failure to understand and quantify the component costs of a software project, e.g., difference between design cost, coding cost, testing cost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Failure to quantify or predict the quality of product. Thus potential user can not be informed how reliable a product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6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Metrics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are standards ( i.e., commonly accepted scales,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quantifiable indicators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32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measurable attributes of entities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their units, and their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scopes.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Metrics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measures that are used to quantify software, software development resources, and/or the software development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Common Software metrics: size metrics, effort metrics, quality metrics, productivity metrics, maintainability, and reliability metrics.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3200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“What is Not Measurable Make Measurable”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Mathematical Perspective of Metrics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metrics is a function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defined on pairs of objects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such that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represent the distance between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Such metric must satisfy certain properties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x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0 for all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y, x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z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&lt;=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x, 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y, z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for all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24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Metrics Challenges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 Metrics are mostly non-physical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Reliability, maturity, portability, flexibility, maintainability, etc., and relations are </a:t>
            </a:r>
            <a:r>
              <a:rPr lang="en-US" sz="3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Choosing the right metrics can be challenging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Gathering accurate and reliable data for metrics can be a challenge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Tracking too many metrics can overwhelm teams and make it difficult to focus on the most important aspects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Metrics may not capture all relevant aspects of software development, and they can be influenced by subjective judgments and biases.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There is a risk of metric manipulation, where individuals or teams may intentionally or unintentionally manipulate metrics to present a </a:t>
            </a:r>
            <a:r>
              <a:rPr lang="en-US" dirty="0" err="1" smtClean="0"/>
              <a:t>favourable</a:t>
            </a:r>
            <a:r>
              <a:rPr lang="en-US" dirty="0" smtClean="0"/>
              <a:t> picture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Software projects and technologies evolve rapidly, and metrics that were once effective may become outdated or less relevant over time. </a:t>
            </a:r>
            <a:endParaRPr lang="en-US" sz="3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781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Software Measurement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From manager perspective</a:t>
            </a:r>
          </a:p>
          <a:p>
            <a:pPr marL="457200" lvl="4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each process cost?</a:t>
            </a:r>
          </a:p>
          <a:p>
            <a:pPr marL="457200" lvl="4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</a:t>
            </a: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productive is the staff?</a:t>
            </a:r>
          </a:p>
          <a:p>
            <a:pPr marL="457200" lvl="4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good is the code being developed?</a:t>
            </a:r>
          </a:p>
          <a:p>
            <a:pPr marL="457200" lvl="4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the user be satisfied with the product?</a:t>
            </a:r>
          </a:p>
          <a:p>
            <a:pPr marL="457200" lvl="4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can we improve?</a:t>
            </a:r>
          </a:p>
          <a:p>
            <a:pPr marL="91440" lvl="2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 perspective</a:t>
            </a:r>
          </a:p>
          <a:p>
            <a:pPr marL="457200" lvl="4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the requirements testable</a:t>
            </a: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lvl="4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we found all the faults?</a:t>
            </a:r>
          </a:p>
          <a:p>
            <a:pPr marL="457200" lvl="4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Have we meet product or process goals?</a:t>
            </a:r>
          </a:p>
          <a:p>
            <a:pPr marL="457200" lvl="4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r>
              <a:rPr lang="en-US" sz="26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will happen in the future?</a:t>
            </a:r>
          </a:p>
          <a:p>
            <a:pPr marL="457200" lvl="4" indent="-91440">
              <a:spcBef>
                <a:spcPts val="1200"/>
              </a:spcBef>
              <a:spcAft>
                <a:spcPts val="200"/>
              </a:spcAft>
              <a:buSzPct val="100000"/>
              <a:buFont typeface="Wingdings" panose="05000000000000000000" pitchFamily="2" charset="2"/>
              <a:buChar char="q"/>
            </a:pPr>
            <a:endParaRPr 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endParaRPr 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2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Software Metrics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effort estimation models 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models and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metrics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and complexity metrics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Capability maturity assessment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methods and tools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endParaRPr 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320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Software Metrics/1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effort estimation models and </a:t>
            </a:r>
            <a:r>
              <a:rPr 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</a:p>
          <a:p>
            <a:pPr marL="0" indent="0">
              <a:buNone/>
            </a:pPr>
            <a:endParaRPr lang="en-US" sz="28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endParaRPr 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011" y="2230184"/>
            <a:ext cx="8729853" cy="399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3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Software Metrics/2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endParaRPr 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816" y="2313431"/>
            <a:ext cx="7485888" cy="378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9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68124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Software Metrics/3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620982"/>
            <a:ext cx="10058400" cy="42481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Quality </a:t>
            </a:r>
            <a:r>
              <a: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and </a:t>
            </a: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measures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endParaRPr 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  <a:t>18</a:t>
            </a:fld>
            <a:endParaRPr lang="en-US"/>
          </a:p>
        </p:txBody>
      </p:sp>
      <p:pic>
        <p:nvPicPr>
          <p:cNvPr id="6" name="image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3760325" y="2184593"/>
            <a:ext cx="5563783" cy="385075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94218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Software Metrics/4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 models</a:t>
            </a:r>
          </a:p>
          <a:p>
            <a:pPr marL="0" indent="0">
              <a:buNone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endParaRPr 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899" y="2415587"/>
            <a:ext cx="8114037" cy="368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3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 of The Course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theory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product and process measurements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3: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management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23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Software Metrics/5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metrics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depends on both the internal design of a system and the nature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attacks that originate externally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  <a:p>
            <a:pPr lvl="2">
              <a:buFont typeface="Wingdings" panose="05000000000000000000" pitchFamily="2" charset="2"/>
              <a:buChar char="q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security risks in terms of impact, likelihood,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threats, and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vulnerabilities.</a:t>
            </a:r>
          </a:p>
          <a:p>
            <a:endParaRPr lang="en-US" sz="4400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endParaRPr 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75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Software Metrics/6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Structural and complexity metrics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endParaRPr 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024" y="2313432"/>
            <a:ext cx="7149655" cy="366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8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68442"/>
          </a:xfrm>
        </p:spPr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Software Metrics/7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Capability maturity assessment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Capability Maturity Model Integration (CMMI)</a:t>
            </a:r>
          </a:p>
          <a:p>
            <a:pPr lvl="1">
              <a:buFont typeface="Wingdings" panose="05000000000000000000" pitchFamily="2" charset="2"/>
              <a:buChar char="q"/>
            </a:pPr>
            <a:endParaRPr lang="en-US" sz="2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endParaRPr 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  <a:t>22</a:t>
            </a:fld>
            <a:endParaRPr lang="en-US"/>
          </a:p>
        </p:txBody>
      </p:sp>
      <p:pic>
        <p:nvPicPr>
          <p:cNvPr id="6" name="image2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320165" y="1372482"/>
            <a:ext cx="9835515" cy="526986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6530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Software Metrics/8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methods and tools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/>
          </a:p>
          <a:p>
            <a:pPr>
              <a:buFont typeface="Wingdings" panose="05000000000000000000" pitchFamily="2" charset="2"/>
              <a:buChar char="q"/>
            </a:pPr>
            <a:endParaRPr lang="en-US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q"/>
            </a:pPr>
            <a:endParaRPr lang="en-US" sz="2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575" y="2528714"/>
            <a:ext cx="7261289" cy="292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79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Eight Steps of Measurement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rogram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9048" y="1846263"/>
            <a:ext cx="6654230" cy="402272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9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of Chapter 1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006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Measurement Theory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basics of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software measurement metrics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for software measurement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investigation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Analyzing software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easurement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ata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99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Measurement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Measuring Internal Product Attributes: Size and Structure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Measuring External Product Attributes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Making Process Predictions: estimate effort, size, release date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Reliability: Measurement and Prediction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73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Measurement Management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measurement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management: productivity, teams, and tool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measurement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1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of This Course…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software measurement about?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software measurement is important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does empirical investigation mean in the SE context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software measurement metrics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software measurement process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to implement a software measurement plan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difficulties of applying software metrics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Chapter 1: Measurement 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Measurement: What Is It and Why Do </a:t>
            </a: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It?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Software Metrics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Scope of Software Metrics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3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Measurement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process by which numbers or symbols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 assigned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of entities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real world in such a way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as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describe them according to clearly defined rules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measurement captures information about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entities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Entity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an object or event in the real world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a feature or property of an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general types of attributes in SE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Internal (e.g., code, size, and modularity)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External (e.g., reliability, maintainability)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accuracy depends on the measuring instrument (or metrics)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Measurement in Software Engineering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Measurement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SE is selecting,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measuring,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putting together many different attributes of the software and adding our subjective interpretation in order to get a whole picture of the software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good software must be reliable, user-friendly, and maintainable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So? Is measurements necessary?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effect of neglecting proper measuring in SE?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3A4F0-891E-44AD-B162-AD1ECFE5DF4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37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227</TotalTime>
  <Words>940</Words>
  <Application>Microsoft Office PowerPoint</Application>
  <PresentationFormat>Widescreen</PresentationFormat>
  <Paragraphs>157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Calibri Light</vt:lpstr>
      <vt:lpstr>Times New Roman</vt:lpstr>
      <vt:lpstr>Wingdings</vt:lpstr>
      <vt:lpstr>Retrospect</vt:lpstr>
      <vt:lpstr>Software Metrics</vt:lpstr>
      <vt:lpstr>Outline of The Course</vt:lpstr>
      <vt:lpstr>Measurement Theory</vt:lpstr>
      <vt:lpstr>Software Measurement</vt:lpstr>
      <vt:lpstr>Measurement Management</vt:lpstr>
      <vt:lpstr>End of This Course…</vt:lpstr>
      <vt:lpstr>Chapter 1: Measurement </vt:lpstr>
      <vt:lpstr>Measurement</vt:lpstr>
      <vt:lpstr>Measurement in Software Engineering</vt:lpstr>
      <vt:lpstr>Neglecting of Measurement in SE</vt:lpstr>
      <vt:lpstr>Metrics</vt:lpstr>
      <vt:lpstr>Mathematical Perspective of Metrics</vt:lpstr>
      <vt:lpstr>Software Metrics Challenges</vt:lpstr>
      <vt:lpstr>Objective of Software Measurement</vt:lpstr>
      <vt:lpstr>Scope of Software Metrics</vt:lpstr>
      <vt:lpstr>Scope of Software Metrics/1</vt:lpstr>
      <vt:lpstr>Scope of Software Metrics/2</vt:lpstr>
      <vt:lpstr>Scope of Software Metrics/3</vt:lpstr>
      <vt:lpstr>Scope of Software Metrics/4</vt:lpstr>
      <vt:lpstr>Scope of Software Metrics/5</vt:lpstr>
      <vt:lpstr>Scope of Software Metrics/6</vt:lpstr>
      <vt:lpstr>Scope of Software Metrics/7</vt:lpstr>
      <vt:lpstr>Scope of Software Metrics/8</vt:lpstr>
      <vt:lpstr>Eight Steps of Measurement Program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82</cp:revision>
  <dcterms:created xsi:type="dcterms:W3CDTF">2022-06-09T13:01:52Z</dcterms:created>
  <dcterms:modified xsi:type="dcterms:W3CDTF">2023-07-13T05:21:50Z</dcterms:modified>
</cp:coreProperties>
</file>