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2"/>
  </p:notesMasterIdLst>
  <p:sldIdLst>
    <p:sldId id="256" r:id="rId2"/>
    <p:sldId id="265" r:id="rId3"/>
    <p:sldId id="280" r:id="rId4"/>
    <p:sldId id="286" r:id="rId5"/>
    <p:sldId id="285" r:id="rId6"/>
    <p:sldId id="287" r:id="rId7"/>
    <p:sldId id="288" r:id="rId8"/>
    <p:sldId id="289" r:id="rId9"/>
    <p:sldId id="290" r:id="rId10"/>
    <p:sldId id="291" r:id="rId11"/>
    <p:sldId id="292" r:id="rId12"/>
    <p:sldId id="293" r:id="rId13"/>
    <p:sldId id="294" r:id="rId14"/>
    <p:sldId id="295" r:id="rId15"/>
    <p:sldId id="300" r:id="rId16"/>
    <p:sldId id="302" r:id="rId17"/>
    <p:sldId id="301" r:id="rId18"/>
    <p:sldId id="303" r:id="rId19"/>
    <p:sldId id="304" r:id="rId20"/>
    <p:sldId id="305" r:id="rId21"/>
    <p:sldId id="309" r:id="rId22"/>
    <p:sldId id="306" r:id="rId23"/>
    <p:sldId id="307" r:id="rId24"/>
    <p:sldId id="313" r:id="rId25"/>
    <p:sldId id="314" r:id="rId26"/>
    <p:sldId id="308" r:id="rId27"/>
    <p:sldId id="310" r:id="rId28"/>
    <p:sldId id="311" r:id="rId29"/>
    <p:sldId id="312" r:id="rId30"/>
    <p:sldId id="29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A133A-8D98-4BE8-8872-7782C73C75BC}"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8495D-4AE0-409C-A173-72D1EEFFA60F}" type="slidenum">
              <a:rPr lang="en-US" smtClean="0"/>
              <a:t>‹#›</a:t>
            </a:fld>
            <a:endParaRPr lang="en-US"/>
          </a:p>
        </p:txBody>
      </p:sp>
    </p:spTree>
    <p:extLst>
      <p:ext uri="{BB962C8B-B14F-4D97-AF65-F5344CB8AC3E}">
        <p14:creationId xmlns:p14="http://schemas.microsoft.com/office/powerpoint/2010/main" val="22955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F88D74-4B1C-4982-B008-AD822B3B1527}"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7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303FF-F1EC-428D-B841-137C07FE5EAB}"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183338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C3919-9780-4CD3-8847-49C502EA8EB2}"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30411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DD60C-603C-48CF-AF31-7D373089DBA4}"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63564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DF738D-A2F6-45E8-BA1B-08B7FDA88954}"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74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1B161A-8127-4E4D-972A-9C28EB462CC5}" type="datetime1">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3732076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62DA9B-79EF-432F-8381-FDF784E027C4}" type="datetime1">
              <a:rPr lang="en-US" smtClean="0"/>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165690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A6D179-8D79-49A3-85DA-A11935B70662}" type="datetime1">
              <a:rPr lang="en-US" smtClean="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98752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259F86-2770-4089-AD76-1C65DA8D57C4}" type="datetime1">
              <a:rPr lang="en-US" smtClean="0"/>
              <a:t>4/22/2025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140809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E229D1-C4E2-4D02-8468-775986A78FFA}" type="datetime1">
              <a:rPr lang="en-US" smtClean="0"/>
              <a:t>4/22/2025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83A4F0-891E-44AD-B162-AD1ECFE5DF4E}" type="slidenum">
              <a:rPr lang="en-US" smtClean="0"/>
              <a:t>‹#›</a:t>
            </a:fld>
            <a:endParaRPr lang="en-US"/>
          </a:p>
        </p:txBody>
      </p:sp>
    </p:spTree>
    <p:extLst>
      <p:ext uri="{BB962C8B-B14F-4D97-AF65-F5344CB8AC3E}">
        <p14:creationId xmlns:p14="http://schemas.microsoft.com/office/powerpoint/2010/main" val="185615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AA6507-9564-4DFD-AF7E-32FC9E1A2282}" type="datetime1">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232565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E4AFCC-56D3-4F24-B572-F6A5C5D0E7D5}" type="datetime1">
              <a:rPr lang="en-US" smtClean="0"/>
              <a:t>4/22/2025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83A4F0-891E-44AD-B162-AD1ECFE5DF4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15347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latin typeface="Times New Roman" panose="02020603050405020304" pitchFamily="18" charset="0"/>
                <a:cs typeface="Times New Roman" panose="02020603050405020304" pitchFamily="18" charset="0"/>
              </a:rPr>
              <a:t>The Basics of Measurements</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SE 611</a:t>
            </a:r>
          </a:p>
        </p:txBody>
      </p:sp>
      <p:sp>
        <p:nvSpPr>
          <p:cNvPr id="4" name="Slide Number Placeholder 3"/>
          <p:cNvSpPr>
            <a:spLocks noGrp="1"/>
          </p:cNvSpPr>
          <p:nvPr>
            <p:ph type="sldNum" sz="quarter" idx="12"/>
          </p:nvPr>
        </p:nvSpPr>
        <p:spPr/>
        <p:txBody>
          <a:bodyPr/>
          <a:lstStyle/>
          <a:p>
            <a:fld id="{D783A4F0-891E-44AD-B162-AD1ECFE5DF4E}" type="slidenum">
              <a:rPr lang="en-US" smtClean="0"/>
              <a:t>1</a:t>
            </a:fld>
            <a:endParaRPr lang="en-US"/>
          </a:p>
        </p:txBody>
      </p:sp>
    </p:spTree>
    <p:extLst>
      <p:ext uri="{BB962C8B-B14F-4D97-AF65-F5344CB8AC3E}">
        <p14:creationId xmlns:p14="http://schemas.microsoft.com/office/powerpoint/2010/main" val="219182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Numerical Scale</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10</a:t>
            </a:fld>
            <a:endParaRPr lang="en-US"/>
          </a:p>
        </p:txBody>
      </p:sp>
      <p:pic>
        <p:nvPicPr>
          <p:cNvPr id="6" name="Picture 5"/>
          <p:cNvPicPr>
            <a:picLocks noChangeAspect="1"/>
          </p:cNvPicPr>
          <p:nvPr/>
        </p:nvPicPr>
        <p:blipFill>
          <a:blip r:embed="rId2"/>
          <a:stretch>
            <a:fillRect/>
          </a:stretch>
        </p:blipFill>
        <p:spPr>
          <a:xfrm>
            <a:off x="1747937" y="3144682"/>
            <a:ext cx="8563989" cy="750662"/>
          </a:xfrm>
          <a:prstGeom prst="rect">
            <a:avLst/>
          </a:prstGeom>
        </p:spPr>
      </p:pic>
    </p:spTree>
    <p:extLst>
      <p:ext uri="{BB962C8B-B14F-4D97-AF65-F5344CB8AC3E}">
        <p14:creationId xmlns:p14="http://schemas.microsoft.com/office/powerpoint/2010/main" val="344665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The Representation Condition of Measurement</a:t>
            </a:r>
            <a:endParaRPr lang="en-US" dirty="0"/>
          </a:p>
        </p:txBody>
      </p:sp>
      <p:sp>
        <p:nvSpPr>
          <p:cNvPr id="3" name="Content Placeholder 2"/>
          <p:cNvSpPr>
            <a:spLocks noGrp="1"/>
          </p:cNvSpPr>
          <p:nvPr>
            <p:ph idx="1"/>
          </p:nvPr>
        </p:nvSpPr>
        <p:spPr>
          <a:xfrm>
            <a:off x="1097280" y="1845734"/>
            <a:ext cx="4764024" cy="4088722"/>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real world is the domain and the mathematical world is the range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Each relation in the empirical relational system corresponds via the measurement to an element in a number system</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want the mapping to preserve the relation. This rule is called the representation condition (see figure)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mapping we call a measure is sometimes called a </a:t>
            </a:r>
            <a:r>
              <a:rPr lang="en-US" i="1" dirty="0">
                <a:latin typeface="Times New Roman" panose="02020603050405020304" pitchFamily="18" charset="0"/>
                <a:cs typeface="Times New Roman" panose="02020603050405020304" pitchFamily="18" charset="0"/>
              </a:rPr>
              <a:t>representation</a:t>
            </a:r>
            <a:r>
              <a:rPr lang="en-US" dirty="0">
                <a:latin typeface="Times New Roman" panose="02020603050405020304" pitchFamily="18" charset="0"/>
                <a:cs typeface="Times New Roman" panose="02020603050405020304" pitchFamily="18" charset="0"/>
              </a:rPr>
              <a:t> or </a:t>
            </a:r>
            <a:r>
              <a:rPr lang="en-US" i="1" dirty="0">
                <a:latin typeface="Times New Roman" panose="02020603050405020304" pitchFamily="18" charset="0"/>
                <a:cs typeface="Times New Roman" panose="02020603050405020304" pitchFamily="18" charset="0"/>
              </a:rPr>
              <a:t>homomorphism</a:t>
            </a:r>
          </a:p>
        </p:txBody>
      </p:sp>
      <p:sp>
        <p:nvSpPr>
          <p:cNvPr id="4" name="Slide Number Placeholder 3"/>
          <p:cNvSpPr>
            <a:spLocks noGrp="1"/>
          </p:cNvSpPr>
          <p:nvPr>
            <p:ph type="sldNum" sz="quarter" idx="12"/>
          </p:nvPr>
        </p:nvSpPr>
        <p:spPr/>
        <p:txBody>
          <a:bodyPr/>
          <a:lstStyle/>
          <a:p>
            <a:fld id="{D783A4F0-891E-44AD-B162-AD1ECFE5DF4E}" type="slidenum">
              <a:rPr lang="en-US" smtClean="0"/>
              <a:t>11</a:t>
            </a:fld>
            <a:endParaRPr lang="en-US"/>
          </a:p>
        </p:txBody>
      </p:sp>
      <p:pic>
        <p:nvPicPr>
          <p:cNvPr id="5" name="Picture 4"/>
          <p:cNvPicPr>
            <a:picLocks noChangeAspect="1"/>
          </p:cNvPicPr>
          <p:nvPr/>
        </p:nvPicPr>
        <p:blipFill>
          <a:blip r:embed="rId2"/>
          <a:stretch>
            <a:fillRect/>
          </a:stretch>
        </p:blipFill>
        <p:spPr>
          <a:xfrm>
            <a:off x="6528816" y="2093976"/>
            <a:ext cx="5616110" cy="3547872"/>
          </a:xfrm>
          <a:prstGeom prst="rect">
            <a:avLst/>
          </a:prstGeom>
        </p:spPr>
      </p:pic>
    </p:spTree>
    <p:extLst>
      <p:ext uri="{BB962C8B-B14F-4D97-AF65-F5344CB8AC3E}">
        <p14:creationId xmlns:p14="http://schemas.microsoft.com/office/powerpoint/2010/main" val="429389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Key Stages of Formal Measurement</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t>12</a:t>
            </a:fld>
            <a:endParaRPr lang="en-US"/>
          </a:p>
        </p:txBody>
      </p:sp>
      <p:pic>
        <p:nvPicPr>
          <p:cNvPr id="8" name="Content Placeholder 7"/>
          <p:cNvPicPr>
            <a:picLocks noGrp="1" noChangeAspect="1"/>
          </p:cNvPicPr>
          <p:nvPr>
            <p:ph idx="1"/>
          </p:nvPr>
        </p:nvPicPr>
        <p:blipFill>
          <a:blip r:embed="rId2"/>
          <a:stretch>
            <a:fillRect/>
          </a:stretch>
        </p:blipFill>
        <p:spPr>
          <a:xfrm>
            <a:off x="1735668" y="1882839"/>
            <a:ext cx="8164789" cy="4133913"/>
          </a:xfrm>
          <a:prstGeom prst="rect">
            <a:avLst/>
          </a:prstGeom>
        </p:spPr>
      </p:pic>
    </p:spTree>
    <p:extLst>
      <p:ext uri="{BB962C8B-B14F-4D97-AF65-F5344CB8AC3E}">
        <p14:creationId xmlns:p14="http://schemas.microsoft.com/office/powerpoint/2010/main" val="321239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Some Specific Measurements in Software</a:t>
            </a:r>
            <a:endParaRPr lang="en-US" dirty="0"/>
          </a:p>
        </p:txBody>
      </p:sp>
      <p:sp>
        <p:nvSpPr>
          <p:cNvPr id="3" name="Content Placeholder 2"/>
          <p:cNvSpPr>
            <a:spLocks noGrp="1"/>
          </p:cNvSpPr>
          <p:nvPr>
            <p:ph idx="1"/>
          </p:nvPr>
        </p:nvSpPr>
        <p:spPr>
          <a:xfrm>
            <a:off x="7861346" y="2994660"/>
            <a:ext cx="4078224" cy="2207824"/>
          </a:xfrm>
        </p:spPr>
        <p:txBody>
          <a:bodyPr/>
          <a:lstStyle/>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a:latin typeface="Times New Roman" panose="02020603050405020304" pitchFamily="18" charset="0"/>
                <a:cs typeface="Times New Roman" panose="02020603050405020304" pitchFamily="18" charset="0"/>
              </a:rPr>
              <a:t>There is nothing wrong with using the same representation in different ways, or using several representation for the same attribute.</a:t>
            </a:r>
          </a:p>
        </p:txBody>
      </p:sp>
      <p:sp>
        <p:nvSpPr>
          <p:cNvPr id="4" name="Slide Number Placeholder 3"/>
          <p:cNvSpPr>
            <a:spLocks noGrp="1"/>
          </p:cNvSpPr>
          <p:nvPr>
            <p:ph type="sldNum" sz="quarter" idx="12"/>
          </p:nvPr>
        </p:nvSpPr>
        <p:spPr/>
        <p:txBody>
          <a:bodyPr/>
          <a:lstStyle/>
          <a:p>
            <a:fld id="{D783A4F0-891E-44AD-B162-AD1ECFE5DF4E}" type="slidenum">
              <a:rPr lang="en-US" smtClean="0"/>
              <a:t>13</a:t>
            </a:fld>
            <a:endParaRPr lang="en-US"/>
          </a:p>
        </p:txBody>
      </p:sp>
      <p:pic>
        <p:nvPicPr>
          <p:cNvPr id="7" name="Picture 6"/>
          <p:cNvPicPr>
            <a:picLocks noChangeAspect="1"/>
          </p:cNvPicPr>
          <p:nvPr/>
        </p:nvPicPr>
        <p:blipFill>
          <a:blip r:embed="rId2"/>
          <a:stretch>
            <a:fillRect/>
          </a:stretch>
        </p:blipFill>
        <p:spPr>
          <a:xfrm>
            <a:off x="960120" y="1869032"/>
            <a:ext cx="6620256" cy="4459080"/>
          </a:xfrm>
          <a:prstGeom prst="rect">
            <a:avLst/>
          </a:prstGeom>
        </p:spPr>
      </p:pic>
    </p:spTree>
    <p:extLst>
      <p:ext uri="{BB962C8B-B14F-4D97-AF65-F5344CB8AC3E}">
        <p14:creationId xmlns:p14="http://schemas.microsoft.com/office/powerpoint/2010/main" val="325845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Measurement and Model</a:t>
            </a:r>
            <a:endParaRPr lang="en-US" dirty="0"/>
          </a:p>
        </p:txBody>
      </p:sp>
      <p:sp>
        <p:nvSpPr>
          <p:cNvPr id="3" name="Content Placeholder 2"/>
          <p:cNvSpPr>
            <a:spLocks noGrp="1"/>
          </p:cNvSpPr>
          <p:nvPr>
            <p:ph idx="1"/>
          </p:nvPr>
        </p:nvSpPr>
        <p:spPr>
          <a:xfrm>
            <a:off x="1376172" y="1864022"/>
            <a:ext cx="9500616" cy="4023360"/>
          </a:xfrm>
        </p:spPr>
        <p:txBody>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model is an abstraction of reality. It can view an entity or concept from a particular perspective</a:t>
            </a:r>
          </a:p>
          <a:p>
            <a:pPr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Models come in many different forms: as equations, mapping, or diagram for instance</a:t>
            </a:r>
          </a:p>
          <a:p>
            <a:pPr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example, to measure the length of a program using LOC, we need a model of a program which would specify how a program differs from a subroutine, whether or not to treat separate statements on the same line as distinct LOC, whether or not to count comment lines, data declaration, etc. </a:t>
            </a:r>
          </a:p>
        </p:txBody>
      </p:sp>
      <p:sp>
        <p:nvSpPr>
          <p:cNvPr id="4" name="Slide Number Placeholder 3"/>
          <p:cNvSpPr>
            <a:spLocks noGrp="1"/>
          </p:cNvSpPr>
          <p:nvPr>
            <p:ph type="sldNum" sz="quarter" idx="12"/>
          </p:nvPr>
        </p:nvSpPr>
        <p:spPr/>
        <p:txBody>
          <a:bodyPr/>
          <a:lstStyle/>
          <a:p>
            <a:fld id="{D783A4F0-891E-44AD-B162-AD1ECFE5DF4E}" type="slidenum">
              <a:rPr lang="en-US" smtClean="0"/>
              <a:t>14</a:t>
            </a:fld>
            <a:endParaRPr lang="en-US"/>
          </a:p>
        </p:txBody>
      </p:sp>
    </p:spTree>
    <p:extLst>
      <p:ext uri="{BB962C8B-B14F-4D97-AF65-F5344CB8AC3E}">
        <p14:creationId xmlns:p14="http://schemas.microsoft.com/office/powerpoint/2010/main" val="141739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9808"/>
            <a:ext cx="10058400" cy="987552"/>
          </a:xfrm>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Direct and Derived Measurement</a:t>
            </a:r>
            <a:endParaRPr lang="en-US" dirty="0"/>
          </a:p>
        </p:txBody>
      </p:sp>
      <p:sp>
        <p:nvSpPr>
          <p:cNvPr id="3" name="Content Placeholder 2"/>
          <p:cNvSpPr>
            <a:spLocks noGrp="1"/>
          </p:cNvSpPr>
          <p:nvPr>
            <p:ph idx="1"/>
          </p:nvPr>
        </p:nvSpPr>
        <p:spPr>
          <a:xfrm>
            <a:off x="1097279" y="1737360"/>
            <a:ext cx="10058400" cy="4023360"/>
          </a:xfrm>
        </p:spPr>
        <p:txBody>
          <a:bodyPr/>
          <a:lstStyle/>
          <a:p>
            <a:pPr algn="just">
              <a:buFont typeface="Wingdings" panose="05000000000000000000" pitchFamily="2" charset="2"/>
              <a:buChar char="q"/>
            </a:pPr>
            <a:r>
              <a:rPr lang="en-US" sz="2200" i="1" dirty="0">
                <a:latin typeface="Times New Roman" panose="02020603050405020304" pitchFamily="18" charset="0"/>
                <a:cs typeface="Times New Roman" panose="02020603050405020304" pitchFamily="18" charset="0"/>
              </a:rPr>
              <a:t>Direct measurement </a:t>
            </a:r>
            <a:r>
              <a:rPr lang="en-US" sz="2200" dirty="0">
                <a:latin typeface="Times New Roman" panose="02020603050405020304" pitchFamily="18" charset="0"/>
                <a:cs typeface="Times New Roman" panose="02020603050405020304" pitchFamily="18" charset="0"/>
              </a:rPr>
              <a:t>of an attribute of an entity involves no other attribute or entity. For example, </a:t>
            </a:r>
            <a:r>
              <a:rPr lang="en-US" sz="2200" i="1" dirty="0">
                <a:latin typeface="Times New Roman" panose="02020603050405020304" pitchFamily="18" charset="0"/>
                <a:cs typeface="Times New Roman" panose="02020603050405020304" pitchFamily="18" charset="0"/>
              </a:rPr>
              <a:t>length </a:t>
            </a:r>
            <a:r>
              <a:rPr lang="en-US" sz="2200" dirty="0">
                <a:latin typeface="Times New Roman" panose="02020603050405020304" pitchFamily="18" charset="0"/>
                <a:cs typeface="Times New Roman" panose="02020603050405020304" pitchFamily="18" charset="0"/>
              </a:rPr>
              <a:t>of a physical object can be measured without reference to any other object or attribute. Commonly user direct measure in SE:</a:t>
            </a:r>
          </a:p>
          <a:p>
            <a:pPr lvl="6"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E.g. </a:t>
            </a:r>
            <a:r>
              <a:rPr lang="en-US" sz="1600" i="1" dirty="0">
                <a:latin typeface="Times New Roman" panose="02020603050405020304" pitchFamily="18" charset="0"/>
                <a:cs typeface="Times New Roman" panose="02020603050405020304" pitchFamily="18" charset="0"/>
              </a:rPr>
              <a:t>Size </a:t>
            </a:r>
            <a:r>
              <a:rPr lang="en-US" sz="1600" dirty="0">
                <a:latin typeface="Times New Roman" panose="02020603050405020304" pitchFamily="18" charset="0"/>
                <a:cs typeface="Times New Roman" panose="02020603050405020304" pitchFamily="18" charset="0"/>
              </a:rPr>
              <a:t>of source code (measured by LOC)</a:t>
            </a:r>
          </a:p>
          <a:p>
            <a:pPr lvl="6" algn="just">
              <a:buFont typeface="Wingdings" panose="05000000000000000000" pitchFamily="2" charset="2"/>
              <a:buChar char="q"/>
            </a:pPr>
            <a:r>
              <a:rPr lang="en-US" sz="1600" i="1" dirty="0">
                <a:latin typeface="Times New Roman" panose="02020603050405020304" pitchFamily="18" charset="0"/>
                <a:cs typeface="Times New Roman" panose="02020603050405020304" pitchFamily="18" charset="0"/>
              </a:rPr>
              <a:t>Schedule</a:t>
            </a:r>
            <a:r>
              <a:rPr lang="en-US" sz="1600" dirty="0">
                <a:latin typeface="Times New Roman" panose="02020603050405020304" pitchFamily="18" charset="0"/>
                <a:cs typeface="Times New Roman" panose="02020603050405020304" pitchFamily="18" charset="0"/>
              </a:rPr>
              <a:t> of the testing process ( measured by elapsed time in hours)</a:t>
            </a:r>
          </a:p>
          <a:p>
            <a:pPr lvl="6" algn="just">
              <a:buFont typeface="Wingdings" panose="05000000000000000000" pitchFamily="2" charset="2"/>
              <a:buChar char="q"/>
            </a:pPr>
            <a:r>
              <a:rPr lang="en-US" sz="1600" i="1" dirty="0">
                <a:latin typeface="Times New Roman" panose="02020603050405020304" pitchFamily="18" charset="0"/>
                <a:cs typeface="Times New Roman" panose="02020603050405020304" pitchFamily="18" charset="0"/>
              </a:rPr>
              <a:t>Number of defects </a:t>
            </a:r>
            <a:r>
              <a:rPr lang="en-US" sz="1600" dirty="0">
                <a:latin typeface="Times New Roman" panose="02020603050405020304" pitchFamily="18" charset="0"/>
                <a:cs typeface="Times New Roman" panose="02020603050405020304" pitchFamily="18" charset="0"/>
              </a:rPr>
              <a:t>discovered </a:t>
            </a:r>
          </a:p>
          <a:p>
            <a:pPr lvl="6" algn="just">
              <a:buFont typeface="Wingdings" panose="05000000000000000000" pitchFamily="2" charset="2"/>
              <a:buChar char="q"/>
            </a:pPr>
            <a:r>
              <a:rPr lang="en-US" sz="1600" i="1" dirty="0">
                <a:latin typeface="Times New Roman" panose="02020603050405020304" pitchFamily="18" charset="0"/>
                <a:cs typeface="Times New Roman" panose="02020603050405020304" pitchFamily="18" charset="0"/>
              </a:rPr>
              <a:t>Time</a:t>
            </a:r>
            <a:r>
              <a:rPr lang="en-US" sz="1600" dirty="0">
                <a:latin typeface="Times New Roman" panose="02020603050405020304" pitchFamily="18" charset="0"/>
                <a:cs typeface="Times New Roman" panose="02020603050405020304" pitchFamily="18" charset="0"/>
              </a:rPr>
              <a:t> a programmer spends on a project (measure by months worked)</a:t>
            </a:r>
          </a:p>
          <a:p>
            <a:pPr algn="just">
              <a:buFont typeface="Wingdings" panose="05000000000000000000" pitchFamily="2" charset="2"/>
              <a:buChar char="q"/>
            </a:pPr>
            <a:r>
              <a:rPr lang="en-US" sz="2200" i="1" dirty="0">
                <a:latin typeface="Times New Roman" panose="02020603050405020304" pitchFamily="18" charset="0"/>
                <a:cs typeface="Times New Roman" panose="02020603050405020304" pitchFamily="18" charset="0"/>
              </a:rPr>
              <a:t>Derived Measures </a:t>
            </a:r>
            <a:r>
              <a:rPr lang="en-US" sz="2200" dirty="0">
                <a:latin typeface="Times New Roman" panose="02020603050405020304" pitchFamily="18" charset="0"/>
                <a:cs typeface="Times New Roman" panose="02020603050405020304" pitchFamily="18" charset="0"/>
              </a:rPr>
              <a:t>can be a combination of </a:t>
            </a:r>
            <a:r>
              <a:rPr lang="en-US" sz="2200" i="1" dirty="0">
                <a:latin typeface="Times New Roman" panose="02020603050405020304" pitchFamily="18" charset="0"/>
                <a:cs typeface="Times New Roman" panose="02020603050405020304" pitchFamily="18" charset="0"/>
              </a:rPr>
              <a:t>direct measures</a:t>
            </a:r>
            <a:r>
              <a:rPr lang="en-US" sz="2200" dirty="0">
                <a:latin typeface="Times New Roman" panose="02020603050405020304" pitchFamily="18" charset="0"/>
                <a:cs typeface="Times New Roman" panose="02020603050405020304" pitchFamily="18" charset="0"/>
              </a:rPr>
              <a:t>. It is often useful in making visible the interactions between direct measures. </a:t>
            </a:r>
          </a:p>
          <a:p>
            <a:pPr algn="just">
              <a:buFont typeface="Wingdings" panose="05000000000000000000" pitchFamily="2" charset="2"/>
              <a:buChar char="q"/>
            </a:pPr>
            <a:endParaRPr lang="en-US" sz="2200" i="1" dirty="0">
              <a:latin typeface="Times New Roman" panose="02020603050405020304" pitchFamily="18" charset="0"/>
              <a:cs typeface="Times New Roman" panose="02020603050405020304" pitchFamily="18" charset="0"/>
            </a:endParaRPr>
          </a:p>
          <a:p>
            <a:pPr lvl="6"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15</a:t>
            </a:fld>
            <a:endParaRPr lang="en-US"/>
          </a:p>
        </p:txBody>
      </p:sp>
    </p:spTree>
    <p:extLst>
      <p:ext uri="{BB962C8B-B14F-4D97-AF65-F5344CB8AC3E}">
        <p14:creationId xmlns:p14="http://schemas.microsoft.com/office/powerpoint/2010/main" val="53203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9808"/>
            <a:ext cx="10058400" cy="987552"/>
          </a:xfrm>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Example of Derived Measures</a:t>
            </a:r>
            <a:endParaRPr lang="en-US" dirty="0"/>
          </a:p>
        </p:txBody>
      </p:sp>
      <p:sp>
        <p:nvSpPr>
          <p:cNvPr id="3" name="Content Placeholder 2"/>
          <p:cNvSpPr>
            <a:spLocks noGrp="1"/>
          </p:cNvSpPr>
          <p:nvPr>
            <p:ph idx="1"/>
          </p:nvPr>
        </p:nvSpPr>
        <p:spPr>
          <a:xfrm>
            <a:off x="1097279" y="1737360"/>
            <a:ext cx="10058400" cy="4023360"/>
          </a:xfrm>
        </p:spPr>
        <p:txBody>
          <a:bodyPr/>
          <a:lstStyle/>
          <a:p>
            <a:pPr algn="just">
              <a:buFont typeface="Wingdings" panose="05000000000000000000" pitchFamily="2" charset="2"/>
              <a:buChar char="q"/>
            </a:pPr>
            <a:endParaRPr lang="en-US" sz="2200" i="1" dirty="0">
              <a:latin typeface="Times New Roman" panose="02020603050405020304" pitchFamily="18" charset="0"/>
              <a:cs typeface="Times New Roman" panose="02020603050405020304" pitchFamily="18" charset="0"/>
            </a:endParaRPr>
          </a:p>
          <a:p>
            <a:pPr lvl="6"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16</a:t>
            </a:fld>
            <a:endParaRPr lang="en-US"/>
          </a:p>
        </p:txBody>
      </p:sp>
      <p:pic>
        <p:nvPicPr>
          <p:cNvPr id="5" name="Picture 4"/>
          <p:cNvPicPr>
            <a:picLocks noChangeAspect="1"/>
          </p:cNvPicPr>
          <p:nvPr/>
        </p:nvPicPr>
        <p:blipFill>
          <a:blip r:embed="rId2"/>
          <a:stretch>
            <a:fillRect/>
          </a:stretch>
        </p:blipFill>
        <p:spPr>
          <a:xfrm>
            <a:off x="1307381" y="2186056"/>
            <a:ext cx="9201444" cy="3391784"/>
          </a:xfrm>
          <a:prstGeom prst="rect">
            <a:avLst/>
          </a:prstGeom>
        </p:spPr>
      </p:pic>
    </p:spTree>
    <p:extLst>
      <p:ext uri="{BB962C8B-B14F-4D97-AF65-F5344CB8AC3E}">
        <p14:creationId xmlns:p14="http://schemas.microsoft.com/office/powerpoint/2010/main" val="241329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Measurement Scale and Scale Types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Three important questions concerning representation and scales:</a:t>
            </a:r>
          </a:p>
          <a:p>
            <a:pPr marL="0" indent="0">
              <a:buNone/>
            </a:pPr>
            <a:endParaRPr lang="en-US" dirty="0">
              <a:latin typeface="Times New Roman" panose="02020603050405020304" pitchFamily="18" charset="0"/>
              <a:cs typeface="Times New Roman" panose="02020603050405020304" pitchFamily="18" charset="0"/>
            </a:endParaRPr>
          </a:p>
          <a:p>
            <a:pPr lvl="3"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How do we determine when one numerical relation system is preferable to another? (</a:t>
            </a:r>
            <a:r>
              <a:rPr lang="en-US" sz="2000" i="1" dirty="0">
                <a:latin typeface="Times New Roman" panose="02020603050405020304" pitchFamily="18" charset="0"/>
                <a:cs typeface="Times New Roman" panose="02020603050405020304" pitchFamily="18" charset="0"/>
              </a:rPr>
              <a:t>The answer is pragmatic)</a:t>
            </a:r>
          </a:p>
          <a:p>
            <a:pPr lvl="3"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How do we know if a particular empirical relation system has a representation in a given numerical relation system? </a:t>
            </a:r>
            <a:r>
              <a:rPr lang="en-US" sz="2000" i="1" dirty="0">
                <a:latin typeface="Times New Roman" panose="02020603050405020304" pitchFamily="18" charset="0"/>
                <a:cs typeface="Times New Roman" panose="02020603050405020304" pitchFamily="18" charset="0"/>
              </a:rPr>
              <a:t>(A representation problem)</a:t>
            </a:r>
          </a:p>
          <a:p>
            <a:pPr lvl="3"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What do we do when we have several different possible representation in the same numerical relation system? </a:t>
            </a:r>
            <a:r>
              <a:rPr lang="en-US" sz="2000" b="1" i="1" dirty="0">
                <a:latin typeface="Times New Roman" panose="02020603050405020304" pitchFamily="18" charset="0"/>
                <a:cs typeface="Times New Roman" panose="02020603050405020304" pitchFamily="18" charset="0"/>
              </a:rPr>
              <a:t>(The uniqueness problem)</a:t>
            </a: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17</a:t>
            </a:fld>
            <a:endParaRPr lang="en-US"/>
          </a:p>
        </p:txBody>
      </p:sp>
    </p:spTree>
    <p:extLst>
      <p:ext uri="{BB962C8B-B14F-4D97-AF65-F5344CB8AC3E}">
        <p14:creationId xmlns:p14="http://schemas.microsoft.com/office/powerpoint/2010/main" val="1210825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Measurement Scale and Scale Types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Five major types of measurement scale</a:t>
            </a: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Nominal</a:t>
            </a:r>
          </a:p>
          <a:p>
            <a:pPr marL="457200" indent="-457200">
              <a:buFont typeface="+mj-lt"/>
              <a:buAutoNum type="arabicPeriod"/>
            </a:pPr>
            <a:r>
              <a:rPr lang="en-US" sz="2000" i="1" dirty="0">
                <a:latin typeface="Times New Roman" panose="02020603050405020304" pitchFamily="18" charset="0"/>
                <a:cs typeface="Times New Roman" panose="02020603050405020304" pitchFamily="18" charset="0"/>
              </a:rPr>
              <a:t>Ordinal</a:t>
            </a: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Interval</a:t>
            </a:r>
          </a:p>
          <a:p>
            <a:pPr marL="457200" indent="-457200">
              <a:buFont typeface="+mj-lt"/>
              <a:buAutoNum type="arabicPeriod"/>
            </a:pPr>
            <a:r>
              <a:rPr lang="en-US" sz="2000" i="1" dirty="0">
                <a:latin typeface="Times New Roman" panose="02020603050405020304" pitchFamily="18" charset="0"/>
                <a:cs typeface="Times New Roman" panose="02020603050405020304" pitchFamily="18" charset="0"/>
              </a:rPr>
              <a:t>Ratio</a:t>
            </a: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Absolute</a:t>
            </a:r>
            <a:endParaRPr lang="en-US" sz="2000" i="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18</a:t>
            </a:fld>
            <a:endParaRPr lang="en-US"/>
          </a:p>
        </p:txBody>
      </p:sp>
    </p:spTree>
    <p:extLst>
      <p:ext uri="{BB962C8B-B14F-4D97-AF65-F5344CB8AC3E}">
        <p14:creationId xmlns:p14="http://schemas.microsoft.com/office/powerpoint/2010/main" val="3162567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Nominal Scale Type</a:t>
            </a:r>
            <a:endParaRPr lang="en-US" dirty="0"/>
          </a:p>
        </p:txBody>
      </p:sp>
      <p:sp>
        <p:nvSpPr>
          <p:cNvPr id="3" name="Content Placeholder 2"/>
          <p:cNvSpPr>
            <a:spLocks noGrp="1"/>
          </p:cNvSpPr>
          <p:nvPr>
            <p:ph idx="1"/>
          </p:nvPr>
        </p:nvSpPr>
        <p:spPr>
          <a:xfrm>
            <a:off x="1097280" y="1845734"/>
            <a:ext cx="5212080" cy="4023360"/>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Nominal scale measurement places elements in a classification scheme. The classes are not ordered. It has two major characteristics: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1. The empirical relation system consists only of different classes; there is no notion of ordering among the classes.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2. Any distinct numbering or symbolic representation of the classes is an acceptable measure </a:t>
            </a: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19</a:t>
            </a:fld>
            <a:endParaRPr lang="en-US"/>
          </a:p>
        </p:txBody>
      </p:sp>
      <p:sp>
        <p:nvSpPr>
          <p:cNvPr id="5" name="Content Placeholder 2"/>
          <p:cNvSpPr txBox="1">
            <a:spLocks/>
          </p:cNvSpPr>
          <p:nvPr/>
        </p:nvSpPr>
        <p:spPr>
          <a:xfrm>
            <a:off x="7076347" y="1992038"/>
            <a:ext cx="4136136" cy="3302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Example: </a:t>
            </a:r>
            <a:r>
              <a:rPr lang="en-US" i="1" dirty="0">
                <a:latin typeface="Times New Roman" panose="02020603050405020304" pitchFamily="18" charset="0"/>
                <a:cs typeface="Times New Roman" panose="02020603050405020304" pitchFamily="18" charset="0"/>
              </a:rPr>
              <a:t>Suppose we are investigating the set of all known software faults. </a:t>
            </a:r>
          </a:p>
          <a:p>
            <a:pPr algn="just"/>
            <a:endParaRPr lang="en-US"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307488" y="2994209"/>
            <a:ext cx="4259672" cy="2443775"/>
          </a:xfrm>
          <a:prstGeom prst="rect">
            <a:avLst/>
          </a:prstGeom>
        </p:spPr>
      </p:pic>
    </p:spTree>
    <p:extLst>
      <p:ext uri="{BB962C8B-B14F-4D97-AF65-F5344CB8AC3E}">
        <p14:creationId xmlns:p14="http://schemas.microsoft.com/office/powerpoint/2010/main" val="232677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Representation Theory of Measurement</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a:t>
            </a:r>
            <a:r>
              <a:rPr lang="en-US" sz="3200" i="1" dirty="0">
                <a:latin typeface="Times New Roman" panose="02020603050405020304" pitchFamily="18" charset="0"/>
                <a:cs typeface="Times New Roman" panose="02020603050405020304" pitchFamily="18" charset="0"/>
              </a:rPr>
              <a:t>representational theory of measurement </a:t>
            </a:r>
            <a:r>
              <a:rPr lang="en-US" sz="3200" dirty="0">
                <a:latin typeface="Times New Roman" panose="02020603050405020304" pitchFamily="18" charset="0"/>
                <a:cs typeface="Times New Roman" panose="02020603050405020304" pitchFamily="18" charset="0"/>
              </a:rPr>
              <a:t>seeks to formalize our intuition about the way the world works. </a:t>
            </a:r>
          </a:p>
          <a:p>
            <a:pPr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core of this theory is that </a:t>
            </a:r>
            <a:r>
              <a:rPr lang="en-US" sz="3200" i="1" dirty="0">
                <a:latin typeface="Times New Roman" panose="02020603050405020304" pitchFamily="18" charset="0"/>
                <a:cs typeface="Times New Roman" panose="02020603050405020304" pitchFamily="18" charset="0"/>
              </a:rPr>
              <a:t>measurement</a:t>
            </a:r>
            <a:r>
              <a:rPr lang="en-US" sz="3200" dirty="0">
                <a:latin typeface="Times New Roman" panose="02020603050405020304" pitchFamily="18" charset="0"/>
                <a:cs typeface="Times New Roman" panose="02020603050405020304" pitchFamily="18" charset="0"/>
              </a:rPr>
              <a:t> is a process of assigning </a:t>
            </a:r>
            <a:r>
              <a:rPr lang="en-US" sz="3200" i="1" dirty="0">
                <a:latin typeface="Times New Roman" panose="02020603050405020304" pitchFamily="18" charset="0"/>
                <a:cs typeface="Times New Roman" panose="02020603050405020304" pitchFamily="18" charset="0"/>
              </a:rPr>
              <a:t>numbers</a:t>
            </a:r>
            <a:r>
              <a:rPr lang="en-US" sz="3200" dirty="0">
                <a:latin typeface="Times New Roman" panose="02020603050405020304" pitchFamily="18" charset="0"/>
                <a:cs typeface="Times New Roman" panose="02020603050405020304" pitchFamily="18" charset="0"/>
              </a:rPr>
              <a:t> to </a:t>
            </a:r>
            <a:r>
              <a:rPr lang="en-US" sz="3200" i="1" dirty="0">
                <a:latin typeface="Times New Roman" panose="02020603050405020304" pitchFamily="18" charset="0"/>
                <a:cs typeface="Times New Roman" panose="02020603050405020304" pitchFamily="18" charset="0"/>
              </a:rPr>
              <a:t>attributes</a:t>
            </a:r>
            <a:r>
              <a:rPr lang="en-US" sz="3200" dirty="0">
                <a:latin typeface="Times New Roman" panose="02020603050405020304" pitchFamily="18" charset="0"/>
                <a:cs typeface="Times New Roman" panose="02020603050405020304" pitchFamily="18" charset="0"/>
              </a:rPr>
              <a:t> or </a:t>
            </a:r>
            <a:r>
              <a:rPr lang="en-US" sz="3200" i="1" dirty="0">
                <a:latin typeface="Times New Roman" panose="02020603050405020304" pitchFamily="18" charset="0"/>
                <a:cs typeface="Times New Roman" panose="02020603050405020304" pitchFamily="18" charset="0"/>
              </a:rPr>
              <a:t>characteristics</a:t>
            </a:r>
            <a:r>
              <a:rPr lang="en-US" sz="3200" dirty="0">
                <a:latin typeface="Times New Roman" panose="02020603050405020304" pitchFamily="18" charset="0"/>
                <a:cs typeface="Times New Roman" panose="02020603050405020304" pitchFamily="18" charset="0"/>
              </a:rPr>
              <a:t> of the empirical world in such a way that the relevant </a:t>
            </a:r>
            <a:r>
              <a:rPr lang="en-US" sz="3200" i="1" dirty="0">
                <a:latin typeface="Times New Roman" panose="02020603050405020304" pitchFamily="18" charset="0"/>
                <a:cs typeface="Times New Roman" panose="02020603050405020304" pitchFamily="18" charset="0"/>
              </a:rPr>
              <a:t>qualitative empirical relations</a:t>
            </a:r>
            <a:r>
              <a:rPr lang="en-US" sz="3200" dirty="0">
                <a:latin typeface="Times New Roman" panose="02020603050405020304" pitchFamily="18" charset="0"/>
                <a:cs typeface="Times New Roman" panose="02020603050405020304" pitchFamily="18" charset="0"/>
              </a:rPr>
              <a:t> among these </a:t>
            </a:r>
            <a:r>
              <a:rPr lang="en-US" sz="3200" i="1" dirty="0">
                <a:latin typeface="Times New Roman" panose="02020603050405020304" pitchFamily="18" charset="0"/>
                <a:cs typeface="Times New Roman" panose="02020603050405020304" pitchFamily="18" charset="0"/>
              </a:rPr>
              <a:t>attributes</a:t>
            </a:r>
            <a:r>
              <a:rPr lang="en-US" sz="3200" dirty="0">
                <a:latin typeface="Times New Roman" panose="02020603050405020304" pitchFamily="18" charset="0"/>
                <a:cs typeface="Times New Roman" panose="02020603050405020304" pitchFamily="18" charset="0"/>
              </a:rPr>
              <a:t> or </a:t>
            </a:r>
            <a:r>
              <a:rPr lang="en-US" sz="3200" i="1" dirty="0">
                <a:latin typeface="Times New Roman" panose="02020603050405020304" pitchFamily="18" charset="0"/>
                <a:cs typeface="Times New Roman" panose="02020603050405020304" pitchFamily="18" charset="0"/>
              </a:rPr>
              <a:t>characteristics</a:t>
            </a:r>
            <a:r>
              <a:rPr lang="en-US" sz="3200" dirty="0">
                <a:latin typeface="Times New Roman" panose="02020603050405020304" pitchFamily="18" charset="0"/>
                <a:cs typeface="Times New Roman" panose="02020603050405020304" pitchFamily="18" charset="0"/>
              </a:rPr>
              <a:t> are reflected in the numbers themselves.</a:t>
            </a:r>
          </a:p>
          <a:p>
            <a:pPr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According to representational theory, </a:t>
            </a:r>
            <a:r>
              <a:rPr lang="en-US" sz="3200" i="1" dirty="0">
                <a:latin typeface="Times New Roman" panose="02020603050405020304" pitchFamily="18" charset="0"/>
                <a:cs typeface="Times New Roman" panose="02020603050405020304" pitchFamily="18" charset="0"/>
              </a:rPr>
              <a:t>measurement</a:t>
            </a:r>
            <a:r>
              <a:rPr lang="en-US" sz="3200" dirty="0">
                <a:latin typeface="Times New Roman" panose="02020603050405020304" pitchFamily="18" charset="0"/>
                <a:cs typeface="Times New Roman" panose="02020603050405020304" pitchFamily="18" charset="0"/>
              </a:rPr>
              <a:t> is possible only because the empirical system represented and the numerical system representing it, possess the same mathematical structure. </a:t>
            </a:r>
          </a:p>
        </p:txBody>
      </p:sp>
      <p:sp>
        <p:nvSpPr>
          <p:cNvPr id="4" name="Slide Number Placeholder 3"/>
          <p:cNvSpPr>
            <a:spLocks noGrp="1"/>
          </p:cNvSpPr>
          <p:nvPr>
            <p:ph type="sldNum" sz="quarter" idx="12"/>
          </p:nvPr>
        </p:nvSpPr>
        <p:spPr/>
        <p:txBody>
          <a:bodyPr/>
          <a:lstStyle/>
          <a:p>
            <a:fld id="{D783A4F0-891E-44AD-B162-AD1ECFE5DF4E}" type="slidenum">
              <a:rPr lang="en-US" smtClean="0"/>
              <a:t>2</a:t>
            </a:fld>
            <a:endParaRPr lang="en-US"/>
          </a:p>
        </p:txBody>
      </p:sp>
    </p:spTree>
    <p:extLst>
      <p:ext uri="{BB962C8B-B14F-4D97-AF65-F5344CB8AC3E}">
        <p14:creationId xmlns:p14="http://schemas.microsoft.com/office/powerpoint/2010/main" val="8976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Ordinal Scale Type</a:t>
            </a:r>
            <a:endParaRPr lang="en-US" dirty="0"/>
          </a:p>
        </p:txBody>
      </p:sp>
      <p:sp>
        <p:nvSpPr>
          <p:cNvPr id="3" name="Content Placeholder 2"/>
          <p:cNvSpPr>
            <a:spLocks noGrp="1"/>
          </p:cNvSpPr>
          <p:nvPr>
            <p:ph idx="1"/>
          </p:nvPr>
        </p:nvSpPr>
        <p:spPr>
          <a:xfrm>
            <a:off x="1591056" y="1845734"/>
            <a:ext cx="9564624" cy="3969850"/>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can often augment the nominal scale with information about an ordering of the classes or categories creating an ordinal scale. The ordering leads to analysis not possible with nominal measures. The ordinal scale has the following characteristics: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The empirical relation system consists of classes that are ordered with respect to the attribute.</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Any mapping that preserves the ordering (i.e., any monotonic function) is acceptable.</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 numbers represent ranking only, so addition, subtraction, and other arithmetic operations have no meaning.</a:t>
            </a:r>
          </a:p>
        </p:txBody>
      </p:sp>
      <p:sp>
        <p:nvSpPr>
          <p:cNvPr id="4" name="Slide Number Placeholder 3"/>
          <p:cNvSpPr>
            <a:spLocks noGrp="1"/>
          </p:cNvSpPr>
          <p:nvPr>
            <p:ph type="sldNum" sz="quarter" idx="12"/>
          </p:nvPr>
        </p:nvSpPr>
        <p:spPr/>
        <p:txBody>
          <a:bodyPr/>
          <a:lstStyle/>
          <a:p>
            <a:fld id="{D783A4F0-891E-44AD-B162-AD1ECFE5DF4E}" type="slidenum">
              <a:rPr lang="en-US" smtClean="0"/>
              <a:t>20</a:t>
            </a:fld>
            <a:endParaRPr lang="en-US"/>
          </a:p>
        </p:txBody>
      </p:sp>
    </p:spTree>
    <p:extLst>
      <p:ext uri="{BB962C8B-B14F-4D97-AF65-F5344CB8AC3E}">
        <p14:creationId xmlns:p14="http://schemas.microsoft.com/office/powerpoint/2010/main" val="390366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5543"/>
          </a:xfrm>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Ordinal Scale Type Example</a:t>
            </a:r>
            <a:endParaRPr lang="en-US" dirty="0"/>
          </a:p>
        </p:txBody>
      </p:sp>
      <p:sp>
        <p:nvSpPr>
          <p:cNvPr id="3" name="Content Placeholder 2"/>
          <p:cNvSpPr>
            <a:spLocks noGrp="1"/>
          </p:cNvSpPr>
          <p:nvPr>
            <p:ph idx="1"/>
          </p:nvPr>
        </p:nvSpPr>
        <p:spPr>
          <a:xfrm>
            <a:off x="950977" y="1845733"/>
            <a:ext cx="2752344" cy="4200503"/>
          </a:xfrm>
        </p:spPr>
        <p:txBody>
          <a:bodyPr>
            <a:normAutofit/>
          </a:bodyPr>
          <a:lstStyle/>
          <a:p>
            <a:pPr algn="just"/>
            <a:r>
              <a:rPr lang="en-US" dirty="0">
                <a:latin typeface="Times New Roman" panose="02020603050405020304" pitchFamily="18" charset="0"/>
                <a:cs typeface="Times New Roman" panose="02020603050405020304" pitchFamily="18" charset="0"/>
              </a:rPr>
              <a:t>Suppose we want to capture the attribute </a:t>
            </a:r>
            <a:r>
              <a:rPr lang="en-US" i="1" dirty="0">
                <a:latin typeface="Times New Roman" panose="02020603050405020304" pitchFamily="18" charset="0"/>
                <a:cs typeface="Times New Roman" panose="02020603050405020304" pitchFamily="18" charset="0"/>
              </a:rPr>
              <a:t>Complexity</a:t>
            </a:r>
            <a:r>
              <a:rPr lang="en-US" dirty="0">
                <a:latin typeface="Times New Roman" panose="02020603050405020304" pitchFamily="18" charset="0"/>
                <a:cs typeface="Times New Roman" panose="02020603050405020304" pitchFamily="18" charset="0"/>
              </a:rPr>
              <a:t> of a software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quantitatively:</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21</a:t>
            </a:fld>
            <a:endParaRPr lang="en-US"/>
          </a:p>
        </p:txBody>
      </p:sp>
      <p:pic>
        <p:nvPicPr>
          <p:cNvPr id="5" name="Picture 4"/>
          <p:cNvPicPr>
            <a:picLocks noChangeAspect="1"/>
          </p:cNvPicPr>
          <p:nvPr/>
        </p:nvPicPr>
        <p:blipFill>
          <a:blip r:embed="rId2"/>
          <a:stretch>
            <a:fillRect/>
          </a:stretch>
        </p:blipFill>
        <p:spPr>
          <a:xfrm>
            <a:off x="4197096" y="1332487"/>
            <a:ext cx="7692044" cy="4976956"/>
          </a:xfrm>
          <a:prstGeom prst="rect">
            <a:avLst/>
          </a:prstGeom>
        </p:spPr>
      </p:pic>
    </p:spTree>
    <p:extLst>
      <p:ext uri="{BB962C8B-B14F-4D97-AF65-F5344CB8AC3E}">
        <p14:creationId xmlns:p14="http://schemas.microsoft.com/office/powerpoint/2010/main" val="732438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Interval Scale Type</a:t>
            </a:r>
            <a:endParaRPr lang="en-US" dirty="0"/>
          </a:p>
        </p:txBody>
      </p:sp>
      <p:sp>
        <p:nvSpPr>
          <p:cNvPr id="3" name="Content Placeholder 2"/>
          <p:cNvSpPr>
            <a:spLocks noGrp="1"/>
          </p:cNvSpPr>
          <p:nvPr>
            <p:ph idx="1"/>
          </p:nvPr>
        </p:nvSpPr>
        <p:spPr>
          <a:xfrm>
            <a:off x="850392" y="1826092"/>
            <a:ext cx="5239512" cy="4070434"/>
          </a:xfrm>
        </p:spPr>
        <p:txBody>
          <a:bodyPr>
            <a:normAutofit fontScale="70000" lnSpcReduction="20000"/>
          </a:bodyPr>
          <a:lstStyle/>
          <a:p>
            <a:pPr algn="just"/>
            <a:r>
              <a:rPr lang="en-US" sz="2900" dirty="0">
                <a:latin typeface="Times New Roman" panose="02020603050405020304" pitchFamily="18" charset="0"/>
                <a:cs typeface="Times New Roman" panose="02020603050405020304" pitchFamily="18" charset="0"/>
              </a:rPr>
              <a:t>The interval scale carries more information and it more powerful than nominal or ordinal. This scale captures information about the size of the intervals that separate the classes, so that we can in some sense understand the size of the jump from one class to another. </a:t>
            </a:r>
          </a:p>
          <a:p>
            <a:pPr algn="just">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An interval scale preserves order, as with an ordinal scale.</a:t>
            </a:r>
          </a:p>
          <a:p>
            <a:pPr algn="just">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An interval scale preserves differences but not ratios. That is, we know the difference between any two of the ordered classes in the range of the mapping, but computing the ratio of two classes in the range does not make sense.</a:t>
            </a:r>
          </a:p>
          <a:p>
            <a:pPr algn="just">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Addition and subtraction are acceptable on the interval scale, but not multiplication and division </a:t>
            </a: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22</a:t>
            </a:fld>
            <a:endParaRPr lang="en-US"/>
          </a:p>
        </p:txBody>
      </p:sp>
      <p:sp>
        <p:nvSpPr>
          <p:cNvPr id="5" name="Content Placeholder 2"/>
          <p:cNvSpPr txBox="1">
            <a:spLocks/>
          </p:cNvSpPr>
          <p:nvPr/>
        </p:nvSpPr>
        <p:spPr>
          <a:xfrm>
            <a:off x="6939187" y="1845734"/>
            <a:ext cx="4136136" cy="3302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Example:</a:t>
            </a:r>
          </a:p>
          <a:p>
            <a:pPr algn="just"/>
            <a:endParaRPr lang="en-US" i="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492240" y="2450592"/>
            <a:ext cx="5577840" cy="3218688"/>
          </a:xfrm>
          <a:prstGeom prst="rect">
            <a:avLst/>
          </a:prstGeom>
        </p:spPr>
      </p:pic>
    </p:spTree>
    <p:extLst>
      <p:ext uri="{BB962C8B-B14F-4D97-AF65-F5344CB8AC3E}">
        <p14:creationId xmlns:p14="http://schemas.microsoft.com/office/powerpoint/2010/main" val="379916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Ratio Scale Type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0743" y="1918886"/>
                <a:ext cx="9774937" cy="4023360"/>
              </a:xfrm>
            </p:spPr>
            <p:txBody>
              <a:bodyPr>
                <a:norm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It is a measurement mapping that preserves ordering, the size of intervals between entities, and ratios between entities.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There is a zero element, representing total lack of the attribute.</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The measurement mapping must start at zero and increase at equal intervals, known as units.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All arithmetic can be meaningfully applied to the classes in the range of the mapping.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general, any acceptable transformation for a ratio scale is a mapping of the form</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𝑎𝑀</m:t>
                    </m:r>
                    <m:r>
                      <a:rPr lang="en-US" b="0" i="1" smtClean="0">
                        <a:latin typeface="Cambria Math" panose="02040503050406030204" pitchFamily="18" charset="0"/>
                      </a:rPr>
                      <m:t>′</m:t>
                    </m:r>
                  </m:oMath>
                </a14:m>
                <a:endParaRPr lang="en-US" dirty="0"/>
              </a:p>
              <a:p>
                <a:r>
                  <a:rPr lang="en-US" dirty="0">
                    <a:solidFill>
                      <a:srgbClr val="FF0000"/>
                    </a:solidFill>
                  </a:rPr>
                  <a:t>Ratio scales require </a:t>
                </a:r>
                <a:r>
                  <a:rPr lang="en-US" b="1" dirty="0">
                    <a:solidFill>
                      <a:srgbClr val="FF0000"/>
                    </a:solidFill>
                  </a:rPr>
                  <a:t>absolute zero + meaningful ratios</a:t>
                </a:r>
                <a:endParaRPr lang="en-US" dirty="0">
                  <a:solidFill>
                    <a:srgbClr val="FF0000"/>
                  </a:solidFill>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80743" y="1918886"/>
                <a:ext cx="9774937" cy="4023360"/>
              </a:xfrm>
              <a:blipFill>
                <a:blip r:embed="rId2"/>
                <a:stretch>
                  <a:fillRect l="-1559" t="-1667" r="-15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783A4F0-891E-44AD-B162-AD1ECFE5DF4E}" type="slidenum">
              <a:rPr lang="en-US" smtClean="0"/>
              <a:t>23</a:t>
            </a:fld>
            <a:endParaRPr lang="en-US"/>
          </a:p>
        </p:txBody>
      </p:sp>
    </p:spTree>
    <p:extLst>
      <p:ext uri="{BB962C8B-B14F-4D97-AF65-F5344CB8AC3E}">
        <p14:creationId xmlns:p14="http://schemas.microsoft.com/office/powerpoint/2010/main" val="175769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82D5-D8BA-4D41-A08A-DB16CD2886F2}"/>
              </a:ext>
            </a:extLst>
          </p:cNvPr>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Ratio Scale Type (cont..)</a:t>
            </a:r>
            <a:endParaRPr lang="en-US" dirty="0"/>
          </a:p>
        </p:txBody>
      </p:sp>
      <p:sp>
        <p:nvSpPr>
          <p:cNvPr id="3" name="Content Placeholder 2">
            <a:extLst>
              <a:ext uri="{FF2B5EF4-FFF2-40B4-BE49-F238E27FC236}">
                <a16:creationId xmlns:a16="http://schemas.microsoft.com/office/drawing/2014/main" id="{B953537A-2064-4367-A1F5-9A8B70773E7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ratio scale</a:t>
            </a:r>
            <a:r>
              <a:rPr lang="en-US" dirty="0">
                <a:latin typeface="Times New Roman" panose="02020603050405020304" pitchFamily="18" charset="0"/>
                <a:cs typeface="Times New Roman" panose="02020603050405020304" pitchFamily="18" charset="0"/>
              </a:rPr>
              <a:t> is the highest level of measurement in statistics, characterized by:</a:t>
            </a:r>
          </a:p>
          <a:p>
            <a:pPr lvl="1"/>
            <a:r>
              <a:rPr lang="en-US" b="1" dirty="0">
                <a:latin typeface="Times New Roman" panose="02020603050405020304" pitchFamily="18" charset="0"/>
                <a:cs typeface="Times New Roman" panose="02020603050405020304" pitchFamily="18" charset="0"/>
              </a:rPr>
              <a:t>A true zero point</a:t>
            </a:r>
            <a:r>
              <a:rPr lang="en-US" dirty="0">
                <a:latin typeface="Times New Roman" panose="02020603050405020304" pitchFamily="18" charset="0"/>
                <a:cs typeface="Times New Roman" panose="02020603050405020304" pitchFamily="18" charset="0"/>
              </a:rPr>
              <a:t> (indicating the complete absence of the quantity being measured).</a:t>
            </a:r>
          </a:p>
          <a:p>
            <a:pPr lvl="1"/>
            <a:r>
              <a:rPr lang="en-US" b="1" dirty="0">
                <a:latin typeface="Times New Roman" panose="02020603050405020304" pitchFamily="18" charset="0"/>
                <a:cs typeface="Times New Roman" panose="02020603050405020304" pitchFamily="18" charset="0"/>
              </a:rPr>
              <a:t>Equal intervals</a:t>
            </a:r>
            <a:r>
              <a:rPr lang="en-US" dirty="0">
                <a:latin typeface="Times New Roman" panose="02020603050405020304" pitchFamily="18" charset="0"/>
                <a:cs typeface="Times New Roman" panose="02020603050405020304" pitchFamily="18" charset="0"/>
              </a:rPr>
              <a:t> between units.</a:t>
            </a:r>
          </a:p>
          <a:p>
            <a:pPr lvl="1"/>
            <a:r>
              <a:rPr lang="en-US" b="1" dirty="0">
                <a:latin typeface="Times New Roman" panose="02020603050405020304" pitchFamily="18" charset="0"/>
                <a:cs typeface="Times New Roman" panose="02020603050405020304" pitchFamily="18" charset="0"/>
              </a:rPr>
              <a:t>Meaningful ratios</a:t>
            </a:r>
            <a:r>
              <a:rPr lang="en-US" dirty="0">
                <a:latin typeface="Times New Roman" panose="02020603050405020304" pitchFamily="18" charset="0"/>
                <a:cs typeface="Times New Roman" panose="02020603050405020304" pitchFamily="18" charset="0"/>
              </a:rPr>
              <a:t> (e.g., "10 kg is twice as heavy as 5 kg").</a:t>
            </a:r>
          </a:p>
          <a:p>
            <a:r>
              <a:rPr lang="en-US" b="1" dirty="0">
                <a:latin typeface="Times New Roman" panose="02020603050405020304" pitchFamily="18" charset="0"/>
                <a:cs typeface="Times New Roman" panose="02020603050405020304" pitchFamily="18" charset="0"/>
              </a:rPr>
              <a:t>Examples of Ratio Scale:</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Weight (in kg)</a:t>
            </a:r>
            <a:r>
              <a:rPr lang="en-US" dirty="0">
                <a:latin typeface="Times New Roman" panose="02020603050405020304" pitchFamily="18" charset="0"/>
                <a:cs typeface="Times New Roman" panose="02020603050405020304" pitchFamily="18" charset="0"/>
              </a:rPr>
              <a:t> – 0 kg means no weight, and 20 kg is twice as heavy as 10 kg.</a:t>
            </a:r>
          </a:p>
          <a:p>
            <a:pPr lvl="1"/>
            <a:r>
              <a:rPr lang="en-US" b="1" dirty="0">
                <a:latin typeface="Times New Roman" panose="02020603050405020304" pitchFamily="18" charset="0"/>
                <a:cs typeface="Times New Roman" panose="02020603050405020304" pitchFamily="18" charset="0"/>
              </a:rPr>
              <a:t>Height (in cm)</a:t>
            </a:r>
            <a:r>
              <a:rPr lang="en-US" dirty="0">
                <a:latin typeface="Times New Roman" panose="02020603050405020304" pitchFamily="18" charset="0"/>
                <a:cs typeface="Times New Roman" panose="02020603050405020304" pitchFamily="18" charset="0"/>
              </a:rPr>
              <a:t> – 0 cm means no height, and 180 cm is 1.5 times taller than 120 cm.</a:t>
            </a:r>
          </a:p>
          <a:p>
            <a:pPr lvl="1"/>
            <a:r>
              <a:rPr lang="en-US" b="1" dirty="0">
                <a:latin typeface="Times New Roman" panose="02020603050405020304" pitchFamily="18" charset="0"/>
                <a:cs typeface="Times New Roman" panose="02020603050405020304" pitchFamily="18" charset="0"/>
              </a:rPr>
              <a:t>Age (in years)</a:t>
            </a:r>
            <a:r>
              <a:rPr lang="en-US" dirty="0">
                <a:latin typeface="Times New Roman" panose="02020603050405020304" pitchFamily="18" charset="0"/>
                <a:cs typeface="Times New Roman" panose="02020603050405020304" pitchFamily="18" charset="0"/>
              </a:rPr>
              <a:t> – 0 years means birth, and 30 years is three times older than 10 years.</a:t>
            </a:r>
          </a:p>
          <a:p>
            <a:pPr lvl="1"/>
            <a:r>
              <a:rPr lang="en-US" b="1" dirty="0">
                <a:latin typeface="Times New Roman" panose="02020603050405020304" pitchFamily="18" charset="0"/>
                <a:cs typeface="Times New Roman" panose="02020603050405020304" pitchFamily="18" charset="0"/>
              </a:rPr>
              <a:t>Income (in dollars)</a:t>
            </a:r>
            <a:r>
              <a:rPr lang="en-US" dirty="0">
                <a:latin typeface="Times New Roman" panose="02020603050405020304" pitchFamily="18" charset="0"/>
                <a:cs typeface="Times New Roman" panose="02020603050405020304" pitchFamily="18" charset="0"/>
              </a:rPr>
              <a:t> – 0 means no income, </a:t>
            </a:r>
            <a:r>
              <a:rPr lang="en-US" i="1" dirty="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100 is double $50.</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1EAFC4-0944-4369-AE95-FBEED08B092B}"/>
              </a:ext>
            </a:extLst>
          </p:cNvPr>
          <p:cNvSpPr>
            <a:spLocks noGrp="1"/>
          </p:cNvSpPr>
          <p:nvPr>
            <p:ph type="sldNum" sz="quarter" idx="12"/>
          </p:nvPr>
        </p:nvSpPr>
        <p:spPr/>
        <p:txBody>
          <a:bodyPr/>
          <a:lstStyle/>
          <a:p>
            <a:fld id="{D783A4F0-891E-44AD-B162-AD1ECFE5DF4E}" type="slidenum">
              <a:rPr lang="en-US" smtClean="0"/>
              <a:t>24</a:t>
            </a:fld>
            <a:endParaRPr lang="en-US"/>
          </a:p>
        </p:txBody>
      </p:sp>
    </p:spTree>
    <p:extLst>
      <p:ext uri="{BB962C8B-B14F-4D97-AF65-F5344CB8AC3E}">
        <p14:creationId xmlns:p14="http://schemas.microsoft.com/office/powerpoint/2010/main" val="2367481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97AE-B352-4FAC-B8B4-0F0D42C51257}"/>
              </a:ext>
            </a:extLst>
          </p:cNvPr>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Ratio Scale Type (cont..)</a:t>
            </a:r>
            <a:endParaRPr lang="en-US" dirty="0"/>
          </a:p>
        </p:txBody>
      </p:sp>
      <p:sp>
        <p:nvSpPr>
          <p:cNvPr id="3" name="Content Placeholder 2">
            <a:extLst>
              <a:ext uri="{FF2B5EF4-FFF2-40B4-BE49-F238E27FC236}">
                <a16:creationId xmlns:a16="http://schemas.microsoft.com/office/drawing/2014/main" id="{D0DCDC77-0C52-4D50-B833-FD15F8A007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Some examples of variables that </a:t>
            </a:r>
            <a:r>
              <a:rPr lang="en-US" b="1" dirty="0">
                <a:latin typeface="Times New Roman" panose="02020603050405020304" pitchFamily="18" charset="0"/>
                <a:cs typeface="Times New Roman" panose="02020603050405020304" pitchFamily="18" charset="0"/>
              </a:rPr>
              <a:t>do not</a:t>
            </a:r>
            <a:r>
              <a:rPr lang="en-US" dirty="0">
                <a:latin typeface="Times New Roman" panose="02020603050405020304" pitchFamily="18" charset="0"/>
                <a:cs typeface="Times New Roman" panose="02020603050405020304" pitchFamily="18" charset="0"/>
              </a:rPr>
              <a:t> belong to the </a:t>
            </a:r>
            <a:r>
              <a:rPr lang="en-US" b="1" dirty="0">
                <a:latin typeface="Times New Roman" panose="02020603050405020304" pitchFamily="18" charset="0"/>
                <a:cs typeface="Times New Roman" panose="02020603050405020304" pitchFamily="18" charset="0"/>
              </a:rPr>
              <a:t>ratio scale</a:t>
            </a:r>
            <a:r>
              <a:rPr lang="en-US" dirty="0">
                <a:latin typeface="Times New Roman" panose="02020603050405020304" pitchFamily="18" charset="0"/>
                <a:cs typeface="Times New Roman" panose="02020603050405020304" pitchFamily="18" charset="0"/>
              </a:rPr>
              <a:t> because they lack a true zero point or meaningful ratios:</a:t>
            </a:r>
          </a:p>
          <a:p>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Temperature in Celsius or Fahrenheit</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IQ Scores</a:t>
            </a:r>
          </a:p>
          <a:p>
            <a:pPr lvl="1"/>
            <a:r>
              <a:rPr lang="en-US" b="1" dirty="0">
                <a:latin typeface="Times New Roman" panose="02020603050405020304" pitchFamily="18" charset="0"/>
                <a:cs typeface="Times New Roman" panose="02020603050405020304" pitchFamily="18" charset="0"/>
              </a:rPr>
              <a:t>Education Level (e.g., High School, Bachelor’s, PhD)</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846964-75ED-4970-8080-C1DF5953BBC2}"/>
              </a:ext>
            </a:extLst>
          </p:cNvPr>
          <p:cNvSpPr>
            <a:spLocks noGrp="1"/>
          </p:cNvSpPr>
          <p:nvPr>
            <p:ph type="sldNum" sz="quarter" idx="12"/>
          </p:nvPr>
        </p:nvSpPr>
        <p:spPr/>
        <p:txBody>
          <a:bodyPr/>
          <a:lstStyle/>
          <a:p>
            <a:fld id="{D783A4F0-891E-44AD-B162-AD1ECFE5DF4E}" type="slidenum">
              <a:rPr lang="en-US" smtClean="0"/>
              <a:t>25</a:t>
            </a:fld>
            <a:endParaRPr lang="en-US"/>
          </a:p>
        </p:txBody>
      </p:sp>
    </p:spTree>
    <p:extLst>
      <p:ext uri="{BB962C8B-B14F-4D97-AF65-F5344CB8AC3E}">
        <p14:creationId xmlns:p14="http://schemas.microsoft.com/office/powerpoint/2010/main" val="59170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Absolute Scale Type</a:t>
            </a:r>
            <a:endParaRPr lang="en-US" dirty="0"/>
          </a:p>
        </p:txBody>
      </p:sp>
      <p:sp>
        <p:nvSpPr>
          <p:cNvPr id="3" name="Content Placeholder 2"/>
          <p:cNvSpPr>
            <a:spLocks noGrp="1"/>
          </p:cNvSpPr>
          <p:nvPr>
            <p:ph idx="1"/>
          </p:nvPr>
        </p:nvSpPr>
        <p:spPr>
          <a:xfrm>
            <a:off x="1097280" y="1845734"/>
            <a:ext cx="6144768" cy="4023360"/>
          </a:xfrm>
        </p:spPr>
        <p:txBody>
          <a:bodyPr>
            <a:normAutofit fontScale="92500" lnSpcReduction="20000"/>
          </a:bodyPr>
          <a:lstStyle/>
          <a:p>
            <a:pPr algn="just"/>
            <a:r>
              <a:rPr lang="en-US" sz="2400" dirty="0">
                <a:latin typeface="Times New Roman" panose="02020603050405020304" pitchFamily="18" charset="0"/>
                <a:cs typeface="Times New Roman" panose="02020603050405020304" pitchFamily="18" charset="0"/>
              </a:rPr>
              <a:t>The absolute scale is the most restrictive of all scale types. For any two measures, </a:t>
            </a:r>
            <a:r>
              <a:rPr lang="en-US" sz="2400" i="1"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there is only one admissible transformation: </a:t>
            </a:r>
            <a:r>
              <a:rPr lang="en-US" sz="2400" i="1" dirty="0">
                <a:latin typeface="Times New Roman" panose="02020603050405020304" pitchFamily="18" charset="0"/>
                <a:cs typeface="Times New Roman" panose="02020603050405020304" pitchFamily="18" charset="0"/>
              </a:rPr>
              <a:t>the identity transformation.</a:t>
            </a:r>
          </a:p>
          <a:p>
            <a:pPr algn="just"/>
            <a:r>
              <a:rPr lang="en-US" sz="2400" dirty="0">
                <a:latin typeface="Times New Roman" panose="02020603050405020304" pitchFamily="18" charset="0"/>
                <a:cs typeface="Times New Roman" panose="02020603050405020304" pitchFamily="18" charset="0"/>
              </a:rPr>
              <a:t>That is, there is only one way in which the measurement can be made. The </a:t>
            </a:r>
            <a:r>
              <a:rPr lang="en-US" sz="2400" i="1" dirty="0">
                <a:latin typeface="Times New Roman" panose="02020603050405020304" pitchFamily="18" charset="0"/>
                <a:cs typeface="Times New Roman" panose="02020603050405020304" pitchFamily="18" charset="0"/>
              </a:rPr>
              <a:t>absolute scale </a:t>
            </a:r>
            <a:r>
              <a:rPr lang="en-US" sz="2400" dirty="0">
                <a:latin typeface="Times New Roman" panose="02020603050405020304" pitchFamily="18" charset="0"/>
                <a:cs typeface="Times New Roman" panose="02020603050405020304" pitchFamily="18" charset="0"/>
              </a:rPr>
              <a:t>has the following properties:</a:t>
            </a:r>
          </a:p>
          <a:p>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measurement for an absolute scale is made simply by counting the number of elements in the entity set.</a:t>
            </a:r>
          </a:p>
          <a:p>
            <a:pPr lvl="1"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attribute always takes the form “number of occurrences of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in the entity.”</a:t>
            </a:r>
          </a:p>
          <a:p>
            <a:pPr lvl="1"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There is only one possible measurement mapping, namely the actual count, and there is only one way to count elements.</a:t>
            </a:r>
          </a:p>
          <a:p>
            <a:pPr lvl="1"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All arithmetic analysis of the resulting count is meaningful.</a:t>
            </a:r>
          </a:p>
        </p:txBody>
      </p:sp>
      <p:sp>
        <p:nvSpPr>
          <p:cNvPr id="4" name="Slide Number Placeholder 3"/>
          <p:cNvSpPr>
            <a:spLocks noGrp="1"/>
          </p:cNvSpPr>
          <p:nvPr>
            <p:ph type="sldNum" sz="quarter" idx="12"/>
          </p:nvPr>
        </p:nvSpPr>
        <p:spPr/>
        <p:txBody>
          <a:bodyPr/>
          <a:lstStyle/>
          <a:p>
            <a:fld id="{D783A4F0-891E-44AD-B162-AD1ECFE5DF4E}" type="slidenum">
              <a:rPr lang="en-US" smtClean="0"/>
              <a:t>26</a:t>
            </a:fld>
            <a:endParaRPr lang="en-US"/>
          </a:p>
        </p:txBody>
      </p:sp>
      <p:sp>
        <p:nvSpPr>
          <p:cNvPr id="7" name="Content Placeholder 2"/>
          <p:cNvSpPr txBox="1">
            <a:spLocks/>
          </p:cNvSpPr>
          <p:nvPr/>
        </p:nvSpPr>
        <p:spPr>
          <a:xfrm>
            <a:off x="7923830" y="2140713"/>
            <a:ext cx="3953256" cy="343340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Example:</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Number of failures observed during integration testing can only measured in one way: by counting the failures</a:t>
            </a: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Number of people working in a project can be only measured by counting people</a:t>
            </a:r>
          </a:p>
        </p:txBody>
      </p:sp>
    </p:spTree>
    <p:extLst>
      <p:ext uri="{BB962C8B-B14F-4D97-AF65-F5344CB8AC3E}">
        <p14:creationId xmlns:p14="http://schemas.microsoft.com/office/powerpoint/2010/main" val="4221118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Summary of Scales</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t>27</a:t>
            </a:fld>
            <a:endParaRPr lang="en-US"/>
          </a:p>
        </p:txBody>
      </p:sp>
      <p:pic>
        <p:nvPicPr>
          <p:cNvPr id="6" name="Content Placeholder 5"/>
          <p:cNvPicPr>
            <a:picLocks noGrp="1" noChangeAspect="1"/>
          </p:cNvPicPr>
          <p:nvPr>
            <p:ph idx="1"/>
          </p:nvPr>
        </p:nvPicPr>
        <p:blipFill>
          <a:blip r:embed="rId2"/>
          <a:stretch>
            <a:fillRect/>
          </a:stretch>
        </p:blipFill>
        <p:spPr>
          <a:xfrm>
            <a:off x="1705544" y="1846263"/>
            <a:ext cx="8841238" cy="4022725"/>
          </a:xfrm>
          <a:prstGeom prst="rect">
            <a:avLst/>
          </a:prstGeom>
        </p:spPr>
      </p:pic>
    </p:spTree>
    <p:extLst>
      <p:ext uri="{BB962C8B-B14F-4D97-AF65-F5344CB8AC3E}">
        <p14:creationId xmlns:p14="http://schemas.microsoft.com/office/powerpoint/2010/main" val="1068504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Meaningfulness in Measurement</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t>28</a:t>
            </a:fld>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type of scale determine what kind of analysis we can perform on the measurements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Consider these statements: </a:t>
            </a:r>
          </a:p>
          <a:p>
            <a:pPr marL="726948" lvl="2" indent="-342900">
              <a:buFont typeface="+mj-lt"/>
              <a:buAutoNum type="arabicPeriod"/>
            </a:pPr>
            <a:r>
              <a:rPr lang="en-US" sz="1600" dirty="0">
                <a:latin typeface="Times New Roman" panose="02020603050405020304" pitchFamily="18" charset="0"/>
                <a:cs typeface="Times New Roman" panose="02020603050405020304" pitchFamily="18" charset="0"/>
              </a:rPr>
              <a:t>The # of errors discovered during integration testing was 100. </a:t>
            </a:r>
          </a:p>
          <a:p>
            <a:pPr marL="726948" lvl="2" indent="-342900">
              <a:buFont typeface="+mj-lt"/>
              <a:buAutoNum type="arabicPeriod"/>
            </a:pPr>
            <a:r>
              <a:rPr lang="en-US" sz="1600" dirty="0">
                <a:latin typeface="Times New Roman" panose="02020603050405020304" pitchFamily="18" charset="0"/>
                <a:cs typeface="Times New Roman" panose="02020603050405020304" pitchFamily="18" charset="0"/>
              </a:rPr>
              <a:t>The cost of fixing each error is at least 100. </a:t>
            </a:r>
          </a:p>
          <a:p>
            <a:pPr marL="726948" lvl="2" indent="-342900">
              <a:buFont typeface="+mj-lt"/>
              <a:buAutoNum type="arabicPeriod"/>
            </a:pPr>
            <a:r>
              <a:rPr lang="en-US" sz="1600" dirty="0">
                <a:latin typeface="Times New Roman" panose="02020603050405020304" pitchFamily="18" charset="0"/>
                <a:cs typeface="Times New Roman" panose="02020603050405020304" pitchFamily="18" charset="0"/>
              </a:rPr>
              <a:t>A semantic error takes twice as long to fix than an syntactic error.</a:t>
            </a:r>
          </a:p>
          <a:p>
            <a:pPr marL="726948" lvl="2" indent="-342900">
              <a:buFont typeface="+mj-lt"/>
              <a:buAutoNum type="arabicPeriod"/>
            </a:pPr>
            <a:r>
              <a:rPr lang="en-US" sz="1600" dirty="0">
                <a:latin typeface="Times New Roman" panose="02020603050405020304" pitchFamily="18" charset="0"/>
                <a:cs typeface="Times New Roman" panose="02020603050405020304" pitchFamily="18" charset="0"/>
              </a:rPr>
              <a:t>A semantic error is twice as complex as a syntactic error. </a:t>
            </a:r>
          </a:p>
          <a:p>
            <a:pPr marL="384048" lvl="2" indent="0">
              <a:buNone/>
            </a:pPr>
            <a:endParaRPr lang="en-US" dirty="0"/>
          </a:p>
          <a:p>
            <a:pPr lvl="2">
              <a:buFont typeface="Wingdings" panose="05000000000000000000" pitchFamily="2" charset="2"/>
              <a:buChar char="q"/>
            </a:pPr>
            <a:r>
              <a:rPr lang="en-US" sz="2000" b="1" dirty="0"/>
              <a:t> </a:t>
            </a:r>
            <a:r>
              <a:rPr lang="en-US" sz="2000" b="1" dirty="0">
                <a:latin typeface="Times New Roman" panose="02020603050405020304" pitchFamily="18" charset="0"/>
                <a:cs typeface="Times New Roman" panose="02020603050405020304" pitchFamily="18" charset="0"/>
              </a:rPr>
              <a:t>A measurement statement is meaningful if its truth value is invariant of </a:t>
            </a:r>
            <a:r>
              <a:rPr lang="en-US" sz="2000" b="1" i="1" dirty="0">
                <a:latin typeface="Times New Roman" panose="02020603050405020304" pitchFamily="18" charset="0"/>
                <a:cs typeface="Times New Roman" panose="02020603050405020304" pitchFamily="18" charset="0"/>
              </a:rPr>
              <a:t>admissible transformations</a:t>
            </a:r>
            <a:r>
              <a:rPr lang="en-US" sz="2000" b="1" dirty="0">
                <a:latin typeface="Times New Roman" panose="02020603050405020304" pitchFamily="18" charset="0"/>
                <a:cs typeface="Times New Roman" panose="02020603050405020304" pitchFamily="18" charset="0"/>
              </a:rPr>
              <a:t> of the scale</a:t>
            </a:r>
          </a:p>
          <a:p>
            <a:pPr lvl="2">
              <a:buFont typeface="Wingdings" panose="05000000000000000000" pitchFamily="2" charset="2"/>
              <a:buChar char="q"/>
            </a:pPr>
            <a:endParaRPr lang="en-US" sz="20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What about this following statement?</a:t>
            </a:r>
          </a:p>
          <a:p>
            <a:pPr marL="566928" lvl="3" indent="0">
              <a:buNone/>
            </a:pPr>
            <a:r>
              <a:rPr lang="en-US" sz="2000" b="1" dirty="0">
                <a:solidFill>
                  <a:srgbClr val="FF0000"/>
                </a:solidFill>
                <a:latin typeface="Times New Roman" panose="02020603050405020304" pitchFamily="18" charset="0"/>
                <a:cs typeface="Times New Roman" panose="02020603050405020304" pitchFamily="18" charset="0"/>
              </a:rPr>
              <a:t> “The President of the United States is 125 years old 	“</a:t>
            </a:r>
          </a:p>
        </p:txBody>
      </p:sp>
    </p:spTree>
    <p:extLst>
      <p:ext uri="{BB962C8B-B14F-4D97-AF65-F5344CB8AC3E}">
        <p14:creationId xmlns:p14="http://schemas.microsoft.com/office/powerpoint/2010/main" val="912204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Statistical Operations on Measures</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t>29</a:t>
            </a:fld>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scale type of a measure affects the types of operations and statistical analyses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Consider we have measured an attribute for 13 entities, and the resulting data points in ranked order are:</a:t>
            </a:r>
          </a:p>
          <a:p>
            <a:pPr marL="0" indent="0">
              <a:buNone/>
            </a:pPr>
            <a:r>
              <a:rPr lang="en-US" dirty="0">
                <a:latin typeface="Times New Roman" panose="02020603050405020304" pitchFamily="18" charset="0"/>
                <a:cs typeface="Times New Roman" panose="02020603050405020304" pitchFamily="18" charset="0"/>
              </a:rPr>
              <a:t>                  2, 2, 4, 5, 5, 8, 8, 10,11, 11, 11, 15, 16</a:t>
            </a:r>
          </a:p>
          <a:p>
            <a:pPr lvl="3">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t>
            </a:r>
            <a:r>
              <a:rPr lang="en-US" sz="1800" i="1" dirty="0">
                <a:latin typeface="Times New Roman" panose="02020603050405020304" pitchFamily="18" charset="0"/>
                <a:cs typeface="Times New Roman" panose="02020603050405020304" pitchFamily="18" charset="0"/>
              </a:rPr>
              <a:t>mean </a:t>
            </a:r>
            <a:r>
              <a:rPr lang="en-US" sz="1800" dirty="0">
                <a:latin typeface="Times New Roman" panose="02020603050405020304" pitchFamily="18" charset="0"/>
                <a:cs typeface="Times New Roman" panose="02020603050405020304" pitchFamily="18" charset="0"/>
              </a:rPr>
              <a:t>of this set of data (i.e., the sum divided by the number of items) is </a:t>
            </a:r>
            <a:r>
              <a:rPr lang="en-US" sz="1800" i="1" dirty="0">
                <a:latin typeface="Times New Roman" panose="02020603050405020304" pitchFamily="18" charset="0"/>
                <a:cs typeface="Times New Roman" panose="02020603050405020304" pitchFamily="18" charset="0"/>
              </a:rPr>
              <a:t>8.3.</a:t>
            </a:r>
          </a:p>
          <a:p>
            <a:pPr lvl="3">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t>
            </a:r>
            <a:r>
              <a:rPr lang="en-US" sz="1800" i="1" dirty="0">
                <a:latin typeface="Times New Roman" panose="02020603050405020304" pitchFamily="18" charset="0"/>
                <a:cs typeface="Times New Roman" panose="02020603050405020304" pitchFamily="18" charset="0"/>
              </a:rPr>
              <a:t>median </a:t>
            </a:r>
            <a:r>
              <a:rPr lang="en-US" sz="1800" dirty="0">
                <a:latin typeface="Times New Roman" panose="02020603050405020304" pitchFamily="18" charset="0"/>
                <a:cs typeface="Times New Roman" panose="02020603050405020304" pitchFamily="18" charset="0"/>
              </a:rPr>
              <a:t>(i.e., the value of the middle-ranked item) is </a:t>
            </a:r>
            <a:r>
              <a:rPr lang="en-US" sz="1800" i="1" dirty="0">
                <a:latin typeface="Times New Roman" panose="02020603050405020304" pitchFamily="18" charset="0"/>
                <a:cs typeface="Times New Roman" panose="02020603050405020304" pitchFamily="18" charset="0"/>
              </a:rPr>
              <a:t>8.</a:t>
            </a:r>
          </a:p>
          <a:p>
            <a:pPr lvl="3">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t>
            </a:r>
            <a:r>
              <a:rPr lang="en-US" sz="1800" i="1" dirty="0">
                <a:latin typeface="Times New Roman" panose="02020603050405020304" pitchFamily="18" charset="0"/>
                <a:cs typeface="Times New Roman" panose="02020603050405020304" pitchFamily="18" charset="0"/>
              </a:rPr>
              <a:t>mode </a:t>
            </a:r>
            <a:r>
              <a:rPr lang="en-US" sz="1800" dirty="0">
                <a:latin typeface="Times New Roman" panose="02020603050405020304" pitchFamily="18" charset="0"/>
                <a:cs typeface="Times New Roman" panose="02020603050405020304" pitchFamily="18" charset="0"/>
              </a:rPr>
              <a:t>(i.e., the value of the most commonly occurring item) is </a:t>
            </a:r>
            <a:r>
              <a:rPr lang="en-US" sz="1800" i="1" dirty="0">
                <a:latin typeface="Times New Roman" panose="02020603050405020304" pitchFamily="18" charset="0"/>
                <a:cs typeface="Times New Roman" panose="02020603050405020304" pitchFamily="18" charset="0"/>
              </a:rPr>
              <a:t>11. </a:t>
            </a:r>
            <a:endParaRPr lang="en-US" dirty="0"/>
          </a:p>
          <a:p>
            <a:pPr lvl="3">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1800" i="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57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Empirical Relations</a:t>
            </a:r>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We perceive the real world by comparing things. Not always by assigning number to them.</a:t>
            </a:r>
          </a:p>
          <a:p>
            <a:pPr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For example, </a:t>
            </a:r>
            <a:r>
              <a:rPr lang="en-US" sz="3200" i="1" u="sng" dirty="0">
                <a:latin typeface="Times New Roman" panose="02020603050405020304" pitchFamily="18" charset="0"/>
                <a:cs typeface="Times New Roman" panose="02020603050405020304" pitchFamily="18" charset="0"/>
              </a:rPr>
              <a:t>taller than</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is a binary relation defined on the set of pairs of people. Given any two people, </a:t>
            </a:r>
            <a:r>
              <a:rPr lang="en-US" sz="3200" i="1" dirty="0">
                <a:latin typeface="Times New Roman" panose="02020603050405020304" pitchFamily="18" charset="0"/>
                <a:cs typeface="Times New Roman" panose="02020603050405020304" pitchFamily="18" charset="0"/>
              </a:rPr>
              <a:t>x</a:t>
            </a:r>
            <a:r>
              <a:rPr lang="en-US" sz="3200" dirty="0">
                <a:latin typeface="Times New Roman" panose="02020603050405020304" pitchFamily="18" charset="0"/>
                <a:cs typeface="Times New Roman" panose="02020603050405020304" pitchFamily="18" charset="0"/>
              </a:rPr>
              <a:t> and </a:t>
            </a:r>
            <a:r>
              <a:rPr lang="en-US" sz="3200" i="1" dirty="0">
                <a:latin typeface="Times New Roman" panose="02020603050405020304" pitchFamily="18" charset="0"/>
                <a:cs typeface="Times New Roman" panose="02020603050405020304" pitchFamily="18" charset="0"/>
              </a:rPr>
              <a:t>y</a:t>
            </a:r>
            <a:r>
              <a:rPr lang="en-US" sz="3200" dirty="0">
                <a:latin typeface="Times New Roman" panose="02020603050405020304" pitchFamily="18" charset="0"/>
                <a:cs typeface="Times New Roman" panose="02020603050405020304" pitchFamily="18" charset="0"/>
              </a:rPr>
              <a:t>, we can observe that</a:t>
            </a:r>
          </a:p>
          <a:p>
            <a:pPr lvl="4"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is taller than </a:t>
            </a:r>
            <a:r>
              <a:rPr lang="en-US" sz="2600" i="1" dirty="0">
                <a:latin typeface="Times New Roman" panose="02020603050405020304" pitchFamily="18" charset="0"/>
                <a:cs typeface="Times New Roman" panose="02020603050405020304" pitchFamily="18" charset="0"/>
              </a:rPr>
              <a:t>y</a:t>
            </a:r>
            <a:r>
              <a:rPr lang="en-US" sz="2600" dirty="0">
                <a:latin typeface="Times New Roman" panose="02020603050405020304" pitchFamily="18" charset="0"/>
                <a:cs typeface="Times New Roman" panose="02020603050405020304" pitchFamily="18" charset="0"/>
              </a:rPr>
              <a:t>, or</a:t>
            </a:r>
          </a:p>
          <a:p>
            <a:pPr lvl="4"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y</a:t>
            </a:r>
            <a:r>
              <a:rPr lang="en-US" sz="2600" dirty="0">
                <a:latin typeface="Times New Roman" panose="02020603050405020304" pitchFamily="18" charset="0"/>
                <a:cs typeface="Times New Roman" panose="02020603050405020304" pitchFamily="18" charset="0"/>
              </a:rPr>
              <a:t> is taller than </a:t>
            </a:r>
            <a:r>
              <a:rPr lang="en-US" sz="2600" i="1" dirty="0">
                <a:latin typeface="Times New Roman" panose="02020603050405020304" pitchFamily="18" charset="0"/>
                <a:cs typeface="Times New Roman" panose="02020603050405020304" pitchFamily="18" charset="0"/>
              </a:rPr>
              <a:t>x</a:t>
            </a:r>
          </a:p>
          <a:p>
            <a:pPr marL="749808" lvl="4" indent="0" algn="just">
              <a:buNone/>
            </a:pPr>
            <a:r>
              <a:rPr lang="en-US" sz="2600" dirty="0">
                <a:latin typeface="Times New Roman" panose="02020603050405020304" pitchFamily="18" charset="0"/>
                <a:cs typeface="Times New Roman" panose="02020603050405020304" pitchFamily="18" charset="0"/>
              </a:rPr>
              <a:t>Therefore</a:t>
            </a:r>
            <a:r>
              <a:rPr lang="en-US" sz="2600" i="1" dirty="0">
                <a:latin typeface="Times New Roman" panose="02020603050405020304" pitchFamily="18" charset="0"/>
                <a:cs typeface="Times New Roman" panose="02020603050405020304" pitchFamily="18" charset="0"/>
              </a:rPr>
              <a:t> taller than </a:t>
            </a:r>
            <a:r>
              <a:rPr lang="en-US" sz="2600" dirty="0">
                <a:latin typeface="Times New Roman" panose="02020603050405020304" pitchFamily="18" charset="0"/>
                <a:cs typeface="Times New Roman" panose="02020603050405020304" pitchFamily="18" charset="0"/>
              </a:rPr>
              <a:t>is an </a:t>
            </a:r>
            <a:r>
              <a:rPr lang="en-US" sz="2600" b="1" dirty="0">
                <a:latin typeface="Times New Roman" panose="02020603050405020304" pitchFamily="18" charset="0"/>
                <a:cs typeface="Times New Roman" panose="02020603050405020304" pitchFamily="18" charset="0"/>
              </a:rPr>
              <a:t>empirical relation</a:t>
            </a:r>
          </a:p>
          <a:p>
            <a:pPr marL="91440" lvl="4" indent="-91440" algn="just">
              <a:spcBef>
                <a:spcPts val="1200"/>
              </a:spcBef>
              <a:spcAft>
                <a:spcPts val="200"/>
              </a:spcAft>
              <a:buSzPct val="1000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We define </a:t>
            </a:r>
            <a:r>
              <a:rPr lang="en-US" sz="3200" i="1" dirty="0">
                <a:latin typeface="Times New Roman" panose="02020603050405020304" pitchFamily="18" charset="0"/>
                <a:cs typeface="Times New Roman" panose="02020603050405020304" pitchFamily="18" charset="0"/>
              </a:rPr>
              <a:t>measurement</a:t>
            </a:r>
            <a:r>
              <a:rPr lang="en-US" sz="3200" dirty="0">
                <a:latin typeface="Times New Roman" panose="02020603050405020304" pitchFamily="18" charset="0"/>
                <a:cs typeface="Times New Roman" panose="02020603050405020304" pitchFamily="18" charset="0"/>
              </a:rPr>
              <a:t> as the mapping from the empirical world to the formal, relational world. Consequently, a </a:t>
            </a:r>
            <a:r>
              <a:rPr lang="en-US" sz="3200" i="1" dirty="0">
                <a:latin typeface="Times New Roman" panose="02020603050405020304" pitchFamily="18" charset="0"/>
                <a:cs typeface="Times New Roman" panose="02020603050405020304" pitchFamily="18" charset="0"/>
              </a:rPr>
              <a:t>measure</a:t>
            </a:r>
            <a:r>
              <a:rPr lang="en-US" sz="3200" dirty="0">
                <a:latin typeface="Times New Roman" panose="02020603050405020304" pitchFamily="18" charset="0"/>
                <a:cs typeface="Times New Roman" panose="02020603050405020304" pitchFamily="18" charset="0"/>
              </a:rPr>
              <a:t> is the number or symbol assigned to an </a:t>
            </a:r>
            <a:r>
              <a:rPr lang="en-US" sz="3200" i="1" dirty="0">
                <a:latin typeface="Times New Roman" panose="02020603050405020304" pitchFamily="18" charset="0"/>
                <a:cs typeface="Times New Roman" panose="02020603050405020304" pitchFamily="18" charset="0"/>
              </a:rPr>
              <a:t>entity</a:t>
            </a:r>
            <a:r>
              <a:rPr lang="en-US" sz="3200" dirty="0">
                <a:latin typeface="Times New Roman" panose="02020603050405020304" pitchFamily="18" charset="0"/>
                <a:cs typeface="Times New Roman" panose="02020603050405020304" pitchFamily="18" charset="0"/>
              </a:rPr>
              <a:t> by this mapping in order to characterize an attribute. </a:t>
            </a:r>
          </a:p>
        </p:txBody>
      </p:sp>
      <p:sp>
        <p:nvSpPr>
          <p:cNvPr id="4" name="Slide Number Placeholder 3"/>
          <p:cNvSpPr>
            <a:spLocks noGrp="1"/>
          </p:cNvSpPr>
          <p:nvPr>
            <p:ph type="sldNum" sz="quarter" idx="12"/>
          </p:nvPr>
        </p:nvSpPr>
        <p:spPr/>
        <p:txBody>
          <a:bodyPr/>
          <a:lstStyle/>
          <a:p>
            <a:fld id="{D783A4F0-891E-44AD-B162-AD1ECFE5DF4E}" type="slidenum">
              <a:rPr lang="en-US" smtClean="0"/>
              <a:t>3</a:t>
            </a:fld>
            <a:endParaRPr lang="en-US"/>
          </a:p>
        </p:txBody>
      </p:sp>
    </p:spTree>
    <p:extLst>
      <p:ext uri="{BB962C8B-B14F-4D97-AF65-F5344CB8AC3E}">
        <p14:creationId xmlns:p14="http://schemas.microsoft.com/office/powerpoint/2010/main" val="2968737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End of Chapter 2</a:t>
            </a:r>
          </a:p>
        </p:txBody>
      </p:sp>
      <p:sp>
        <p:nvSpPr>
          <p:cNvPr id="4" name="Slide Number Placeholder 3"/>
          <p:cNvSpPr>
            <a:spLocks noGrp="1"/>
          </p:cNvSpPr>
          <p:nvPr>
            <p:ph type="sldNum" sz="quarter" idx="12"/>
          </p:nvPr>
        </p:nvSpPr>
        <p:spPr/>
        <p:txBody>
          <a:bodyPr/>
          <a:lstStyle/>
          <a:p>
            <a:fld id="{D783A4F0-891E-44AD-B162-AD1ECFE5DF4E}" type="slidenum">
              <a:rPr lang="en-US" smtClean="0"/>
              <a:t>30</a:t>
            </a:fld>
            <a:endParaRPr lang="en-US"/>
          </a:p>
        </p:txBody>
      </p:sp>
    </p:spTree>
    <p:extLst>
      <p:ext uri="{BB962C8B-B14F-4D97-AF65-F5344CB8AC3E}">
        <p14:creationId xmlns:p14="http://schemas.microsoft.com/office/powerpoint/2010/main" val="331867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Empirical Relations (cont..)</a:t>
            </a:r>
            <a:endParaRPr lang="en-US"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Sampling of 100 users to express preference among product A,B,C, and D (pairwise)</a:t>
            </a:r>
          </a:p>
          <a:p>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t>4</a:t>
            </a:fld>
            <a:endParaRPr lang="en-US"/>
          </a:p>
        </p:txBody>
      </p:sp>
      <p:pic>
        <p:nvPicPr>
          <p:cNvPr id="6" name="Picture 5"/>
          <p:cNvPicPr>
            <a:picLocks noChangeAspect="1"/>
          </p:cNvPicPr>
          <p:nvPr/>
        </p:nvPicPr>
        <p:blipFill>
          <a:blip r:embed="rId2"/>
          <a:stretch>
            <a:fillRect/>
          </a:stretch>
        </p:blipFill>
        <p:spPr>
          <a:xfrm>
            <a:off x="2140637" y="2654038"/>
            <a:ext cx="7605021" cy="2704346"/>
          </a:xfrm>
          <a:prstGeom prst="rect">
            <a:avLst/>
          </a:prstGeom>
        </p:spPr>
      </p:pic>
    </p:spTree>
    <p:extLst>
      <p:ext uri="{BB962C8B-B14F-4D97-AF65-F5344CB8AC3E}">
        <p14:creationId xmlns:p14="http://schemas.microsoft.com/office/powerpoint/2010/main" val="12817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Likert Scale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Give the respondent a statement with which to agree or disagree.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Example: This software program is reliable</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5</a:t>
            </a:fld>
            <a:endParaRPr lang="en-US"/>
          </a:p>
        </p:txBody>
      </p:sp>
      <p:pic>
        <p:nvPicPr>
          <p:cNvPr id="6" name="Picture 5"/>
          <p:cNvPicPr>
            <a:picLocks noChangeAspect="1"/>
          </p:cNvPicPr>
          <p:nvPr/>
        </p:nvPicPr>
        <p:blipFill>
          <a:blip r:embed="rId2"/>
          <a:stretch>
            <a:fillRect/>
          </a:stretch>
        </p:blipFill>
        <p:spPr>
          <a:xfrm>
            <a:off x="1483691" y="3783489"/>
            <a:ext cx="8991427" cy="925671"/>
          </a:xfrm>
          <a:prstGeom prst="rect">
            <a:avLst/>
          </a:prstGeom>
        </p:spPr>
      </p:pic>
    </p:spTree>
    <p:extLst>
      <p:ext uri="{BB962C8B-B14F-4D97-AF65-F5344CB8AC3E}">
        <p14:creationId xmlns:p14="http://schemas.microsoft.com/office/powerpoint/2010/main" val="191746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a:xfrm>
            <a:off x="1097280" y="1845734"/>
            <a:ext cx="4178808" cy="4152730"/>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Forced Ranking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Give n alternatives, ordered from 1 (best) to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(worst).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Example: Rank the following five software modules in order of maintenance difficulty</a:t>
            </a:r>
          </a:p>
          <a:p>
            <a:r>
              <a:rPr lang="en-US" i="1" dirty="0">
                <a:latin typeface="Times New Roman" panose="02020603050405020304" pitchFamily="18" charset="0"/>
                <a:cs typeface="Times New Roman" panose="02020603050405020304" pitchFamily="18" charset="0"/>
              </a:rPr>
              <a:t>with 1 = least complex, 5 = most complex:</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6</a:t>
            </a:fld>
            <a:endParaRPr lang="en-US"/>
          </a:p>
        </p:txBody>
      </p:sp>
      <p:pic>
        <p:nvPicPr>
          <p:cNvPr id="5" name="Picture 4"/>
          <p:cNvPicPr>
            <a:picLocks noChangeAspect="1"/>
          </p:cNvPicPr>
          <p:nvPr/>
        </p:nvPicPr>
        <p:blipFill>
          <a:blip r:embed="rId2"/>
          <a:stretch>
            <a:fillRect/>
          </a:stretch>
        </p:blipFill>
        <p:spPr>
          <a:xfrm>
            <a:off x="6126480" y="2494958"/>
            <a:ext cx="3974633" cy="1939882"/>
          </a:xfrm>
          <a:prstGeom prst="rect">
            <a:avLst/>
          </a:prstGeom>
        </p:spPr>
      </p:pic>
    </p:spTree>
    <p:extLst>
      <p:ext uri="{BB962C8B-B14F-4D97-AF65-F5344CB8AC3E}">
        <p14:creationId xmlns:p14="http://schemas.microsoft.com/office/powerpoint/2010/main" val="51152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Verbal Frequency Scale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Example: How often does this program fail?</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Always		Often		Sometimes	  Seldom	 Never</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7</a:t>
            </a:fld>
            <a:endParaRPr lang="en-US"/>
          </a:p>
        </p:txBody>
      </p:sp>
    </p:spTree>
    <p:extLst>
      <p:ext uri="{BB962C8B-B14F-4D97-AF65-F5344CB8AC3E}">
        <p14:creationId xmlns:p14="http://schemas.microsoft.com/office/powerpoint/2010/main" val="9518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Ordinal Scale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List several ordered alternatives and have respondent select one.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Example: How often the software fail?</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1. Hourly</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2. Daily</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3. Weekly</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4. Monthly</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5. Several times a year</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6. Once or twice a year</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7. Never</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8</a:t>
            </a:fld>
            <a:endParaRPr lang="en-US"/>
          </a:p>
        </p:txBody>
      </p:sp>
    </p:spTree>
    <p:extLst>
      <p:ext uri="{BB962C8B-B14F-4D97-AF65-F5344CB8AC3E}">
        <p14:creationId xmlns:p14="http://schemas.microsoft.com/office/powerpoint/2010/main" val="134379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Comparative Scale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Compare at least two entities and assign a numeric value</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9</a:t>
            </a:fld>
            <a:endParaRPr lang="en-US"/>
          </a:p>
        </p:txBody>
      </p:sp>
      <p:pic>
        <p:nvPicPr>
          <p:cNvPr id="6" name="Picture 5"/>
          <p:cNvPicPr>
            <a:picLocks noChangeAspect="1"/>
          </p:cNvPicPr>
          <p:nvPr/>
        </p:nvPicPr>
        <p:blipFill>
          <a:blip r:embed="rId2"/>
          <a:stretch>
            <a:fillRect/>
          </a:stretch>
        </p:blipFill>
        <p:spPr>
          <a:xfrm>
            <a:off x="1920359" y="3370790"/>
            <a:ext cx="8143130" cy="798874"/>
          </a:xfrm>
          <a:prstGeom prst="rect">
            <a:avLst/>
          </a:prstGeom>
        </p:spPr>
      </p:pic>
    </p:spTree>
    <p:extLst>
      <p:ext uri="{BB962C8B-B14F-4D97-AF65-F5344CB8AC3E}">
        <p14:creationId xmlns:p14="http://schemas.microsoft.com/office/powerpoint/2010/main" val="33218993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538</TotalTime>
  <Words>1696</Words>
  <Application>Microsoft Office PowerPoint</Application>
  <PresentationFormat>Widescreen</PresentationFormat>
  <Paragraphs>198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Times New Roman</vt:lpstr>
      <vt:lpstr>Wingdings</vt:lpstr>
      <vt:lpstr>Retrospect</vt:lpstr>
      <vt:lpstr>The Basics of Measurements</vt:lpstr>
      <vt:lpstr>Representation Theory of Measurement</vt:lpstr>
      <vt:lpstr>Empirical Relations</vt:lpstr>
      <vt:lpstr>Empirical Relations (cont..)</vt:lpstr>
      <vt:lpstr>Subjective Rating Formats of E.R.</vt:lpstr>
      <vt:lpstr>Subjective Rating Formats of E.R.</vt:lpstr>
      <vt:lpstr>Subjective Rating Formats of E.R.</vt:lpstr>
      <vt:lpstr>Subjective Rating Formats of E.R.</vt:lpstr>
      <vt:lpstr>Subjective Rating Formats of E.R.</vt:lpstr>
      <vt:lpstr>Subjective Rating Formats of E.R.</vt:lpstr>
      <vt:lpstr>The Representation Condition of Measurement</vt:lpstr>
      <vt:lpstr>Key Stages of Formal Measurement</vt:lpstr>
      <vt:lpstr>Some Specific Measurements in Software</vt:lpstr>
      <vt:lpstr>Measurement and Model</vt:lpstr>
      <vt:lpstr>Direct and Derived Measurement</vt:lpstr>
      <vt:lpstr>Example of Derived Measures</vt:lpstr>
      <vt:lpstr>Measurement Scale and Scale Types</vt:lpstr>
      <vt:lpstr>Measurement Scale and Scale Types</vt:lpstr>
      <vt:lpstr>Nominal Scale Type</vt:lpstr>
      <vt:lpstr>Ordinal Scale Type</vt:lpstr>
      <vt:lpstr>Ordinal Scale Type Example</vt:lpstr>
      <vt:lpstr>Interval Scale Type</vt:lpstr>
      <vt:lpstr>Ratio Scale Type</vt:lpstr>
      <vt:lpstr>Ratio Scale Type (cont..)</vt:lpstr>
      <vt:lpstr>Ratio Scale Type (cont..)</vt:lpstr>
      <vt:lpstr>Absolute Scale Type</vt:lpstr>
      <vt:lpstr>Summary of Scales</vt:lpstr>
      <vt:lpstr>Meaningfulness in Measurement</vt:lpstr>
      <vt:lpstr>Statistical Operations on Measures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User</cp:lastModifiedBy>
  <cp:revision>137</cp:revision>
  <dcterms:created xsi:type="dcterms:W3CDTF">2022-06-09T13:01:52Z</dcterms:created>
  <dcterms:modified xsi:type="dcterms:W3CDTF">2025-04-22T17:19:43Z</dcterms:modified>
</cp:coreProperties>
</file>