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DCEB3-210B-4B8F-A6CC-921BD3B70FA7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42F39-3907-4717-ACFB-B9C62A6E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42F39-3907-4717-ACFB-B9C62A6EE0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F10-7F8F-45AA-99E8-D7786E2B7EE8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F146-D0E8-4808-97B6-684091460470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381B-DAD7-43D3-AC63-6CDAF785B7EF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AFB0-6BB0-448E-A101-054AF94220E0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B787-99D9-4D06-9F40-7F1B24A0E0C6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C6B5-B932-4070-A591-A5001A315C8B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28DC-42E0-44A1-BA33-95F97ADE5DE0}" type="datetime1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D4A-7EC9-4068-847A-DAAF65114531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81C0-A6DE-4BB7-9D67-070EEEC24F8F}" type="datetime1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E280-F568-4A58-B079-7ACDAF6E4F3F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F3CC-48ED-450C-84C6-D7ADA7048F94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BB51664-888F-49E5-B2D9-B4F472A6F1D5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Planner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Submitted by</a:t>
            </a:r>
          </a:p>
          <a:p>
            <a:r>
              <a:rPr lang="en-US" dirty="0"/>
              <a:t>	</a:t>
            </a:r>
            <a:r>
              <a:rPr lang="en-US" dirty="0" smtClean="0"/>
              <a:t>ROBIUL HASAN NOWSHAD(16.01.04.061)</a:t>
            </a:r>
          </a:p>
          <a:p>
            <a:r>
              <a:rPr lang="en-US" dirty="0"/>
              <a:t>	</a:t>
            </a:r>
            <a:r>
              <a:rPr lang="en-US" dirty="0" smtClean="0"/>
              <a:t>MUNA SAHA(16.01.04.060)</a:t>
            </a:r>
          </a:p>
          <a:p>
            <a:r>
              <a:rPr lang="en-US" dirty="0"/>
              <a:t>	</a:t>
            </a:r>
            <a:r>
              <a:rPr lang="en-US" dirty="0" smtClean="0"/>
              <a:t>SADIA AREFIN SMRITY(16.01.04.068)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E051-2B39-497C-88D0-0FC0453ED787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GB" dirty="0" smtClean="0"/>
              <a:t>SQL 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 smtClean="0"/>
              <a:t>CREATE </a:t>
            </a:r>
            <a:r>
              <a:rPr lang="en-GB" sz="2000" dirty="0"/>
              <a:t>TABLE Event</a:t>
            </a:r>
          </a:p>
          <a:p>
            <a:pPr marL="0" indent="0">
              <a:buNone/>
            </a:pPr>
            <a:r>
              <a:rPr lang="en-GB" sz="2000" dirty="0"/>
              <a:t>(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EventStatus</a:t>
            </a:r>
            <a:r>
              <a:rPr lang="en-GB" sz="2000" dirty="0"/>
              <a:t> VARCHAR(100) NOT NULL,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PaymentStatus</a:t>
            </a:r>
            <a:r>
              <a:rPr lang="en-GB" sz="2000" dirty="0"/>
              <a:t> VARCHAR(100) NOT NULL,</a:t>
            </a:r>
          </a:p>
          <a:p>
            <a:pPr marL="0" indent="0">
              <a:buNone/>
            </a:pPr>
            <a:r>
              <a:rPr lang="en-GB" sz="2000" dirty="0"/>
              <a:t>  EManagerID INT NOT NULL,</a:t>
            </a:r>
          </a:p>
          <a:p>
            <a:pPr marL="0" indent="0">
              <a:buNone/>
            </a:pPr>
            <a:r>
              <a:rPr lang="en-GB" sz="2000" dirty="0"/>
              <a:t>  DirectorID INT NOT NULL,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EventID</a:t>
            </a:r>
            <a:r>
              <a:rPr lang="en-GB" sz="2000" dirty="0"/>
              <a:t> INT NOT NULL,</a:t>
            </a:r>
          </a:p>
          <a:p>
            <a:pPr marL="0" indent="0">
              <a:buNone/>
            </a:pPr>
            <a:r>
              <a:rPr lang="en-GB" sz="2000" dirty="0"/>
              <a:t>  PRIMARY KEY (EManagerID, DirectorID, </a:t>
            </a:r>
            <a:r>
              <a:rPr lang="en-GB" sz="2000" dirty="0" err="1"/>
              <a:t>EventID</a:t>
            </a:r>
            <a:r>
              <a:rPr lang="en-GB" sz="2000" dirty="0"/>
              <a:t>),</a:t>
            </a:r>
          </a:p>
          <a:p>
            <a:pPr marL="0" indent="0">
              <a:buNone/>
            </a:pPr>
            <a:r>
              <a:rPr lang="en-GB" sz="2000" dirty="0"/>
              <a:t>  FOREIGN KEY (EManagerID) REFERENCES EventManager(EManagerID),</a:t>
            </a:r>
          </a:p>
          <a:p>
            <a:pPr marL="0" indent="0">
              <a:buNone/>
            </a:pPr>
            <a:r>
              <a:rPr lang="en-GB" sz="2000" dirty="0"/>
              <a:t>  FOREIGN KEY (DirectorID) REFERENCES Director(DirectorID),</a:t>
            </a:r>
          </a:p>
          <a:p>
            <a:pPr marL="0" indent="0">
              <a:buNone/>
            </a:pPr>
            <a:r>
              <a:rPr lang="en-GB" sz="2000" dirty="0"/>
              <a:t>  FOREIGN KEY (</a:t>
            </a:r>
            <a:r>
              <a:rPr lang="en-GB" sz="2000" dirty="0" err="1"/>
              <a:t>EventID</a:t>
            </a:r>
            <a:r>
              <a:rPr lang="en-GB" sz="2000" dirty="0"/>
              <a:t>) REFERENCES </a:t>
            </a:r>
            <a:r>
              <a:rPr lang="en-GB" sz="2000" dirty="0" err="1"/>
              <a:t>OrderEvent</a:t>
            </a:r>
            <a:r>
              <a:rPr lang="en-GB" sz="2000" dirty="0"/>
              <a:t>(</a:t>
            </a:r>
            <a:r>
              <a:rPr lang="en-GB" sz="2000" dirty="0" err="1"/>
              <a:t>EventID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r>
              <a:rPr lang="en-GB" sz="2000" dirty="0"/>
              <a:t>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F54C-BE06-45D4-983B-6CCFE0301078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GB" dirty="0"/>
              <a:t>justify the multiplicities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0686"/>
            <a:ext cx="7606040" cy="2490319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8EA-543F-4EDE-BE9A-AD996BF8D6AD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168434"/>
            <a:ext cx="10515600" cy="1854926"/>
          </a:xfrm>
        </p:spPr>
        <p:txBody>
          <a:bodyPr>
            <a:normAutofit/>
          </a:bodyPr>
          <a:lstStyle/>
          <a:p>
            <a:pPr algn="ctr"/>
            <a:r>
              <a:rPr lang="en-GB" sz="6600" dirty="0" smtClean="0"/>
              <a:t>Thank you</a:t>
            </a:r>
            <a:endParaRPr lang="en-GB" sz="6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603D-4815-425F-908B-9D84226FC700}" type="datetime1">
              <a:rPr lang="en-US" smtClean="0"/>
              <a:t>4/2/2019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/>
              <a:t>Our project is Event Planner Website, by which people will know about Event planning &amp; Book Consultation for an Event.</a:t>
            </a:r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 smtClean="0"/>
              <a:t>Here we discuss about our project’s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Entity Relationship Diagram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Relational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SQL Commands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 smtClean="0"/>
              <a:t>Inserting </a:t>
            </a:r>
            <a:r>
              <a:rPr lang="en-GB" sz="2000" dirty="0"/>
              <a:t>some dummy data to justify the multiplicities</a:t>
            </a:r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3CEE-293C-454C-B66F-3C61299E37EE}" type="datetime1">
              <a:rPr lang="en-US" smtClean="0"/>
              <a:t>4/2/2019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Event_Manager</a:t>
            </a:r>
            <a:r>
              <a:rPr lang="en-US" sz="2000" dirty="0"/>
              <a:t> </a:t>
            </a:r>
            <a:r>
              <a:rPr lang="en-US" sz="2000" dirty="0" smtClean="0"/>
              <a:t>( </a:t>
            </a:r>
            <a:r>
              <a:rPr lang="en-US" sz="2000" u="sng" dirty="0" smtClean="0"/>
              <a:t>EManagerID</a:t>
            </a:r>
            <a:r>
              <a:rPr lang="en-US" sz="2000" dirty="0" smtClean="0"/>
              <a:t>, Name, Email, Phone, Password )</a:t>
            </a:r>
          </a:p>
          <a:p>
            <a:r>
              <a:rPr lang="en-US" sz="2000" dirty="0" smtClean="0"/>
              <a:t>Director ( </a:t>
            </a:r>
            <a:r>
              <a:rPr lang="en-US" sz="2000" u="sng" dirty="0" smtClean="0"/>
              <a:t>DirectorID</a:t>
            </a:r>
            <a:r>
              <a:rPr lang="en-US" sz="2000" dirty="0" smtClean="0"/>
              <a:t>, Name, Email, Phone, Password )</a:t>
            </a:r>
          </a:p>
          <a:p>
            <a:r>
              <a:rPr lang="en-US" sz="2000" dirty="0" smtClean="0"/>
              <a:t>Client ( </a:t>
            </a:r>
            <a:r>
              <a:rPr lang="en-US" sz="2000" u="sng" dirty="0" smtClean="0"/>
              <a:t>ClientID</a:t>
            </a:r>
            <a:r>
              <a:rPr lang="en-US" sz="2000" dirty="0" smtClean="0"/>
              <a:t>, Name, Email, Address, Phone, Password )</a:t>
            </a:r>
          </a:p>
          <a:p>
            <a:r>
              <a:rPr lang="en-US" sz="2000" dirty="0" smtClean="0"/>
              <a:t>Venue ( </a:t>
            </a:r>
            <a:r>
              <a:rPr lang="en-US" sz="2000" u="sng" dirty="0" smtClean="0"/>
              <a:t>VenueID</a:t>
            </a:r>
            <a:r>
              <a:rPr lang="en-US" sz="2000" dirty="0" smtClean="0"/>
              <a:t>, Name, Address, VenueFee, DecorationCost )</a:t>
            </a:r>
            <a:endParaRPr lang="en-US" sz="2000" dirty="0"/>
          </a:p>
          <a:p>
            <a:r>
              <a:rPr lang="en-US" sz="2000" dirty="0" smtClean="0"/>
              <a:t>Photographer ( </a:t>
            </a:r>
            <a:r>
              <a:rPr lang="en-US" sz="2000" u="sng" dirty="0" smtClean="0"/>
              <a:t>PhotographerID</a:t>
            </a:r>
            <a:r>
              <a:rPr lang="en-US" sz="2000" dirty="0" smtClean="0"/>
              <a:t>, Name, Phone, Fee )</a:t>
            </a:r>
          </a:p>
          <a:p>
            <a:r>
              <a:rPr lang="en-US" sz="2000" dirty="0" smtClean="0"/>
              <a:t>EventOrder ( </a:t>
            </a:r>
            <a:r>
              <a:rPr lang="en-US" sz="2000" u="sng" dirty="0" smtClean="0"/>
              <a:t>EventID</a:t>
            </a:r>
            <a:r>
              <a:rPr lang="en-US" sz="2000" dirty="0" smtClean="0"/>
              <a:t>, ClientID(FK), EventType, VenueID(FK), PhotographerID(FK), GuestNO, DateofEvent, CateringCost, EventManagerFee, TotalCost )</a:t>
            </a:r>
          </a:p>
          <a:p>
            <a:r>
              <a:rPr lang="en-US" sz="2000" dirty="0" smtClean="0"/>
              <a:t>Event ( </a:t>
            </a:r>
            <a:r>
              <a:rPr lang="en-US" sz="2000" u="sng" dirty="0" smtClean="0"/>
              <a:t>EventID</a:t>
            </a:r>
            <a:r>
              <a:rPr lang="en-US" sz="2000" dirty="0" smtClean="0"/>
              <a:t>(FK), </a:t>
            </a:r>
            <a:r>
              <a:rPr lang="en-US" sz="2000" u="sng" dirty="0" smtClean="0"/>
              <a:t>EMangerID</a:t>
            </a:r>
            <a:r>
              <a:rPr lang="en-US" sz="2000" dirty="0" smtClean="0"/>
              <a:t>(FK), </a:t>
            </a:r>
            <a:r>
              <a:rPr lang="en-US" sz="2000" u="sng" dirty="0" smtClean="0"/>
              <a:t>DirectorID</a:t>
            </a:r>
            <a:r>
              <a:rPr lang="en-US" sz="2000" dirty="0" smtClean="0"/>
              <a:t>(FK), EventStatus, PaymentStatus 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0574-91C8-4A9A-B925-E9EA082118EA}" type="datetime1">
              <a:rPr lang="en-US" smtClean="0"/>
              <a:t>4/2/2019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GB" dirty="0"/>
              <a:t>Entity Relationship (ER) diagram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9532"/>
            <a:ext cx="10487297" cy="557784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A14D-84F8-41E1-8B13-87708B56DA0F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4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GB" dirty="0"/>
              <a:t>Relational </a:t>
            </a:r>
            <a:r>
              <a:rPr lang="en-GB" dirty="0" smtClean="0"/>
              <a:t>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9533"/>
            <a:ext cx="10515600" cy="526433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6D7-CB6F-4407-A359-1DD6F6685DE9}" type="datetime1">
              <a:rPr lang="en-US" smtClean="0"/>
              <a:t>4/2/2019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GB" dirty="0" smtClean="0"/>
              <a:t>SQL Commands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25625"/>
            <a:ext cx="49094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CREATE TABLE EventManager</a:t>
            </a:r>
          </a:p>
          <a:p>
            <a:r>
              <a:rPr lang="en-GB" sz="2000" dirty="0"/>
              <a:t>(</a:t>
            </a:r>
          </a:p>
          <a:p>
            <a:r>
              <a:rPr lang="en-GB" sz="2000" dirty="0"/>
              <a:t>  EManagerID INT NOT NULL,</a:t>
            </a:r>
          </a:p>
          <a:p>
            <a:r>
              <a:rPr lang="en-GB" sz="2000" dirty="0"/>
              <a:t>  Name VARCHAR(100) NOT NULL,</a:t>
            </a:r>
          </a:p>
          <a:p>
            <a:r>
              <a:rPr lang="en-GB" sz="2000" dirty="0"/>
              <a:t>  Email VARCHAR(100) NOT NULL,</a:t>
            </a:r>
          </a:p>
          <a:p>
            <a:r>
              <a:rPr lang="en-GB" sz="2000" dirty="0"/>
              <a:t>  Phone VARCHAR(30) NOT NULL,</a:t>
            </a:r>
          </a:p>
          <a:p>
            <a:r>
              <a:rPr lang="en-GB" sz="2000" dirty="0"/>
              <a:t>  Password VARCHAR(30) NOT NULL,</a:t>
            </a:r>
          </a:p>
          <a:p>
            <a:r>
              <a:rPr lang="en-GB" sz="2000" dirty="0"/>
              <a:t>  PRIMARY KEY (EManagerID)</a:t>
            </a:r>
          </a:p>
          <a:p>
            <a:r>
              <a:rPr lang="en-GB" sz="2000" dirty="0"/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5040" y="1802674"/>
            <a:ext cx="5525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CREATE TABLE Director</a:t>
            </a:r>
          </a:p>
          <a:p>
            <a:r>
              <a:rPr lang="en-GB" sz="2000" dirty="0"/>
              <a:t>(</a:t>
            </a:r>
          </a:p>
          <a:p>
            <a:r>
              <a:rPr lang="en-GB" sz="2000" dirty="0"/>
              <a:t>  DirectorID INT NOT NULL,</a:t>
            </a:r>
          </a:p>
          <a:p>
            <a:r>
              <a:rPr lang="en-GB" sz="2000" dirty="0"/>
              <a:t>  Name VARCHAR(100) NOT NULL,</a:t>
            </a:r>
          </a:p>
          <a:p>
            <a:r>
              <a:rPr lang="en-GB" sz="2000" dirty="0"/>
              <a:t>  Email VARCHAR(100) NOT NULL,</a:t>
            </a:r>
          </a:p>
          <a:p>
            <a:r>
              <a:rPr lang="en-GB" sz="2000" dirty="0"/>
              <a:t>  Phone VARCHAR(30) NOT NULL,</a:t>
            </a:r>
          </a:p>
          <a:p>
            <a:r>
              <a:rPr lang="en-GB" sz="2000" dirty="0"/>
              <a:t>  Password VARCHAR(30) NOT NULL,</a:t>
            </a:r>
          </a:p>
          <a:p>
            <a:r>
              <a:rPr lang="en-GB" sz="2000" dirty="0"/>
              <a:t>  PRIMARY KEY (DirectorID)</a:t>
            </a:r>
          </a:p>
          <a:p>
            <a:r>
              <a:rPr lang="en-GB" sz="2000" dirty="0"/>
              <a:t>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818A-4659-48D4-9113-46415A0D274F}" type="datetime1">
              <a:rPr lang="en-US" smtClean="0"/>
              <a:t>4/2/2019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GB" dirty="0" smtClean="0"/>
              <a:t>SQL 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3144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CREATE TABLE Venue</a:t>
            </a:r>
          </a:p>
          <a:p>
            <a:pPr marL="0" indent="0">
              <a:buNone/>
            </a:pPr>
            <a:r>
              <a:rPr lang="en-GB" sz="2000" dirty="0"/>
              <a:t>(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VenueID</a:t>
            </a:r>
            <a:r>
              <a:rPr lang="en-GB" sz="2000" dirty="0"/>
              <a:t> INT NOT NULL,</a:t>
            </a:r>
          </a:p>
          <a:p>
            <a:pPr marL="0" indent="0">
              <a:buNone/>
            </a:pPr>
            <a:r>
              <a:rPr lang="en-GB" sz="2000" dirty="0"/>
              <a:t>  Name VARCHAR(100) NOT NULL,</a:t>
            </a:r>
          </a:p>
          <a:p>
            <a:pPr marL="0" indent="0">
              <a:buNone/>
            </a:pPr>
            <a:r>
              <a:rPr lang="en-GB" sz="2000" dirty="0"/>
              <a:t>  Address VARCHAR(100) NOT NULL,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VenueFee</a:t>
            </a:r>
            <a:r>
              <a:rPr lang="en-GB" sz="2000" dirty="0"/>
              <a:t> INT NOT NULL,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DecorationCost</a:t>
            </a:r>
            <a:r>
              <a:rPr lang="en-GB" sz="2000" dirty="0"/>
              <a:t> INT NOT NULL,</a:t>
            </a:r>
          </a:p>
          <a:p>
            <a:pPr marL="0" indent="0">
              <a:buNone/>
            </a:pPr>
            <a:r>
              <a:rPr lang="en-GB" sz="2000" dirty="0"/>
              <a:t>  PRIMARY KEY (</a:t>
            </a:r>
            <a:r>
              <a:rPr lang="en-GB" sz="2000" dirty="0" err="1"/>
              <a:t>VenueID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r>
              <a:rPr lang="en-GB" sz="2000" dirty="0"/>
              <a:t>);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361611" y="1881051"/>
            <a:ext cx="4992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CREATE TABLE Photographer</a:t>
            </a:r>
          </a:p>
          <a:p>
            <a:r>
              <a:rPr lang="en-GB" sz="2000" dirty="0"/>
              <a:t>(</a:t>
            </a:r>
          </a:p>
          <a:p>
            <a:r>
              <a:rPr lang="en-GB" sz="2000" dirty="0"/>
              <a:t>  </a:t>
            </a:r>
            <a:r>
              <a:rPr lang="en-GB" sz="2000" dirty="0" err="1"/>
              <a:t>PhotographerID</a:t>
            </a:r>
            <a:r>
              <a:rPr lang="en-GB" sz="2000" dirty="0"/>
              <a:t> INT NOT NULL,</a:t>
            </a:r>
          </a:p>
          <a:p>
            <a:r>
              <a:rPr lang="en-GB" sz="2000" dirty="0"/>
              <a:t>  Name VARCHAR(100) NOT NULL,</a:t>
            </a:r>
          </a:p>
          <a:p>
            <a:r>
              <a:rPr lang="en-GB" sz="2000" dirty="0"/>
              <a:t>  Phone VARCHAR(30) NOT NULL,</a:t>
            </a:r>
          </a:p>
          <a:p>
            <a:r>
              <a:rPr lang="en-GB" sz="2000" dirty="0"/>
              <a:t>  Fee INT NOT NULL,</a:t>
            </a:r>
          </a:p>
          <a:p>
            <a:r>
              <a:rPr lang="en-GB" sz="2000" dirty="0"/>
              <a:t>  PRIMARY KEY (</a:t>
            </a:r>
            <a:r>
              <a:rPr lang="en-GB" sz="2000" dirty="0" err="1"/>
              <a:t>PhotographerID</a:t>
            </a:r>
            <a:r>
              <a:rPr lang="en-GB" sz="2000" dirty="0"/>
              <a:t>)</a:t>
            </a:r>
          </a:p>
          <a:p>
            <a:r>
              <a:rPr lang="en-GB" sz="2000" dirty="0"/>
              <a:t>);</a:t>
            </a:r>
          </a:p>
          <a:p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2ED6-9DC3-44E0-A6AB-895003CF068E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GB" dirty="0" smtClean="0"/>
              <a:t>SQL 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CREATE TABLE Client</a:t>
            </a:r>
          </a:p>
          <a:p>
            <a:pPr marL="0" indent="0">
              <a:buNone/>
            </a:pPr>
            <a:r>
              <a:rPr lang="en-GB" sz="2000" dirty="0"/>
              <a:t>(</a:t>
            </a:r>
          </a:p>
          <a:p>
            <a:pPr marL="0" indent="0">
              <a:buNone/>
            </a:pPr>
            <a:r>
              <a:rPr lang="en-GB" sz="2000" dirty="0"/>
              <a:t>  ClientID INT NOT NULL,</a:t>
            </a:r>
          </a:p>
          <a:p>
            <a:pPr marL="0" indent="0">
              <a:buNone/>
            </a:pPr>
            <a:r>
              <a:rPr lang="en-GB" sz="2000" dirty="0"/>
              <a:t>  Name VARCHAR(100) NOT NULL,</a:t>
            </a:r>
          </a:p>
          <a:p>
            <a:pPr marL="0" indent="0">
              <a:buNone/>
            </a:pPr>
            <a:r>
              <a:rPr lang="en-GB" sz="2000" dirty="0"/>
              <a:t>  Phone VARCHAR(30) NOT NULL,</a:t>
            </a:r>
          </a:p>
          <a:p>
            <a:pPr marL="0" indent="0">
              <a:buNone/>
            </a:pPr>
            <a:r>
              <a:rPr lang="en-GB" sz="2000" dirty="0"/>
              <a:t>  Email VARCHAR(100) NOT NULL,</a:t>
            </a:r>
          </a:p>
          <a:p>
            <a:pPr marL="0" indent="0">
              <a:buNone/>
            </a:pPr>
            <a:r>
              <a:rPr lang="en-GB" sz="2000" dirty="0"/>
              <a:t>  Address INT NOT NULL,</a:t>
            </a:r>
          </a:p>
          <a:p>
            <a:pPr marL="0" indent="0">
              <a:buNone/>
            </a:pPr>
            <a:r>
              <a:rPr lang="en-GB" sz="2000" dirty="0"/>
              <a:t>  Password VARCHAR(100) NOT NULL,</a:t>
            </a:r>
          </a:p>
          <a:p>
            <a:pPr marL="0" indent="0">
              <a:buNone/>
            </a:pPr>
            <a:r>
              <a:rPr lang="en-GB" sz="2000" dirty="0"/>
              <a:t>  PRIMARY KEY (ClientID)</a:t>
            </a:r>
          </a:p>
          <a:p>
            <a:pPr marL="0" indent="0">
              <a:buNone/>
            </a:pPr>
            <a:r>
              <a:rPr lang="en-GB" sz="2000" dirty="0"/>
              <a:t>);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E044-6FCC-4EE5-9AE5-077D4C69214B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GB" dirty="0" smtClean="0"/>
              <a:t>SQL 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000" dirty="0"/>
              <a:t>CREATE TABLE </a:t>
            </a:r>
            <a:r>
              <a:rPr lang="en-GB" sz="2000" dirty="0" err="1"/>
              <a:t>OrderEvent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(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EventID</a:t>
            </a:r>
            <a:r>
              <a:rPr lang="en-GB" sz="2000" dirty="0"/>
              <a:t> INT NOT NULL,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EventType</a:t>
            </a:r>
            <a:r>
              <a:rPr lang="en-GB" sz="2000" dirty="0"/>
              <a:t> VARCHAR(100) NOT NULL,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GuestNO</a:t>
            </a:r>
            <a:r>
              <a:rPr lang="en-GB" sz="2000" dirty="0"/>
              <a:t> INT NOT NULL,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DateofEvent</a:t>
            </a:r>
            <a:r>
              <a:rPr lang="en-GB" sz="2000" dirty="0"/>
              <a:t> DATE NOT NULL,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CatetingCost</a:t>
            </a:r>
            <a:r>
              <a:rPr lang="en-GB" sz="2000" dirty="0"/>
              <a:t> INT NOT NULL,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EventManagerFee</a:t>
            </a:r>
            <a:r>
              <a:rPr lang="en-GB" sz="2000" dirty="0"/>
              <a:t> INT NOT NULL,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TotalCost</a:t>
            </a:r>
            <a:r>
              <a:rPr lang="en-GB" sz="2000" dirty="0"/>
              <a:t> INT NOT NULL,</a:t>
            </a:r>
          </a:p>
          <a:p>
            <a:pPr marL="0" indent="0">
              <a:buNone/>
            </a:pPr>
            <a:r>
              <a:rPr lang="en-GB" sz="2000" dirty="0"/>
              <a:t>  ClientID INT NOT NULL,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PhotographerID</a:t>
            </a:r>
            <a:r>
              <a:rPr lang="en-GB" sz="2000" dirty="0"/>
              <a:t> INT NOT NULL,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 err="1"/>
              <a:t>VenueID</a:t>
            </a:r>
            <a:r>
              <a:rPr lang="en-GB" sz="2000" dirty="0"/>
              <a:t> INT NOT NULL,</a:t>
            </a:r>
          </a:p>
          <a:p>
            <a:pPr marL="0" indent="0">
              <a:buNone/>
            </a:pPr>
            <a:r>
              <a:rPr lang="en-GB" sz="2000" dirty="0"/>
              <a:t>  PRIMARY KEY (</a:t>
            </a:r>
            <a:r>
              <a:rPr lang="en-GB" sz="2000" dirty="0" err="1"/>
              <a:t>EventID</a:t>
            </a:r>
            <a:r>
              <a:rPr lang="en-GB" sz="2000" dirty="0"/>
              <a:t>),</a:t>
            </a:r>
          </a:p>
          <a:p>
            <a:pPr marL="0" indent="0">
              <a:buNone/>
            </a:pPr>
            <a:r>
              <a:rPr lang="en-GB" sz="2000" dirty="0"/>
              <a:t>  FOREIGN KEY (ClientID) REFERENCES Client(ClientID),</a:t>
            </a:r>
          </a:p>
          <a:p>
            <a:pPr marL="0" indent="0">
              <a:buNone/>
            </a:pPr>
            <a:r>
              <a:rPr lang="en-GB" sz="2000" dirty="0"/>
              <a:t>  FOREIGN KEY (</a:t>
            </a:r>
            <a:r>
              <a:rPr lang="en-GB" sz="2000" dirty="0" err="1"/>
              <a:t>PhotographerID</a:t>
            </a:r>
            <a:r>
              <a:rPr lang="en-GB" sz="2000" dirty="0"/>
              <a:t>) REFERENCES Photographer(</a:t>
            </a:r>
            <a:r>
              <a:rPr lang="en-GB" sz="2000" dirty="0" err="1"/>
              <a:t>PhotographerID</a:t>
            </a:r>
            <a:r>
              <a:rPr lang="en-GB" sz="2000" dirty="0"/>
              <a:t>),</a:t>
            </a:r>
          </a:p>
          <a:p>
            <a:pPr marL="0" indent="0">
              <a:buNone/>
            </a:pPr>
            <a:r>
              <a:rPr lang="en-GB" sz="2000" dirty="0"/>
              <a:t>  FOREIGN KEY (</a:t>
            </a:r>
            <a:r>
              <a:rPr lang="en-GB" sz="2000" dirty="0" err="1"/>
              <a:t>VenueID</a:t>
            </a:r>
            <a:r>
              <a:rPr lang="en-GB" sz="2000" dirty="0"/>
              <a:t>) REFERENCES Venue(</a:t>
            </a:r>
            <a:r>
              <a:rPr lang="en-GB" sz="2000" dirty="0" err="1"/>
              <a:t>VenueID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r>
              <a:rPr lang="en-GB" sz="2000" dirty="0"/>
              <a:t>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7064-E82E-4C86-9B20-91BBA8B34DC4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126</TotalTime>
  <Words>586</Words>
  <Application>Microsoft Office PowerPoint</Application>
  <PresentationFormat>Widescreen</PresentationFormat>
  <Paragraphs>130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Melancholy abstract design template</vt:lpstr>
      <vt:lpstr>Event Planner </vt:lpstr>
      <vt:lpstr>Project Introduction</vt:lpstr>
      <vt:lpstr>Entities</vt:lpstr>
      <vt:lpstr>Entity Relationship (ER) diagram</vt:lpstr>
      <vt:lpstr>Relational Model</vt:lpstr>
      <vt:lpstr>SQL Commands</vt:lpstr>
      <vt:lpstr>SQL Commands</vt:lpstr>
      <vt:lpstr>SQL Commands</vt:lpstr>
      <vt:lpstr>SQL Commands</vt:lpstr>
      <vt:lpstr>SQL Commands</vt:lpstr>
      <vt:lpstr>justify the multiplicities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Planner</dc:title>
  <dc:creator>ROBIUL HASAN NOWSHAD</dc:creator>
  <cp:lastModifiedBy>ASUS</cp:lastModifiedBy>
  <cp:revision>12</cp:revision>
  <dcterms:created xsi:type="dcterms:W3CDTF">2019-04-01T20:13:50Z</dcterms:created>
  <dcterms:modified xsi:type="dcterms:W3CDTF">2019-04-01T23:58:03Z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