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notesMasterIdLst>
    <p:notesMasterId r:id="rId21"/>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48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FEC69-CE47-4A14-B025-83C96B06C7B5}" type="datetimeFigureOut">
              <a:rPr lang="en-US" smtClean="0"/>
              <a:t>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F5586-0D71-4CED-8615-894C746275EA}" type="slidenum">
              <a:rPr lang="en-US" smtClean="0"/>
              <a:t>‹#›</a:t>
            </a:fld>
            <a:endParaRPr lang="en-US"/>
          </a:p>
        </p:txBody>
      </p:sp>
    </p:spTree>
    <p:extLst>
      <p:ext uri="{BB962C8B-B14F-4D97-AF65-F5344CB8AC3E}">
        <p14:creationId xmlns:p14="http://schemas.microsoft.com/office/powerpoint/2010/main" val="293369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8F5586-0D71-4CED-8615-894C746275EA}" type="slidenum">
              <a:rPr lang="en-US" smtClean="0"/>
              <a:t>11</a:t>
            </a:fld>
            <a:endParaRPr lang="en-US"/>
          </a:p>
        </p:txBody>
      </p:sp>
    </p:spTree>
    <p:extLst>
      <p:ext uri="{BB962C8B-B14F-4D97-AF65-F5344CB8AC3E}">
        <p14:creationId xmlns:p14="http://schemas.microsoft.com/office/powerpoint/2010/main" val="2074300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D57B28-8AA2-4D8B-A532-A41F081282E7}" type="datetime1">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1E332CF-2CFB-49DF-BFE5-E4353C6F4115}" type="slidenum">
              <a:rPr lang="en-US" smtClean="0"/>
              <a:t>‹#›</a:t>
            </a:fld>
            <a:endParaRPr lang="en-US"/>
          </a:p>
        </p:txBody>
      </p:sp>
    </p:spTree>
    <p:extLst>
      <p:ext uri="{BB962C8B-B14F-4D97-AF65-F5344CB8AC3E}">
        <p14:creationId xmlns:p14="http://schemas.microsoft.com/office/powerpoint/2010/main" val="1261870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DE7BC5-910B-4758-8F2D-29FADD9E31C6}" type="datetime1">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E332CF-2CFB-49DF-BFE5-E4353C6F4115}" type="slidenum">
              <a:rPr lang="en-US" smtClean="0"/>
              <a:t>‹#›</a:t>
            </a:fld>
            <a:endParaRPr lang="en-US"/>
          </a:p>
        </p:txBody>
      </p:sp>
    </p:spTree>
    <p:extLst>
      <p:ext uri="{BB962C8B-B14F-4D97-AF65-F5344CB8AC3E}">
        <p14:creationId xmlns:p14="http://schemas.microsoft.com/office/powerpoint/2010/main" val="33403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3C6EE1-1C0C-436E-AACA-ACB041C2999C}" type="datetime1">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E332CF-2CFB-49DF-BFE5-E4353C6F411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6497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5DC203B-4E34-4774-87F4-88794A51C102}" type="datetime1">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E332CF-2CFB-49DF-BFE5-E4353C6F4115}" type="slidenum">
              <a:rPr lang="en-US" smtClean="0"/>
              <a:t>‹#›</a:t>
            </a:fld>
            <a:endParaRPr lang="en-US"/>
          </a:p>
        </p:txBody>
      </p:sp>
    </p:spTree>
    <p:extLst>
      <p:ext uri="{BB962C8B-B14F-4D97-AF65-F5344CB8AC3E}">
        <p14:creationId xmlns:p14="http://schemas.microsoft.com/office/powerpoint/2010/main" val="2860502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3BE3BDF-DA57-468D-8795-EC67CBC6F0BB}" type="datetime1">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E332CF-2CFB-49DF-BFE5-E4353C6F411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9285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528C831-3FE1-4600-B236-5298A09597E4}" type="datetime1">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E332CF-2CFB-49DF-BFE5-E4353C6F4115}" type="slidenum">
              <a:rPr lang="en-US" smtClean="0"/>
              <a:t>‹#›</a:t>
            </a:fld>
            <a:endParaRPr lang="en-US"/>
          </a:p>
        </p:txBody>
      </p:sp>
    </p:spTree>
    <p:extLst>
      <p:ext uri="{BB962C8B-B14F-4D97-AF65-F5344CB8AC3E}">
        <p14:creationId xmlns:p14="http://schemas.microsoft.com/office/powerpoint/2010/main" val="2196182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DE4CA9-DBE1-4BE4-93DD-F543C1563703}" type="datetime1">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E332CF-2CFB-49DF-BFE5-E4353C6F4115}" type="slidenum">
              <a:rPr lang="en-US" smtClean="0"/>
              <a:t>‹#›</a:t>
            </a:fld>
            <a:endParaRPr lang="en-US"/>
          </a:p>
        </p:txBody>
      </p:sp>
    </p:spTree>
    <p:extLst>
      <p:ext uri="{BB962C8B-B14F-4D97-AF65-F5344CB8AC3E}">
        <p14:creationId xmlns:p14="http://schemas.microsoft.com/office/powerpoint/2010/main" val="16057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7006BF-643C-4205-8714-3BB5821C2EE2}" type="datetime1">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E332CF-2CFB-49DF-BFE5-E4353C6F4115}" type="slidenum">
              <a:rPr lang="en-US" smtClean="0"/>
              <a:t>‹#›</a:t>
            </a:fld>
            <a:endParaRPr lang="en-US"/>
          </a:p>
        </p:txBody>
      </p:sp>
    </p:spTree>
    <p:extLst>
      <p:ext uri="{BB962C8B-B14F-4D97-AF65-F5344CB8AC3E}">
        <p14:creationId xmlns:p14="http://schemas.microsoft.com/office/powerpoint/2010/main" val="1120002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76E11-1751-4706-B97C-4AC46218787C}" type="datetime1">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E332CF-2CFB-49DF-BFE5-E4353C6F4115}" type="slidenum">
              <a:rPr lang="en-US" smtClean="0"/>
              <a:t>‹#›</a:t>
            </a:fld>
            <a:endParaRPr lang="en-US"/>
          </a:p>
        </p:txBody>
      </p:sp>
    </p:spTree>
    <p:extLst>
      <p:ext uri="{BB962C8B-B14F-4D97-AF65-F5344CB8AC3E}">
        <p14:creationId xmlns:p14="http://schemas.microsoft.com/office/powerpoint/2010/main" val="764001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FFD12D-914A-4A14-A02B-2530D4A57E64}" type="datetime1">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E332CF-2CFB-49DF-BFE5-E4353C6F4115}" type="slidenum">
              <a:rPr lang="en-US" smtClean="0"/>
              <a:t>‹#›</a:t>
            </a:fld>
            <a:endParaRPr lang="en-US"/>
          </a:p>
        </p:txBody>
      </p:sp>
    </p:spTree>
    <p:extLst>
      <p:ext uri="{BB962C8B-B14F-4D97-AF65-F5344CB8AC3E}">
        <p14:creationId xmlns:p14="http://schemas.microsoft.com/office/powerpoint/2010/main" val="249818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E26EE1-C1AE-4F65-8DCC-94B19894C0A5}" type="datetime1">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1E332CF-2CFB-49DF-BFE5-E4353C6F4115}" type="slidenum">
              <a:rPr lang="en-US" smtClean="0"/>
              <a:t>‹#›</a:t>
            </a:fld>
            <a:endParaRPr lang="en-US"/>
          </a:p>
        </p:txBody>
      </p:sp>
    </p:spTree>
    <p:extLst>
      <p:ext uri="{BB962C8B-B14F-4D97-AF65-F5344CB8AC3E}">
        <p14:creationId xmlns:p14="http://schemas.microsoft.com/office/powerpoint/2010/main" val="31322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889A6C-0A75-4706-B20E-8DD0ADBCF168}" type="datetime1">
              <a:rPr lang="en-US" smtClean="0"/>
              <a:t>2/5/2019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1E332CF-2CFB-49DF-BFE5-E4353C6F4115}" type="slidenum">
              <a:rPr lang="en-US" smtClean="0"/>
              <a:t>‹#›</a:t>
            </a:fld>
            <a:endParaRPr lang="en-US"/>
          </a:p>
        </p:txBody>
      </p:sp>
    </p:spTree>
    <p:extLst>
      <p:ext uri="{BB962C8B-B14F-4D97-AF65-F5344CB8AC3E}">
        <p14:creationId xmlns:p14="http://schemas.microsoft.com/office/powerpoint/2010/main" val="319826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F81A03-097F-4D9B-80D1-23CE38F32050}" type="datetime1">
              <a:rPr lang="en-US" smtClean="0"/>
              <a:t>2/5/2019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1E332CF-2CFB-49DF-BFE5-E4353C6F4115}" type="slidenum">
              <a:rPr lang="en-US" smtClean="0"/>
              <a:t>‹#›</a:t>
            </a:fld>
            <a:endParaRPr lang="en-US"/>
          </a:p>
        </p:txBody>
      </p:sp>
    </p:spTree>
    <p:extLst>
      <p:ext uri="{BB962C8B-B14F-4D97-AF65-F5344CB8AC3E}">
        <p14:creationId xmlns:p14="http://schemas.microsoft.com/office/powerpoint/2010/main" val="215503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8562E7-5291-4A50-88FE-B02F109B232E}" type="datetime1">
              <a:rPr lang="en-US" smtClean="0"/>
              <a:t>2/5/2019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1E332CF-2CFB-49DF-BFE5-E4353C6F4115}" type="slidenum">
              <a:rPr lang="en-US" smtClean="0"/>
              <a:t>‹#›</a:t>
            </a:fld>
            <a:endParaRPr lang="en-US"/>
          </a:p>
        </p:txBody>
      </p:sp>
    </p:spTree>
    <p:extLst>
      <p:ext uri="{BB962C8B-B14F-4D97-AF65-F5344CB8AC3E}">
        <p14:creationId xmlns:p14="http://schemas.microsoft.com/office/powerpoint/2010/main" val="4192485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72C811-DDDF-4FDC-A160-DE1C9C0DE59F}" type="datetime1">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E332CF-2CFB-49DF-BFE5-E4353C6F4115}" type="slidenum">
              <a:rPr lang="en-US" smtClean="0"/>
              <a:t>‹#›</a:t>
            </a:fld>
            <a:endParaRPr lang="en-US"/>
          </a:p>
        </p:txBody>
      </p:sp>
    </p:spTree>
    <p:extLst>
      <p:ext uri="{BB962C8B-B14F-4D97-AF65-F5344CB8AC3E}">
        <p14:creationId xmlns:p14="http://schemas.microsoft.com/office/powerpoint/2010/main" val="3500940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7FABED-6F9E-48F6-838B-A28102653BCA}" type="datetime1">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E332CF-2CFB-49DF-BFE5-E4353C6F4115}" type="slidenum">
              <a:rPr lang="en-US" smtClean="0"/>
              <a:t>‹#›</a:t>
            </a:fld>
            <a:endParaRPr lang="en-US"/>
          </a:p>
        </p:txBody>
      </p:sp>
    </p:spTree>
    <p:extLst>
      <p:ext uri="{BB962C8B-B14F-4D97-AF65-F5344CB8AC3E}">
        <p14:creationId xmlns:p14="http://schemas.microsoft.com/office/powerpoint/2010/main" val="4278257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159F629-54A7-4300-A1D1-AFF9653F1B58}" type="datetime1">
              <a:rPr lang="en-US" smtClean="0"/>
              <a:t>2/5/2019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1E332CF-2CFB-49DF-BFE5-E4353C6F4115}" type="slidenum">
              <a:rPr lang="en-US" smtClean="0"/>
              <a:t>‹#›</a:t>
            </a:fld>
            <a:endParaRPr lang="en-US"/>
          </a:p>
        </p:txBody>
      </p:sp>
    </p:spTree>
    <p:extLst>
      <p:ext uri="{BB962C8B-B14F-4D97-AF65-F5344CB8AC3E}">
        <p14:creationId xmlns:p14="http://schemas.microsoft.com/office/powerpoint/2010/main" val="369782513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1947"/>
            <a:ext cx="9144000" cy="2387600"/>
          </a:xfrm>
        </p:spPr>
        <p:txBody>
          <a:bodyPr>
            <a:normAutofit/>
          </a:bodyPr>
          <a:lstStyle/>
          <a:p>
            <a:r>
              <a:rPr lang="en-US" sz="4400" b="1" dirty="0" smtClean="0"/>
              <a:t>Event Planner Website</a:t>
            </a:r>
            <a:endParaRPr lang="en-US" sz="4400" b="1" dirty="0"/>
          </a:p>
        </p:txBody>
      </p:sp>
      <p:sp>
        <p:nvSpPr>
          <p:cNvPr id="3" name="Subtitle 2"/>
          <p:cNvSpPr>
            <a:spLocks noGrp="1"/>
          </p:cNvSpPr>
          <p:nvPr>
            <p:ph type="subTitle" idx="1"/>
          </p:nvPr>
        </p:nvSpPr>
        <p:spPr/>
        <p:txBody>
          <a:bodyPr>
            <a:normAutofit fontScale="70000" lnSpcReduction="20000"/>
          </a:bodyPr>
          <a:lstStyle/>
          <a:p>
            <a:r>
              <a:rPr lang="en-US" dirty="0" smtClean="0"/>
              <a:t>Submitted By – </a:t>
            </a:r>
          </a:p>
          <a:p>
            <a:r>
              <a:rPr lang="en-US" dirty="0" err="1" smtClean="0"/>
              <a:t>Robiul</a:t>
            </a:r>
            <a:r>
              <a:rPr lang="en-US" dirty="0" smtClean="0"/>
              <a:t> </a:t>
            </a:r>
            <a:r>
              <a:rPr lang="en-US" dirty="0" err="1" smtClean="0"/>
              <a:t>Hasan</a:t>
            </a:r>
            <a:r>
              <a:rPr lang="en-US" dirty="0" smtClean="0"/>
              <a:t> </a:t>
            </a:r>
            <a:r>
              <a:rPr lang="en-US" dirty="0" err="1" smtClean="0"/>
              <a:t>Nowshad</a:t>
            </a:r>
            <a:r>
              <a:rPr lang="en-US" dirty="0" smtClean="0"/>
              <a:t>(16.01.04.061)</a:t>
            </a:r>
          </a:p>
          <a:p>
            <a:r>
              <a:rPr lang="en-US" dirty="0" err="1" smtClean="0"/>
              <a:t>Sadia</a:t>
            </a:r>
            <a:r>
              <a:rPr lang="en-US" dirty="0" smtClean="0"/>
              <a:t> </a:t>
            </a:r>
            <a:r>
              <a:rPr lang="en-US" dirty="0" err="1" smtClean="0"/>
              <a:t>Arefin</a:t>
            </a:r>
            <a:r>
              <a:rPr lang="en-US" dirty="0" smtClean="0"/>
              <a:t> </a:t>
            </a:r>
            <a:r>
              <a:rPr lang="en-US" dirty="0" err="1" smtClean="0"/>
              <a:t>Smrity</a:t>
            </a:r>
            <a:r>
              <a:rPr lang="en-US" dirty="0" smtClean="0"/>
              <a:t>(16.01.04.068)</a:t>
            </a:r>
          </a:p>
          <a:p>
            <a:r>
              <a:rPr lang="en-US" dirty="0" err="1" smtClean="0"/>
              <a:t>Muna</a:t>
            </a:r>
            <a:r>
              <a:rPr lang="en-US" dirty="0" smtClean="0"/>
              <a:t> </a:t>
            </a:r>
            <a:r>
              <a:rPr lang="en-US" dirty="0" err="1" smtClean="0"/>
              <a:t>Saha</a:t>
            </a:r>
            <a:r>
              <a:rPr lang="en-US" dirty="0" smtClean="0"/>
              <a:t>(16.01.04.060)</a:t>
            </a:r>
            <a:endParaRPr lang="en-US" dirty="0"/>
          </a:p>
        </p:txBody>
      </p:sp>
      <p:sp>
        <p:nvSpPr>
          <p:cNvPr id="4" name="Date Placeholder 3"/>
          <p:cNvSpPr>
            <a:spLocks noGrp="1"/>
          </p:cNvSpPr>
          <p:nvPr>
            <p:ph type="dt" sz="half" idx="10"/>
          </p:nvPr>
        </p:nvSpPr>
        <p:spPr/>
        <p:txBody>
          <a:bodyPr/>
          <a:lstStyle/>
          <a:p>
            <a:fld id="{4A3002DD-FFDF-4B2D-8343-067247F50A6C}" type="datetime1">
              <a:rPr lang="en-US" smtClean="0"/>
              <a:t>2/5/2019</a:t>
            </a:fld>
            <a:endParaRPr lang="en-US"/>
          </a:p>
        </p:txBody>
      </p:sp>
      <p:sp>
        <p:nvSpPr>
          <p:cNvPr id="5" name="Slide Number Placeholder 4"/>
          <p:cNvSpPr>
            <a:spLocks noGrp="1"/>
          </p:cNvSpPr>
          <p:nvPr>
            <p:ph type="sldNum" sz="quarter" idx="12"/>
          </p:nvPr>
        </p:nvSpPr>
        <p:spPr/>
        <p:txBody>
          <a:bodyPr/>
          <a:lstStyle/>
          <a:p>
            <a:fld id="{51E332CF-2CFB-49DF-BFE5-E4353C6F4115}" type="slidenum">
              <a:rPr lang="en-US" smtClean="0"/>
              <a:t>1</a:t>
            </a:fld>
            <a:endParaRPr lang="en-US"/>
          </a:p>
        </p:txBody>
      </p:sp>
    </p:spTree>
    <p:extLst>
      <p:ext uri="{BB962C8B-B14F-4D97-AF65-F5344CB8AC3E}">
        <p14:creationId xmlns:p14="http://schemas.microsoft.com/office/powerpoint/2010/main" val="56654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How much do you prefer Event Planner for an event?</a:t>
            </a:r>
            <a:br>
              <a:rPr lang="en-US" sz="2400" dirty="0"/>
            </a:br>
            <a:endParaRPr lang="en-US" sz="24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12681" y="1227338"/>
            <a:ext cx="7116402" cy="2982898"/>
          </a:xfrm>
          <a:prstGeom prst="rect">
            <a:avLst/>
          </a:prstGeom>
        </p:spPr>
      </p:pic>
      <p:sp>
        <p:nvSpPr>
          <p:cNvPr id="5" name="Rectangle 4"/>
          <p:cNvSpPr/>
          <p:nvPr/>
        </p:nvSpPr>
        <p:spPr>
          <a:xfrm>
            <a:off x="1312681" y="4597751"/>
            <a:ext cx="6096000" cy="1870512"/>
          </a:xfrm>
          <a:prstGeom prst="rect">
            <a:avLst/>
          </a:prstGeom>
        </p:spPr>
        <p:txBody>
          <a:bodyPr>
            <a:spAutoFit/>
          </a:bodyPr>
          <a:lstStyle/>
          <a:p>
            <a:pPr>
              <a:lnSpc>
                <a:spcPct val="107000"/>
              </a:lnSpc>
            </a:pPr>
            <a:r>
              <a:rPr lang="en-US" dirty="0" smtClean="0">
                <a:effectLst/>
                <a:latin typeface="Calibri" panose="020F0502020204030204" pitchFamily="34" charset="0"/>
                <a:ea typeface="Calibri" panose="020F0502020204030204" pitchFamily="34" charset="0"/>
                <a:cs typeface="Times New Roman" panose="02020603050405020304" pitchFamily="18" charset="0"/>
              </a:rPr>
              <a:t>In earlier, the event management system was not so much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renonwned</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But day by day this management is getting familiar to educated people.  They know that in this century planners are much preferable than organizing it by themselves. Because the planners know in which way work should be done properly. From this chart, this things is getting cleared.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4869ED16-34CC-4792-A610-FF7C92BADA67}" type="datetime1">
              <a:rPr lang="en-US" smtClean="0"/>
              <a:t>2/5/2019</a:t>
            </a:fld>
            <a:endParaRPr lang="en-US"/>
          </a:p>
        </p:txBody>
      </p:sp>
      <p:sp>
        <p:nvSpPr>
          <p:cNvPr id="6" name="Slide Number Placeholder 5"/>
          <p:cNvSpPr>
            <a:spLocks noGrp="1"/>
          </p:cNvSpPr>
          <p:nvPr>
            <p:ph type="sldNum" sz="quarter" idx="12"/>
          </p:nvPr>
        </p:nvSpPr>
        <p:spPr/>
        <p:txBody>
          <a:bodyPr/>
          <a:lstStyle/>
          <a:p>
            <a:fld id="{51E332CF-2CFB-49DF-BFE5-E4353C6F4115}" type="slidenum">
              <a:rPr lang="en-US" smtClean="0"/>
              <a:t>10</a:t>
            </a:fld>
            <a:endParaRPr lang="en-US"/>
          </a:p>
        </p:txBody>
      </p:sp>
    </p:spTree>
    <p:extLst>
      <p:ext uri="{BB962C8B-B14F-4D97-AF65-F5344CB8AC3E}">
        <p14:creationId xmlns:p14="http://schemas.microsoft.com/office/powerpoint/2010/main" val="4218526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For which kind(s) of service(s) would you call an Events Planner?</a:t>
            </a:r>
            <a:br>
              <a:rPr lang="en-US" sz="2400" dirty="0"/>
            </a:br>
            <a:endParaRPr lang="en-US" sz="2400"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968672" y="1201773"/>
            <a:ext cx="5808820" cy="2560816"/>
          </a:xfrm>
          <a:prstGeom prst="rect">
            <a:avLst/>
          </a:prstGeom>
        </p:spPr>
      </p:pic>
      <p:sp>
        <p:nvSpPr>
          <p:cNvPr id="5" name="Rectangle 4"/>
          <p:cNvSpPr/>
          <p:nvPr/>
        </p:nvSpPr>
        <p:spPr>
          <a:xfrm>
            <a:off x="2204621" y="3762589"/>
            <a:ext cx="6096000" cy="2759602"/>
          </a:xfrm>
          <a:prstGeom prst="rect">
            <a:avLst/>
          </a:prstGeom>
        </p:spPr>
        <p:txBody>
          <a:bodyPr>
            <a:spAutoFit/>
          </a:bodyPr>
          <a:lstStyle/>
          <a:p>
            <a:pPr>
              <a:lnSpc>
                <a:spcPct val="107000"/>
              </a:lnSpc>
            </a:pPr>
            <a:r>
              <a:rPr lang="en-US" dirty="0" smtClean="0">
                <a:effectLst/>
                <a:latin typeface="Calibri" panose="020F0502020204030204" pitchFamily="34" charset="0"/>
                <a:ea typeface="Times New Roman" panose="02020603050405020304" pitchFamily="18" charset="0"/>
                <a:cs typeface="Calibri" panose="020F0502020204030204" pitchFamily="34" charset="0"/>
              </a:rPr>
              <a:t>In this chart, 87.2% </a:t>
            </a:r>
            <a:r>
              <a:rPr lang="en-US" dirty="0" smtClean="0">
                <a:effectLst/>
                <a:latin typeface="Calibri" panose="020F0502020204030204" pitchFamily="34" charset="0"/>
                <a:ea typeface="Times New Roman" panose="02020603050405020304" pitchFamily="18" charset="0"/>
                <a:cs typeface="Calibri" panose="020F0502020204030204" pitchFamily="34" charset="0"/>
              </a:rPr>
              <a:t>percentage </a:t>
            </a:r>
            <a:r>
              <a:rPr lang="en-US" dirty="0" smtClean="0">
                <a:effectLst/>
                <a:latin typeface="Calibri" panose="020F0502020204030204" pitchFamily="34" charset="0"/>
                <a:ea typeface="Times New Roman" panose="02020603050405020304" pitchFamily="18" charset="0"/>
                <a:cs typeface="Calibri" panose="020F0502020204030204" pitchFamily="34" charset="0"/>
              </a:rPr>
              <a:t>is representing that the responsibility should be given to event planner for a hosing a complete occasion. Like, in a celebration we need to communicate with various kind of vendor, like </a:t>
            </a:r>
            <a:r>
              <a:rPr lang="en-US" dirty="0" smtClean="0">
                <a:effectLst/>
                <a:latin typeface="Calibri" panose="020F0502020204030204" pitchFamily="34" charset="0"/>
                <a:ea typeface="Times New Roman" panose="02020603050405020304" pitchFamily="18" charset="0"/>
                <a:cs typeface="Calibri" panose="020F0502020204030204" pitchFamily="34" charset="0"/>
              </a:rPr>
              <a:t>photographer, catering, decor </a:t>
            </a:r>
            <a:r>
              <a:rPr lang="en-US" dirty="0" smtClean="0">
                <a:effectLst/>
                <a:latin typeface="Calibri" panose="020F0502020204030204" pitchFamily="34" charset="0"/>
                <a:ea typeface="Times New Roman" panose="02020603050405020304" pitchFamily="18" charset="0"/>
                <a:cs typeface="Calibri" panose="020F0502020204030204" pitchFamily="34" charset="0"/>
              </a:rPr>
              <a:t>and so on. This is not so easy to handle all these by all alone. That’s why we need to hire planners. Not only for this,  if anybody wants to communicate with any single vendor like sound system handlers, </a:t>
            </a:r>
            <a:r>
              <a:rPr lang="en-US" dirty="0" err="1" smtClean="0">
                <a:effectLst/>
                <a:latin typeface="Calibri" panose="020F0502020204030204" pitchFamily="34" charset="0"/>
                <a:ea typeface="Times New Roman" panose="02020603050405020304" pitchFamily="18" charset="0"/>
                <a:cs typeface="Calibri" panose="020F0502020204030204" pitchFamily="34" charset="0"/>
              </a:rPr>
              <a:t>djs</a:t>
            </a:r>
            <a:r>
              <a:rPr lang="en-US" dirty="0" smtClean="0">
                <a:effectLst/>
                <a:latin typeface="Calibri" panose="020F0502020204030204" pitchFamily="34" charset="0"/>
                <a:ea typeface="Times New Roman" panose="02020603050405020304" pitchFamily="18" charset="0"/>
                <a:cs typeface="Calibri" panose="020F0502020204030204" pitchFamily="34" charset="0"/>
              </a:rPr>
              <a:t> , then client can consult with the event planners.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E39A1AEA-328F-4877-B582-CE8BB8CE4A0F}" type="datetime1">
              <a:rPr lang="en-US" smtClean="0"/>
              <a:t>2/5/2019</a:t>
            </a:fld>
            <a:endParaRPr lang="en-US"/>
          </a:p>
        </p:txBody>
      </p:sp>
      <p:sp>
        <p:nvSpPr>
          <p:cNvPr id="6" name="Slide Number Placeholder 5"/>
          <p:cNvSpPr>
            <a:spLocks noGrp="1"/>
          </p:cNvSpPr>
          <p:nvPr>
            <p:ph type="sldNum" sz="quarter" idx="12"/>
          </p:nvPr>
        </p:nvSpPr>
        <p:spPr/>
        <p:txBody>
          <a:bodyPr/>
          <a:lstStyle/>
          <a:p>
            <a:fld id="{51E332CF-2CFB-49DF-BFE5-E4353C6F4115}" type="slidenum">
              <a:rPr lang="en-US" smtClean="0"/>
              <a:t>11</a:t>
            </a:fld>
            <a:endParaRPr lang="en-US"/>
          </a:p>
        </p:txBody>
      </p:sp>
    </p:spTree>
    <p:extLst>
      <p:ext uri="{BB962C8B-B14F-4D97-AF65-F5344CB8AC3E}">
        <p14:creationId xmlns:p14="http://schemas.microsoft.com/office/powerpoint/2010/main" val="1955674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While visiting a Event Planner Website what affects your satisfaction the most?</a:t>
            </a:r>
            <a:br>
              <a:rPr lang="en-US" sz="2400" dirty="0"/>
            </a:br>
            <a:endParaRPr lang="en-US" sz="24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627726" y="1535617"/>
            <a:ext cx="6487117" cy="2571565"/>
          </a:xfrm>
          <a:prstGeom prst="rect">
            <a:avLst/>
          </a:prstGeom>
        </p:spPr>
      </p:pic>
      <p:sp>
        <p:nvSpPr>
          <p:cNvPr id="5" name="Rectangle 4"/>
          <p:cNvSpPr/>
          <p:nvPr/>
        </p:nvSpPr>
        <p:spPr>
          <a:xfrm>
            <a:off x="2639627" y="4107182"/>
            <a:ext cx="6096000" cy="2585323"/>
          </a:xfrm>
          <a:prstGeom prst="rect">
            <a:avLst/>
          </a:prstGeom>
        </p:spPr>
        <p:txBody>
          <a:bodyPr>
            <a:spAutoFit/>
          </a:bodyPr>
          <a:lstStyle/>
          <a:p>
            <a:r>
              <a:rPr lang="en-US" dirty="0" smtClean="0">
                <a:effectLst/>
                <a:latin typeface="Calibri" panose="020F0502020204030204" pitchFamily="34" charset="0"/>
                <a:ea typeface="Times New Roman" panose="02020603050405020304" pitchFamily="18" charset="0"/>
              </a:rPr>
              <a:t>Event planner usually advertise their site or their professional work on social networking site. So it is compulsory that the internal design of page should be attractive. After that people will be interested to visit that site and they will also provide work to the planners. The admin of this management should give some valuable pictures on their gallery  side. So that these will give an </a:t>
            </a:r>
            <a:r>
              <a:rPr lang="en-US" dirty="0" smtClean="0">
                <a:effectLst/>
                <a:latin typeface="Calibri" panose="020F0502020204030204" pitchFamily="34" charset="0"/>
                <a:ea typeface="Times New Roman" panose="02020603050405020304" pitchFamily="18" charset="0"/>
              </a:rPr>
              <a:t>acknowledgement </a:t>
            </a:r>
            <a:r>
              <a:rPr lang="en-US" dirty="0" smtClean="0">
                <a:effectLst/>
                <a:latin typeface="Calibri" panose="020F0502020204030204" pitchFamily="34" charset="0"/>
                <a:ea typeface="Times New Roman" panose="02020603050405020304" pitchFamily="18" charset="0"/>
              </a:rPr>
              <a:t>to the people who visit this planners site. It will be also benefited for the clients who want to deal with event planners for arranging party.</a:t>
            </a:r>
            <a:endParaRPr lang="en-US" dirty="0"/>
          </a:p>
        </p:txBody>
      </p:sp>
      <p:sp>
        <p:nvSpPr>
          <p:cNvPr id="3" name="Date Placeholder 2"/>
          <p:cNvSpPr>
            <a:spLocks noGrp="1"/>
          </p:cNvSpPr>
          <p:nvPr>
            <p:ph type="dt" sz="half" idx="10"/>
          </p:nvPr>
        </p:nvSpPr>
        <p:spPr/>
        <p:txBody>
          <a:bodyPr/>
          <a:lstStyle/>
          <a:p>
            <a:fld id="{0EDC859C-E042-4223-A9DF-F84864B3CBC2}" type="datetime1">
              <a:rPr lang="en-US" smtClean="0"/>
              <a:t>2/5/2019</a:t>
            </a:fld>
            <a:endParaRPr lang="en-US"/>
          </a:p>
        </p:txBody>
      </p:sp>
      <p:sp>
        <p:nvSpPr>
          <p:cNvPr id="6" name="Slide Number Placeholder 5"/>
          <p:cNvSpPr>
            <a:spLocks noGrp="1"/>
          </p:cNvSpPr>
          <p:nvPr>
            <p:ph type="sldNum" sz="quarter" idx="12"/>
          </p:nvPr>
        </p:nvSpPr>
        <p:spPr/>
        <p:txBody>
          <a:bodyPr/>
          <a:lstStyle/>
          <a:p>
            <a:fld id="{51E332CF-2CFB-49DF-BFE5-E4353C6F4115}" type="slidenum">
              <a:rPr lang="en-US" smtClean="0"/>
              <a:t>12</a:t>
            </a:fld>
            <a:endParaRPr lang="en-US"/>
          </a:p>
        </p:txBody>
      </p:sp>
    </p:spTree>
    <p:extLst>
      <p:ext uri="{BB962C8B-B14F-4D97-AF65-F5344CB8AC3E}">
        <p14:creationId xmlns:p14="http://schemas.microsoft.com/office/powerpoint/2010/main" val="1211366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What kind of gallery you prefer for Event Planner Website?</a:t>
            </a:r>
            <a:br>
              <a:rPr lang="en-US" sz="2400" dirty="0"/>
            </a:br>
            <a:endParaRPr lang="en-US" sz="24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16780" y="1343102"/>
            <a:ext cx="5751508" cy="2456541"/>
          </a:xfrm>
          <a:prstGeom prst="rect">
            <a:avLst/>
          </a:prstGeom>
        </p:spPr>
      </p:pic>
      <p:sp>
        <p:nvSpPr>
          <p:cNvPr id="6" name="Rectangle 5"/>
          <p:cNvSpPr/>
          <p:nvPr/>
        </p:nvSpPr>
        <p:spPr>
          <a:xfrm>
            <a:off x="3403107" y="4082846"/>
            <a:ext cx="6096000" cy="1870512"/>
          </a:xfrm>
          <a:prstGeom prst="rect">
            <a:avLst/>
          </a:prstGeom>
        </p:spPr>
        <p:txBody>
          <a:bodyPr>
            <a:spAutoFit/>
          </a:bodyPr>
          <a:lstStyle/>
          <a:p>
            <a:pPr>
              <a:lnSpc>
                <a:spcPct val="107000"/>
              </a:lnSpc>
            </a:pPr>
            <a:r>
              <a:rPr lang="en-US" dirty="0" smtClean="0">
                <a:effectLst/>
                <a:latin typeface="Calibri" panose="020F0502020204030204" pitchFamily="34" charset="0"/>
                <a:ea typeface="Times New Roman" panose="02020603050405020304" pitchFamily="18" charset="0"/>
                <a:cs typeface="Calibri" panose="020F0502020204030204" pitchFamily="34" charset="0"/>
              </a:rPr>
              <a:t>In this chart we can see that protected gallery for any event management system is more preferable.  Sometimes the corrupted sites try to steal some efficient work of other hosts, as a result of this, the actual planners can not publish their worthy tasks to other. So it is needed to open a protected gallery for any event management site.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3D3B7F6C-BD94-458E-9BA7-832321ADC7F9}" type="datetime1">
              <a:rPr lang="en-US" smtClean="0"/>
              <a:t>2/5/2019</a:t>
            </a:fld>
            <a:endParaRPr lang="en-US"/>
          </a:p>
        </p:txBody>
      </p:sp>
      <p:sp>
        <p:nvSpPr>
          <p:cNvPr id="5" name="Slide Number Placeholder 4"/>
          <p:cNvSpPr>
            <a:spLocks noGrp="1"/>
          </p:cNvSpPr>
          <p:nvPr>
            <p:ph type="sldNum" sz="quarter" idx="12"/>
          </p:nvPr>
        </p:nvSpPr>
        <p:spPr/>
        <p:txBody>
          <a:bodyPr/>
          <a:lstStyle/>
          <a:p>
            <a:fld id="{51E332CF-2CFB-49DF-BFE5-E4353C6F4115}" type="slidenum">
              <a:rPr lang="en-US" smtClean="0"/>
              <a:t>13</a:t>
            </a:fld>
            <a:endParaRPr lang="en-US"/>
          </a:p>
        </p:txBody>
      </p:sp>
    </p:spTree>
    <p:extLst>
      <p:ext uri="{BB962C8B-B14F-4D97-AF65-F5344CB8AC3E}">
        <p14:creationId xmlns:p14="http://schemas.microsoft.com/office/powerpoint/2010/main" val="4068270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8854" y="276719"/>
            <a:ext cx="8911687" cy="1280890"/>
          </a:xfrm>
        </p:spPr>
        <p:txBody>
          <a:bodyPr>
            <a:normAutofit/>
          </a:bodyPr>
          <a:lstStyle/>
          <a:p>
            <a:r>
              <a:rPr lang="en-US" sz="2400" dirty="0"/>
              <a:t>Do you think Event planner Website is beneficial? If yes, why do you think it is beneficial?</a:t>
            </a:r>
            <a:br>
              <a:rPr lang="en-US" sz="2400" dirty="0"/>
            </a:br>
            <a:endParaRPr lang="en-US" sz="24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95892" y="1250303"/>
            <a:ext cx="4378276" cy="2235663"/>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450369" y="1236564"/>
            <a:ext cx="4886417" cy="2254928"/>
          </a:xfrm>
          <a:prstGeom prst="rect">
            <a:avLst/>
          </a:prstGeom>
        </p:spPr>
      </p:pic>
      <p:sp>
        <p:nvSpPr>
          <p:cNvPr id="6" name="Rectangle 5"/>
          <p:cNvSpPr/>
          <p:nvPr/>
        </p:nvSpPr>
        <p:spPr>
          <a:xfrm>
            <a:off x="2906698" y="3485966"/>
            <a:ext cx="5793419" cy="3507370"/>
          </a:xfrm>
          <a:prstGeom prst="rect">
            <a:avLst/>
          </a:prstGeom>
        </p:spPr>
        <p:txBody>
          <a:bodyPr wrap="square">
            <a:spAutoFit/>
          </a:bodyPr>
          <a:lstStyle/>
          <a:p>
            <a:pPr>
              <a:lnSpc>
                <a:spcPct val="107000"/>
              </a:lnSpc>
            </a:pPr>
            <a:r>
              <a:rPr lang="en-US" dirty="0" smtClean="0">
                <a:effectLst/>
                <a:latin typeface="Calibri" panose="020F0502020204030204" pitchFamily="34" charset="0"/>
                <a:ea typeface="Times New Roman" panose="02020603050405020304" pitchFamily="18" charset="0"/>
                <a:cs typeface="Calibri" panose="020F0502020204030204" pitchFamily="34" charset="0"/>
              </a:rPr>
              <a:t>Yes, Event planner website is beneficial. </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smtClean="0">
                <a:effectLst/>
                <a:latin typeface="Calibri" panose="020F0502020204030204" pitchFamily="34" charset="0"/>
                <a:ea typeface="Times New Roman" panose="02020603050405020304" pitchFamily="18" charset="0"/>
                <a:cs typeface="Calibri" panose="020F0502020204030204" pitchFamily="34" charset="0"/>
              </a:rPr>
              <a:t>The following reasons are:</a:t>
            </a:r>
          </a:p>
          <a:p>
            <a:pPr lvl="0"/>
            <a:r>
              <a:rPr lang="en-US" dirty="0">
                <a:latin typeface="Calibri" panose="020F0502020204030204" pitchFamily="34" charset="0"/>
                <a:cs typeface="Calibri" panose="020F0502020204030204" pitchFamily="34" charset="0"/>
              </a:rPr>
              <a:t>This site gives a general knowledge for total management.</a:t>
            </a:r>
          </a:p>
          <a:p>
            <a:pPr lvl="0"/>
            <a:r>
              <a:rPr lang="en-US" dirty="0">
                <a:latin typeface="Calibri" panose="020F0502020204030204" pitchFamily="34" charset="0"/>
                <a:cs typeface="Calibri" panose="020F0502020204030204" pitchFamily="34" charset="0"/>
              </a:rPr>
              <a:t>People need not to go in search of different vendors, like, sound </a:t>
            </a:r>
            <a:r>
              <a:rPr lang="en-US" dirty="0" smtClean="0">
                <a:latin typeface="Calibri" panose="020F0502020204030204" pitchFamily="34" charset="0"/>
                <a:cs typeface="Calibri" panose="020F0502020204030204" pitchFamily="34" charset="0"/>
              </a:rPr>
              <a:t>technician, </a:t>
            </a:r>
            <a:r>
              <a:rPr lang="en-US" dirty="0">
                <a:latin typeface="Calibri" panose="020F0502020204030204" pitchFamily="34" charset="0"/>
                <a:cs typeface="Calibri" panose="020F0502020204030204" pitchFamily="34" charset="0"/>
              </a:rPr>
              <a:t>catering, photographers and so on. It conquers the time of the client.</a:t>
            </a:r>
          </a:p>
          <a:p>
            <a:pPr lvl="0"/>
            <a:r>
              <a:rPr lang="en-US" dirty="0">
                <a:latin typeface="Calibri" panose="020F0502020204030204" pitchFamily="34" charset="0"/>
                <a:cs typeface="Calibri" panose="020F0502020204030204" pitchFamily="34" charset="0"/>
              </a:rPr>
              <a:t>The professional event planners give a overview of their packages through the site. So client can choose affordable package within their budget. By consulting with planners in details, client can be assured to some extends about the efficient work of planners.</a:t>
            </a:r>
          </a:p>
          <a:p>
            <a:pPr>
              <a:lnSpc>
                <a:spcPct val="107000"/>
              </a:lnSpc>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4CDA19F1-2FAF-4DBB-8770-34FF2E6CE740}" type="datetime1">
              <a:rPr lang="en-US" smtClean="0"/>
              <a:t>2/5/2019</a:t>
            </a:fld>
            <a:endParaRPr lang="en-US"/>
          </a:p>
        </p:txBody>
      </p:sp>
      <p:sp>
        <p:nvSpPr>
          <p:cNvPr id="7" name="Slide Number Placeholder 6"/>
          <p:cNvSpPr>
            <a:spLocks noGrp="1"/>
          </p:cNvSpPr>
          <p:nvPr>
            <p:ph type="sldNum" sz="quarter" idx="12"/>
          </p:nvPr>
        </p:nvSpPr>
        <p:spPr/>
        <p:txBody>
          <a:bodyPr/>
          <a:lstStyle/>
          <a:p>
            <a:fld id="{51E332CF-2CFB-49DF-BFE5-E4353C6F4115}" type="slidenum">
              <a:rPr lang="en-US" smtClean="0"/>
              <a:t>14</a:t>
            </a:fld>
            <a:endParaRPr lang="en-US"/>
          </a:p>
        </p:txBody>
      </p:sp>
    </p:spTree>
    <p:extLst>
      <p:ext uri="{BB962C8B-B14F-4D97-AF65-F5344CB8AC3E}">
        <p14:creationId xmlns:p14="http://schemas.microsoft.com/office/powerpoint/2010/main" val="1137523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err="1"/>
              <a:t>Demongraphics</a:t>
            </a:r>
            <a:r>
              <a:rPr lang="en-US" sz="2400" b="1" dirty="0"/>
              <a:t> Information:</a:t>
            </a:r>
            <a:r>
              <a:rPr lang="en-US" sz="2400" dirty="0"/>
              <a:t/>
            </a:r>
            <a:br>
              <a:rPr lang="en-US" sz="2400" dirty="0"/>
            </a:br>
            <a:endParaRPr lang="en-US" sz="24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53028" y="1384622"/>
            <a:ext cx="5540220" cy="3185436"/>
          </a:xfrm>
          <a:prstGeom prst="rect">
            <a:avLst/>
          </a:prstGeom>
        </p:spPr>
      </p:pic>
      <p:sp>
        <p:nvSpPr>
          <p:cNvPr id="5" name="Rectangle 4"/>
          <p:cNvSpPr/>
          <p:nvPr/>
        </p:nvSpPr>
        <p:spPr>
          <a:xfrm>
            <a:off x="2397248" y="4745933"/>
            <a:ext cx="6096000" cy="1574149"/>
          </a:xfrm>
          <a:prstGeom prst="rect">
            <a:avLst/>
          </a:prstGeom>
        </p:spPr>
        <p:txBody>
          <a:bodyPr>
            <a:spAutoFit/>
          </a:bodyPr>
          <a:lstStyle/>
          <a:p>
            <a:pPr marL="457200" marR="0">
              <a:lnSpc>
                <a:spcPct val="107000"/>
              </a:lnSpc>
              <a:spcBef>
                <a:spcPts val="0"/>
              </a:spcBef>
              <a:spcAft>
                <a:spcPts val="0"/>
              </a:spcAft>
            </a:pPr>
            <a:r>
              <a:rPr lang="en-US" dirty="0" smtClean="0">
                <a:effectLst/>
                <a:latin typeface="Calibri" panose="020F0502020204030204" pitchFamily="34" charset="0"/>
                <a:ea typeface="Times New Roman" panose="02020603050405020304" pitchFamily="18" charset="0"/>
                <a:cs typeface="Calibri" panose="020F0502020204030204" pitchFamily="34" charset="0"/>
              </a:rPr>
              <a:t>Here, 71.8% respondents are between 20-29. Because they are either corporate workers or businessmen. They know how to deal with outside of the world. The people of this age also  work as event planners. So there can be good </a:t>
            </a:r>
            <a:r>
              <a:rPr lang="en-US" dirty="0" err="1" smtClean="0">
                <a:effectLst/>
                <a:latin typeface="Calibri" panose="020F0502020204030204" pitchFamily="34" charset="0"/>
                <a:ea typeface="Times New Roman" panose="02020603050405020304" pitchFamily="18" charset="0"/>
                <a:cs typeface="Calibri" panose="020F0502020204030204" pitchFamily="34" charset="0"/>
              </a:rPr>
              <a:t>reations</a:t>
            </a:r>
            <a:r>
              <a:rPr lang="en-US" dirty="0" smtClean="0">
                <a:effectLst/>
                <a:latin typeface="Calibri" panose="020F0502020204030204" pitchFamily="34" charset="0"/>
                <a:ea typeface="Times New Roman" panose="02020603050405020304" pitchFamily="18" charset="0"/>
                <a:cs typeface="Calibri" panose="020F0502020204030204" pitchFamily="34" charset="0"/>
              </a:rPr>
              <a:t> among them for hosting  a party.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73A5D3AD-6EAD-4D97-A187-CC658E563DE8}" type="datetime1">
              <a:rPr lang="en-US" smtClean="0"/>
              <a:t>2/5/2019</a:t>
            </a:fld>
            <a:endParaRPr lang="en-US"/>
          </a:p>
        </p:txBody>
      </p:sp>
      <p:sp>
        <p:nvSpPr>
          <p:cNvPr id="6" name="Slide Number Placeholder 5"/>
          <p:cNvSpPr>
            <a:spLocks noGrp="1"/>
          </p:cNvSpPr>
          <p:nvPr>
            <p:ph type="sldNum" sz="quarter" idx="12"/>
          </p:nvPr>
        </p:nvSpPr>
        <p:spPr/>
        <p:txBody>
          <a:bodyPr/>
          <a:lstStyle/>
          <a:p>
            <a:fld id="{51E332CF-2CFB-49DF-BFE5-E4353C6F4115}" type="slidenum">
              <a:rPr lang="en-US" smtClean="0"/>
              <a:t>15</a:t>
            </a:fld>
            <a:endParaRPr lang="en-US"/>
          </a:p>
        </p:txBody>
      </p:sp>
    </p:spTree>
    <p:extLst>
      <p:ext uri="{BB962C8B-B14F-4D97-AF65-F5344CB8AC3E}">
        <p14:creationId xmlns:p14="http://schemas.microsoft.com/office/powerpoint/2010/main" val="3702795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Place of </a:t>
            </a:r>
            <a:r>
              <a:rPr lang="en-US" sz="2800" b="1" dirty="0" err="1" smtClean="0"/>
              <a:t>Residience</a:t>
            </a:r>
            <a:endParaRPr lang="en-US" sz="2800"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46430" y="1264555"/>
            <a:ext cx="6294665" cy="3139712"/>
          </a:xfrm>
          <a:prstGeom prst="rect">
            <a:avLst/>
          </a:prstGeom>
        </p:spPr>
      </p:pic>
      <p:sp>
        <p:nvSpPr>
          <p:cNvPr id="5" name="Rectangle 4"/>
          <p:cNvSpPr/>
          <p:nvPr/>
        </p:nvSpPr>
        <p:spPr>
          <a:xfrm>
            <a:off x="2985856" y="4696068"/>
            <a:ext cx="6096000" cy="981423"/>
          </a:xfrm>
          <a:prstGeom prst="rect">
            <a:avLst/>
          </a:prstGeom>
        </p:spPr>
        <p:txBody>
          <a:bodyPr>
            <a:spAutoFit/>
          </a:bodyPr>
          <a:lstStyle/>
          <a:p>
            <a:pPr marL="457200" marR="0">
              <a:lnSpc>
                <a:spcPct val="107000"/>
              </a:lnSpc>
              <a:spcBef>
                <a:spcPts val="0"/>
              </a:spcBef>
              <a:spcAft>
                <a:spcPts val="0"/>
              </a:spcAft>
            </a:pPr>
            <a:r>
              <a:rPr lang="en-US" dirty="0" smtClean="0">
                <a:effectLst/>
                <a:latin typeface="Calibri" panose="020F0502020204030204" pitchFamily="34" charset="0"/>
                <a:ea typeface="Times New Roman" panose="02020603050405020304" pitchFamily="18" charset="0"/>
                <a:cs typeface="Calibri" panose="020F0502020204030204" pitchFamily="34" charset="0"/>
              </a:rPr>
              <a:t>Through this chart we can see that in area of Dhaka almost all people consult with a planner for hosting party. They know that it’s a easier way to arrange an occasion.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108D2357-E5DF-4302-B279-C9D8066E0239}" type="datetime1">
              <a:rPr lang="en-US" smtClean="0"/>
              <a:t>2/5/2019</a:t>
            </a:fld>
            <a:endParaRPr lang="en-US"/>
          </a:p>
        </p:txBody>
      </p:sp>
      <p:sp>
        <p:nvSpPr>
          <p:cNvPr id="6" name="Slide Number Placeholder 5"/>
          <p:cNvSpPr>
            <a:spLocks noGrp="1"/>
          </p:cNvSpPr>
          <p:nvPr>
            <p:ph type="sldNum" sz="quarter" idx="12"/>
          </p:nvPr>
        </p:nvSpPr>
        <p:spPr/>
        <p:txBody>
          <a:bodyPr/>
          <a:lstStyle/>
          <a:p>
            <a:fld id="{51E332CF-2CFB-49DF-BFE5-E4353C6F4115}" type="slidenum">
              <a:rPr lang="en-US" smtClean="0"/>
              <a:t>16</a:t>
            </a:fld>
            <a:endParaRPr lang="en-US"/>
          </a:p>
        </p:txBody>
      </p:sp>
    </p:spTree>
    <p:extLst>
      <p:ext uri="{BB962C8B-B14F-4D97-AF65-F5344CB8AC3E}">
        <p14:creationId xmlns:p14="http://schemas.microsoft.com/office/powerpoint/2010/main" val="1144017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Occupation</a:t>
            </a:r>
            <a:endParaRPr lang="en-US" sz="2800"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001300" y="1457328"/>
            <a:ext cx="6302286" cy="3177815"/>
          </a:xfrm>
          <a:prstGeom prst="rect">
            <a:avLst/>
          </a:prstGeom>
        </p:spPr>
      </p:pic>
      <p:sp>
        <p:nvSpPr>
          <p:cNvPr id="5" name="Rectangle 4"/>
          <p:cNvSpPr/>
          <p:nvPr/>
        </p:nvSpPr>
        <p:spPr>
          <a:xfrm>
            <a:off x="3696070" y="4821709"/>
            <a:ext cx="6096000" cy="1277786"/>
          </a:xfrm>
          <a:prstGeom prst="rect">
            <a:avLst/>
          </a:prstGeom>
        </p:spPr>
        <p:txBody>
          <a:bodyPr>
            <a:spAutoFit/>
          </a:bodyPr>
          <a:lstStyle/>
          <a:p>
            <a:pPr marL="457200" marR="0">
              <a:lnSpc>
                <a:spcPct val="107000"/>
              </a:lnSpc>
              <a:spcBef>
                <a:spcPts val="0"/>
              </a:spcBef>
              <a:spcAft>
                <a:spcPts val="0"/>
              </a:spcAft>
            </a:pPr>
            <a:r>
              <a:rPr lang="en-US" dirty="0" smtClean="0">
                <a:effectLst/>
                <a:latin typeface="Calibri" panose="020F0502020204030204" pitchFamily="34" charset="0"/>
                <a:ea typeface="Times New Roman" panose="02020603050405020304" pitchFamily="18" charset="0"/>
                <a:cs typeface="Calibri" panose="020F0502020204030204" pitchFamily="34" charset="0"/>
              </a:rPr>
              <a:t>Most of the people who are now a days communicating with the planners are student. They know that a </a:t>
            </a:r>
            <a:r>
              <a:rPr lang="en-US" dirty="0" smtClean="0">
                <a:effectLst/>
                <a:latin typeface="Calibri" panose="020F0502020204030204" pitchFamily="34" charset="0"/>
                <a:ea typeface="Times New Roman" panose="02020603050405020304" pitchFamily="18" charset="0"/>
                <a:cs typeface="Calibri" panose="020F0502020204030204" pitchFamily="34" charset="0"/>
              </a:rPr>
              <a:t>grand </a:t>
            </a:r>
            <a:r>
              <a:rPr lang="en-US" dirty="0" smtClean="0">
                <a:effectLst/>
                <a:latin typeface="Calibri" panose="020F0502020204030204" pitchFamily="34" charset="0"/>
                <a:ea typeface="Times New Roman" panose="02020603050405020304" pitchFamily="18" charset="0"/>
                <a:cs typeface="Calibri" panose="020F0502020204030204" pitchFamily="34" charset="0"/>
              </a:rPr>
              <a:t>party with a limited budget can be done by the event planners.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DBD4FB6A-AA9D-4F65-BEC8-EE23F527D1C5}" type="datetime1">
              <a:rPr lang="en-US" smtClean="0"/>
              <a:t>2/5/2019</a:t>
            </a:fld>
            <a:endParaRPr lang="en-US"/>
          </a:p>
        </p:txBody>
      </p:sp>
      <p:sp>
        <p:nvSpPr>
          <p:cNvPr id="6" name="Slide Number Placeholder 5"/>
          <p:cNvSpPr>
            <a:spLocks noGrp="1"/>
          </p:cNvSpPr>
          <p:nvPr>
            <p:ph type="sldNum" sz="quarter" idx="12"/>
          </p:nvPr>
        </p:nvSpPr>
        <p:spPr/>
        <p:txBody>
          <a:bodyPr/>
          <a:lstStyle/>
          <a:p>
            <a:fld id="{51E332CF-2CFB-49DF-BFE5-E4353C6F4115}" type="slidenum">
              <a:rPr lang="en-US" smtClean="0"/>
              <a:t>17</a:t>
            </a:fld>
            <a:endParaRPr lang="en-US"/>
          </a:p>
        </p:txBody>
      </p:sp>
    </p:spTree>
    <p:extLst>
      <p:ext uri="{BB962C8B-B14F-4D97-AF65-F5344CB8AC3E}">
        <p14:creationId xmlns:p14="http://schemas.microsoft.com/office/powerpoint/2010/main" val="22246269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Monthly</a:t>
            </a:r>
            <a:r>
              <a:rPr lang="en-US" b="1" dirty="0" smtClean="0"/>
              <a:t> </a:t>
            </a:r>
            <a:r>
              <a:rPr lang="en-US" sz="2800" b="1" dirty="0" smtClean="0"/>
              <a:t>Income</a:t>
            </a:r>
            <a:endParaRPr lang="en-US" sz="2800"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119762" y="1427402"/>
            <a:ext cx="6218459" cy="2769834"/>
          </a:xfrm>
          <a:prstGeom prst="rect">
            <a:avLst/>
          </a:prstGeom>
        </p:spPr>
      </p:pic>
      <p:sp>
        <p:nvSpPr>
          <p:cNvPr id="5" name="Rectangle 4"/>
          <p:cNvSpPr/>
          <p:nvPr/>
        </p:nvSpPr>
        <p:spPr>
          <a:xfrm>
            <a:off x="2879325" y="4522665"/>
            <a:ext cx="6096000" cy="1277786"/>
          </a:xfrm>
          <a:prstGeom prst="rect">
            <a:avLst/>
          </a:prstGeom>
        </p:spPr>
        <p:txBody>
          <a:bodyPr>
            <a:spAutoFit/>
          </a:bodyPr>
          <a:lstStyle/>
          <a:p>
            <a:pPr marL="457200" marR="0">
              <a:lnSpc>
                <a:spcPct val="107000"/>
              </a:lnSpc>
              <a:spcBef>
                <a:spcPts val="0"/>
              </a:spcBef>
              <a:spcAft>
                <a:spcPts val="0"/>
              </a:spcAft>
            </a:pPr>
            <a:r>
              <a:rPr lang="en-US" dirty="0" smtClean="0">
                <a:effectLst/>
                <a:latin typeface="Calibri" panose="020F0502020204030204" pitchFamily="34" charset="0"/>
                <a:ea typeface="Times New Roman" panose="02020603050405020304" pitchFamily="18" charset="0"/>
                <a:cs typeface="Calibri" panose="020F0502020204030204" pitchFamily="34" charset="0"/>
              </a:rPr>
              <a:t>The respondent of </a:t>
            </a:r>
            <a:r>
              <a:rPr lang="en-US" dirty="0" smtClean="0">
                <a:effectLst/>
                <a:latin typeface="Calibri" panose="020F0502020204030204" pitchFamily="34" charset="0"/>
                <a:ea typeface="Times New Roman" panose="02020603050405020304" pitchFamily="18" charset="0"/>
                <a:cs typeface="Calibri" panose="020F0502020204030204" pitchFamily="34" charset="0"/>
              </a:rPr>
              <a:t>monthly </a:t>
            </a:r>
            <a:r>
              <a:rPr lang="en-US" dirty="0" smtClean="0">
                <a:effectLst/>
                <a:latin typeface="Calibri" panose="020F0502020204030204" pitchFamily="34" charset="0"/>
                <a:ea typeface="Times New Roman" panose="02020603050405020304" pitchFamily="18" charset="0"/>
                <a:cs typeface="Calibri" panose="020F0502020204030204" pitchFamily="34" charset="0"/>
              </a:rPr>
              <a:t>income is 66.7%. It is clear that it is not possible for all general people to organize party with pomp and grandeur. That’s why the helping hand of planners are needed.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2051444A-8EE0-495A-B228-78AEB0E8E2B0}" type="datetime1">
              <a:rPr lang="en-US" smtClean="0"/>
              <a:t>2/5/2019</a:t>
            </a:fld>
            <a:endParaRPr lang="en-US"/>
          </a:p>
        </p:txBody>
      </p:sp>
      <p:sp>
        <p:nvSpPr>
          <p:cNvPr id="6" name="Slide Number Placeholder 5"/>
          <p:cNvSpPr>
            <a:spLocks noGrp="1"/>
          </p:cNvSpPr>
          <p:nvPr>
            <p:ph type="sldNum" sz="quarter" idx="12"/>
          </p:nvPr>
        </p:nvSpPr>
        <p:spPr/>
        <p:txBody>
          <a:bodyPr/>
          <a:lstStyle/>
          <a:p>
            <a:fld id="{51E332CF-2CFB-49DF-BFE5-E4353C6F4115}" type="slidenum">
              <a:rPr lang="en-US" smtClean="0"/>
              <a:t>18</a:t>
            </a:fld>
            <a:endParaRPr lang="en-US"/>
          </a:p>
        </p:txBody>
      </p:sp>
    </p:spTree>
    <p:extLst>
      <p:ext uri="{BB962C8B-B14F-4D97-AF65-F5344CB8AC3E}">
        <p14:creationId xmlns:p14="http://schemas.microsoft.com/office/powerpoint/2010/main" val="3627632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a:t>
            </a:r>
            <a:r>
              <a:rPr lang="en-US" sz="2800" b="1" dirty="0" smtClean="0"/>
              <a:t>onclusion</a:t>
            </a:r>
            <a:endParaRPr lang="en-US" sz="2800" b="1" dirty="0"/>
          </a:p>
        </p:txBody>
      </p:sp>
      <p:sp>
        <p:nvSpPr>
          <p:cNvPr id="3" name="Content Placeholder 2"/>
          <p:cNvSpPr>
            <a:spLocks noGrp="1"/>
          </p:cNvSpPr>
          <p:nvPr>
            <p:ph idx="1"/>
          </p:nvPr>
        </p:nvSpPr>
        <p:spPr/>
        <p:txBody>
          <a:bodyPr/>
          <a:lstStyle/>
          <a:p>
            <a:pPr marL="0" indent="0">
              <a:buNone/>
            </a:pPr>
            <a:r>
              <a:rPr lang="en-US" b="1" dirty="0"/>
              <a:t> </a:t>
            </a:r>
            <a:endParaRPr lang="en-US" dirty="0"/>
          </a:p>
          <a:p>
            <a:r>
              <a:rPr lang="en-US" dirty="0" smtClean="0"/>
              <a:t>Through </a:t>
            </a:r>
            <a:r>
              <a:rPr lang="en-US" dirty="0"/>
              <a:t>the whole </a:t>
            </a:r>
            <a:r>
              <a:rPr lang="en-US" dirty="0" smtClean="0"/>
              <a:t>illustration, </a:t>
            </a:r>
            <a:r>
              <a:rPr lang="en-US" dirty="0"/>
              <a:t>many aspects of event planners have been tried to show up. At the end it will be an recommendation for all to communicate with event planners for celebration.</a:t>
            </a:r>
          </a:p>
          <a:p>
            <a:endParaRPr lang="en-US" dirty="0"/>
          </a:p>
        </p:txBody>
      </p:sp>
      <p:sp>
        <p:nvSpPr>
          <p:cNvPr id="4" name="Date Placeholder 3"/>
          <p:cNvSpPr>
            <a:spLocks noGrp="1"/>
          </p:cNvSpPr>
          <p:nvPr>
            <p:ph type="dt" sz="half" idx="10"/>
          </p:nvPr>
        </p:nvSpPr>
        <p:spPr/>
        <p:txBody>
          <a:bodyPr/>
          <a:lstStyle/>
          <a:p>
            <a:fld id="{1E16EBF0-0BDA-441B-B1A9-31BB434E725A}" type="datetime1">
              <a:rPr lang="en-US" smtClean="0"/>
              <a:t>2/5/2019</a:t>
            </a:fld>
            <a:endParaRPr lang="en-US"/>
          </a:p>
        </p:txBody>
      </p:sp>
      <p:sp>
        <p:nvSpPr>
          <p:cNvPr id="5" name="Slide Number Placeholder 4"/>
          <p:cNvSpPr>
            <a:spLocks noGrp="1"/>
          </p:cNvSpPr>
          <p:nvPr>
            <p:ph type="sldNum" sz="quarter" idx="12"/>
          </p:nvPr>
        </p:nvSpPr>
        <p:spPr/>
        <p:txBody>
          <a:bodyPr/>
          <a:lstStyle/>
          <a:p>
            <a:fld id="{51E332CF-2CFB-49DF-BFE5-E4353C6F4115}" type="slidenum">
              <a:rPr lang="en-US" smtClean="0"/>
              <a:t>19</a:t>
            </a:fld>
            <a:endParaRPr lang="en-US"/>
          </a:p>
        </p:txBody>
      </p:sp>
    </p:spTree>
    <p:extLst>
      <p:ext uri="{BB962C8B-B14F-4D97-AF65-F5344CB8AC3E}">
        <p14:creationId xmlns:p14="http://schemas.microsoft.com/office/powerpoint/2010/main" val="2887480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31668" y="1878891"/>
            <a:ext cx="10515600" cy="4351338"/>
          </a:xfrm>
        </p:spPr>
        <p:txBody>
          <a:bodyPr/>
          <a:lstStyle/>
          <a:p>
            <a:r>
              <a:rPr lang="en-US" sz="2400" dirty="0" smtClean="0"/>
              <a:t>Questionnaire will help us to know people’s opinion on this website. From their opinion we will try our best to stand up on their </a:t>
            </a:r>
            <a:r>
              <a:rPr lang="en-US" sz="2400" dirty="0" err="1" smtClean="0"/>
              <a:t>expection</a:t>
            </a:r>
            <a:r>
              <a:rPr lang="en-US" sz="2400" dirty="0" smtClean="0"/>
              <a:t>. Beside of all this, we will be able to advertise our site to the potential clients.</a:t>
            </a:r>
          </a:p>
          <a:p>
            <a:r>
              <a:rPr lang="en-US" sz="2400" b="1" dirty="0"/>
              <a:t>Sampling Decisions </a:t>
            </a:r>
            <a:endParaRPr lang="en-US" sz="2400" dirty="0"/>
          </a:p>
          <a:p>
            <a:r>
              <a:rPr lang="en-US" sz="2400" dirty="0"/>
              <a:t>We have undertaken target-oriented method for sampling. Our target research included Facebook, Twitter, Direct E-mail, messages, colleges, universities, and public places in Dhaka city.</a:t>
            </a:r>
          </a:p>
          <a:p>
            <a:endParaRPr lang="en-US" dirty="0"/>
          </a:p>
        </p:txBody>
      </p:sp>
      <p:sp>
        <p:nvSpPr>
          <p:cNvPr id="4" name="Date Placeholder 3"/>
          <p:cNvSpPr>
            <a:spLocks noGrp="1"/>
          </p:cNvSpPr>
          <p:nvPr>
            <p:ph type="dt" sz="half" idx="10"/>
          </p:nvPr>
        </p:nvSpPr>
        <p:spPr/>
        <p:txBody>
          <a:bodyPr/>
          <a:lstStyle/>
          <a:p>
            <a:fld id="{39316958-9757-46CF-9ACF-7567B299F451}" type="datetime1">
              <a:rPr lang="en-US" smtClean="0"/>
              <a:t>2/5/2019</a:t>
            </a:fld>
            <a:endParaRPr lang="en-US"/>
          </a:p>
        </p:txBody>
      </p:sp>
      <p:sp>
        <p:nvSpPr>
          <p:cNvPr id="5" name="Slide Number Placeholder 4"/>
          <p:cNvSpPr>
            <a:spLocks noGrp="1"/>
          </p:cNvSpPr>
          <p:nvPr>
            <p:ph type="sldNum" sz="quarter" idx="12"/>
          </p:nvPr>
        </p:nvSpPr>
        <p:spPr/>
        <p:txBody>
          <a:bodyPr/>
          <a:lstStyle/>
          <a:p>
            <a:fld id="{51E332CF-2CFB-49DF-BFE5-E4353C6F4115}" type="slidenum">
              <a:rPr lang="en-US" smtClean="0"/>
              <a:t>2</a:t>
            </a:fld>
            <a:endParaRPr lang="en-US"/>
          </a:p>
        </p:txBody>
      </p:sp>
    </p:spTree>
    <p:extLst>
      <p:ext uri="{BB962C8B-B14F-4D97-AF65-F5344CB8AC3E}">
        <p14:creationId xmlns:p14="http://schemas.microsoft.com/office/powerpoint/2010/main" val="1477884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sz="2400" b="1" dirty="0"/>
              <a:t>Sample Design </a:t>
            </a:r>
            <a:endParaRPr lang="en-US" sz="2400" dirty="0"/>
          </a:p>
          <a:p>
            <a:r>
              <a:rPr lang="en-US" sz="2400" dirty="0"/>
              <a:t>1. Sample Size: The sample size selected for the research is 40. </a:t>
            </a:r>
          </a:p>
          <a:p>
            <a:r>
              <a:rPr lang="en-US" sz="2400" dirty="0"/>
              <a:t>2. Parameters of Interests: The major parameter of interest is the subgroup of people having an experience in hiring event planners for celebration.</a:t>
            </a:r>
          </a:p>
          <a:p>
            <a:r>
              <a:rPr lang="en-US" sz="2400" dirty="0"/>
              <a:t>3. Sampling Technique: Any probabilistic sampling technique described in the class. </a:t>
            </a:r>
            <a:endParaRPr lang="en-US" sz="2400" dirty="0" smtClean="0"/>
          </a:p>
          <a:p>
            <a:r>
              <a:rPr lang="en-US" sz="2400" dirty="0"/>
              <a:t> </a:t>
            </a:r>
            <a:r>
              <a:rPr lang="en-US" sz="2400" b="1" dirty="0"/>
              <a:t>Data Collection Tool Used </a:t>
            </a:r>
            <a:endParaRPr lang="en-US" sz="2400" dirty="0"/>
          </a:p>
          <a:p>
            <a:r>
              <a:rPr lang="en-US" sz="2400" dirty="0"/>
              <a:t>The data collection tool used for the research is “Questionnaires” to get the primary data for the empirical research on clients preference on event planner website.</a:t>
            </a:r>
          </a:p>
          <a:p>
            <a:pPr marL="0" indent="0">
              <a:buNone/>
            </a:pPr>
            <a:endParaRPr lang="en-US" sz="2400" dirty="0"/>
          </a:p>
          <a:p>
            <a:endParaRPr lang="en-US" dirty="0"/>
          </a:p>
        </p:txBody>
      </p:sp>
      <p:sp>
        <p:nvSpPr>
          <p:cNvPr id="4" name="Date Placeholder 3"/>
          <p:cNvSpPr>
            <a:spLocks noGrp="1"/>
          </p:cNvSpPr>
          <p:nvPr>
            <p:ph type="dt" sz="half" idx="10"/>
          </p:nvPr>
        </p:nvSpPr>
        <p:spPr/>
        <p:txBody>
          <a:bodyPr/>
          <a:lstStyle/>
          <a:p>
            <a:fld id="{FAB66482-DDEB-4745-8EFE-94385B1FCFE5}" type="datetime1">
              <a:rPr lang="en-US" smtClean="0"/>
              <a:t>2/5/2019</a:t>
            </a:fld>
            <a:endParaRPr lang="en-US"/>
          </a:p>
        </p:txBody>
      </p:sp>
      <p:sp>
        <p:nvSpPr>
          <p:cNvPr id="5" name="Slide Number Placeholder 4"/>
          <p:cNvSpPr>
            <a:spLocks noGrp="1"/>
          </p:cNvSpPr>
          <p:nvPr>
            <p:ph type="sldNum" sz="quarter" idx="12"/>
          </p:nvPr>
        </p:nvSpPr>
        <p:spPr/>
        <p:txBody>
          <a:bodyPr/>
          <a:lstStyle/>
          <a:p>
            <a:fld id="{51E332CF-2CFB-49DF-BFE5-E4353C6F4115}" type="slidenum">
              <a:rPr lang="en-US" smtClean="0"/>
              <a:t>3</a:t>
            </a:fld>
            <a:endParaRPr lang="en-US"/>
          </a:p>
        </p:txBody>
      </p:sp>
    </p:spTree>
    <p:extLst>
      <p:ext uri="{BB962C8B-B14F-4D97-AF65-F5344CB8AC3E}">
        <p14:creationId xmlns:p14="http://schemas.microsoft.com/office/powerpoint/2010/main" val="982123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a:t>Data Analysis</a:t>
            </a:r>
            <a:r>
              <a:rPr lang="en-US" sz="2200" dirty="0"/>
              <a:t>:</a:t>
            </a:r>
            <a:br>
              <a:rPr lang="en-US" sz="2200" dirty="0"/>
            </a:br>
            <a:r>
              <a:rPr lang="en-US" sz="2200" dirty="0"/>
              <a:t>Have you ever organized an event (wedding, birthday, cocktail party, </a:t>
            </a:r>
            <a:r>
              <a:rPr lang="en-US" sz="2200" dirty="0" err="1"/>
              <a:t>etc</a:t>
            </a:r>
            <a:r>
              <a:rPr lang="en-US" sz="2200" dirty="0"/>
              <a:t>)?</a:t>
            </a:r>
            <a:r>
              <a:rPr lang="en-US" dirty="0"/>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322265" y="1645079"/>
            <a:ext cx="7453006" cy="3033023"/>
          </a:xfrm>
          <a:prstGeom prst="rect">
            <a:avLst/>
          </a:prstGeom>
        </p:spPr>
      </p:pic>
      <p:sp>
        <p:nvSpPr>
          <p:cNvPr id="5" name="Rectangle 4"/>
          <p:cNvSpPr/>
          <p:nvPr/>
        </p:nvSpPr>
        <p:spPr>
          <a:xfrm>
            <a:off x="3172287" y="4823093"/>
            <a:ext cx="6096000" cy="1722010"/>
          </a:xfrm>
          <a:prstGeom prst="rect">
            <a:avLst/>
          </a:prstGeom>
        </p:spPr>
        <p:txBody>
          <a:bodyPr>
            <a:spAutoFit/>
          </a:bodyPr>
          <a:lstStyle/>
          <a:p>
            <a:pPr>
              <a:lnSpc>
                <a:spcPct val="107000"/>
              </a:lnSpc>
              <a:spcAft>
                <a:spcPts val="800"/>
              </a:spcAft>
            </a:pPr>
            <a:r>
              <a:rPr lang="en-US" sz="2000" dirty="0">
                <a:latin typeface="Calibri" panose="020F0502020204030204" pitchFamily="34" charset="0"/>
                <a:cs typeface="Calibri" panose="020F0502020204030204" pitchFamily="34" charset="0"/>
              </a:rPr>
              <a:t>The above diagram depicts that out of total 40 respondent 92% in the </a:t>
            </a:r>
            <a:r>
              <a:rPr lang="en-US" sz="2000" dirty="0" err="1">
                <a:latin typeface="Calibri" panose="020F0502020204030204" pitchFamily="34" charset="0"/>
                <a:cs typeface="Calibri" panose="020F0502020204030204" pitchFamily="34" charset="0"/>
              </a:rPr>
              <a:t>affairmative</a:t>
            </a:r>
            <a:r>
              <a:rPr lang="en-US" sz="2000" dirty="0">
                <a:latin typeface="Calibri" panose="020F0502020204030204" pitchFamily="34" charset="0"/>
                <a:cs typeface="Calibri" panose="020F0502020204030204" pitchFamily="34" charset="0"/>
              </a:rPr>
              <a:t> form. At present attractive design and other delighted decoration can be organized through the help of planner. That’s why the response is in </a:t>
            </a:r>
            <a:r>
              <a:rPr lang="en-US" sz="2000" dirty="0" smtClean="0">
                <a:latin typeface="Calibri" panose="020F0502020204030204" pitchFamily="34" charset="0"/>
                <a:cs typeface="Calibri" panose="020F0502020204030204" pitchFamily="34" charset="0"/>
              </a:rPr>
              <a:t>positive.</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3" name="Date Placeholder 2"/>
          <p:cNvSpPr>
            <a:spLocks noGrp="1"/>
          </p:cNvSpPr>
          <p:nvPr>
            <p:ph type="dt" sz="half" idx="10"/>
          </p:nvPr>
        </p:nvSpPr>
        <p:spPr/>
        <p:txBody>
          <a:bodyPr/>
          <a:lstStyle/>
          <a:p>
            <a:fld id="{9B21E35C-F9AD-4910-99C6-D319B81165CF}" type="datetime1">
              <a:rPr lang="en-US" smtClean="0"/>
              <a:t>2/5/2019</a:t>
            </a:fld>
            <a:endParaRPr lang="en-US"/>
          </a:p>
        </p:txBody>
      </p:sp>
      <p:sp>
        <p:nvSpPr>
          <p:cNvPr id="6" name="Slide Number Placeholder 5"/>
          <p:cNvSpPr>
            <a:spLocks noGrp="1"/>
          </p:cNvSpPr>
          <p:nvPr>
            <p:ph type="sldNum" sz="quarter" idx="12"/>
          </p:nvPr>
        </p:nvSpPr>
        <p:spPr/>
        <p:txBody>
          <a:bodyPr/>
          <a:lstStyle/>
          <a:p>
            <a:fld id="{51E332CF-2CFB-49DF-BFE5-E4353C6F4115}" type="slidenum">
              <a:rPr lang="en-US" smtClean="0"/>
              <a:t>4</a:t>
            </a:fld>
            <a:endParaRPr lang="en-US"/>
          </a:p>
        </p:txBody>
      </p:sp>
    </p:spTree>
    <p:extLst>
      <p:ext uri="{BB962C8B-B14F-4D97-AF65-F5344CB8AC3E}">
        <p14:creationId xmlns:p14="http://schemas.microsoft.com/office/powerpoint/2010/main" val="831134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Which kind(s) of event was it?</a:t>
            </a:r>
            <a:br>
              <a:rPr lang="en-US" sz="2400" dirty="0"/>
            </a:br>
            <a:endParaRPr lang="en-US" sz="24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8202" y="1183204"/>
            <a:ext cx="7094835" cy="3353091"/>
          </a:xfrm>
          <a:prstGeom prst="rect">
            <a:avLst/>
          </a:prstGeom>
        </p:spPr>
      </p:pic>
      <p:sp>
        <p:nvSpPr>
          <p:cNvPr id="5" name="Rectangle 4"/>
          <p:cNvSpPr/>
          <p:nvPr/>
        </p:nvSpPr>
        <p:spPr>
          <a:xfrm>
            <a:off x="2888202" y="4833398"/>
            <a:ext cx="6096000" cy="2308324"/>
          </a:xfrm>
          <a:prstGeom prst="rect">
            <a:avLst/>
          </a:prstGeom>
        </p:spPr>
        <p:txBody>
          <a:bodyPr>
            <a:spAutoFit/>
          </a:bodyPr>
          <a:lstStyle/>
          <a:p>
            <a:r>
              <a:rPr lang="en-US" dirty="0" smtClean="0">
                <a:effectLst/>
                <a:latin typeface="Calibri" panose="020F0502020204030204" pitchFamily="34" charset="0"/>
                <a:ea typeface="Calibri" panose="020F0502020204030204" pitchFamily="34" charset="0"/>
                <a:cs typeface="Times New Roman" panose="02020603050405020304" pitchFamily="18" charset="0"/>
              </a:rPr>
              <a:t>In this chart, there is a view of events which was organized by the event management. 63.3%  respondent was for birthday organization. Then 2</a:t>
            </a:r>
            <a:r>
              <a:rPr lang="en-US" baseline="30000" dirty="0" smtClean="0">
                <a:effectLst/>
                <a:latin typeface="Calibri" panose="020F0502020204030204" pitchFamily="34" charset="0"/>
                <a:ea typeface="Calibri" panose="020F0502020204030204" pitchFamily="34" charset="0"/>
                <a:cs typeface="Times New Roman" panose="02020603050405020304" pitchFamily="18" charset="0"/>
              </a:rPr>
              <a:t>nd </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respondent was for the </a:t>
            </a:r>
            <a:r>
              <a:rPr lang="en-US" dirty="0" smtClean="0">
                <a:latin typeface="Calibri" panose="020F0502020204030204" pitchFamily="34" charset="0"/>
                <a:ea typeface="Calibri" panose="020F0502020204030204" pitchFamily="34" charset="0"/>
                <a:cs typeface="Times New Roman" panose="02020603050405020304" pitchFamily="18" charset="0"/>
              </a:rPr>
              <a:t>wedding</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  The corporate events are also planned by the event planner. Because everything needs to be handled professionally.  According to the </a:t>
            </a:r>
            <a:r>
              <a:rPr lang="en-US" dirty="0">
                <a:latin typeface="Calibri" panose="020F0502020204030204" pitchFamily="34" charset="0"/>
                <a:cs typeface="Calibri" panose="020F0502020204030204" pitchFamily="34" charset="0"/>
              </a:rPr>
              <a:t>percentage of response the other events were also managed by event planner. </a:t>
            </a:r>
          </a:p>
          <a:p>
            <a:endParaRPr lang="en-US" dirty="0">
              <a:latin typeface="Calibri" panose="020F0502020204030204" pitchFamily="34" charset="0"/>
              <a:cs typeface="Calibri" panose="020F0502020204030204" pitchFamily="34" charset="0"/>
            </a:endParaRPr>
          </a:p>
        </p:txBody>
      </p:sp>
      <p:sp>
        <p:nvSpPr>
          <p:cNvPr id="3" name="Date Placeholder 2"/>
          <p:cNvSpPr>
            <a:spLocks noGrp="1"/>
          </p:cNvSpPr>
          <p:nvPr>
            <p:ph type="dt" sz="half" idx="10"/>
          </p:nvPr>
        </p:nvSpPr>
        <p:spPr/>
        <p:txBody>
          <a:bodyPr/>
          <a:lstStyle/>
          <a:p>
            <a:fld id="{8CE1314D-5847-4572-82D3-95B51183F153}" type="datetime1">
              <a:rPr lang="en-US" smtClean="0"/>
              <a:t>2/5/2019</a:t>
            </a:fld>
            <a:endParaRPr lang="en-US"/>
          </a:p>
        </p:txBody>
      </p:sp>
      <p:sp>
        <p:nvSpPr>
          <p:cNvPr id="6" name="Slide Number Placeholder 5"/>
          <p:cNvSpPr>
            <a:spLocks noGrp="1"/>
          </p:cNvSpPr>
          <p:nvPr>
            <p:ph type="sldNum" sz="quarter" idx="12"/>
          </p:nvPr>
        </p:nvSpPr>
        <p:spPr/>
        <p:txBody>
          <a:bodyPr/>
          <a:lstStyle/>
          <a:p>
            <a:fld id="{51E332CF-2CFB-49DF-BFE5-E4353C6F4115}" type="slidenum">
              <a:rPr lang="en-US" smtClean="0"/>
              <a:t>5</a:t>
            </a:fld>
            <a:endParaRPr lang="en-US"/>
          </a:p>
        </p:txBody>
      </p:sp>
    </p:spTree>
    <p:extLst>
      <p:ext uri="{BB962C8B-B14F-4D97-AF65-F5344CB8AC3E}">
        <p14:creationId xmlns:p14="http://schemas.microsoft.com/office/powerpoint/2010/main" val="176089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241" y="81039"/>
            <a:ext cx="10270724" cy="726829"/>
          </a:xfrm>
        </p:spPr>
        <p:txBody>
          <a:bodyPr>
            <a:normAutofit fontScale="90000"/>
          </a:bodyPr>
          <a:lstStyle/>
          <a:p>
            <a:r>
              <a:rPr lang="en-US" sz="2400" dirty="0"/>
              <a:t>Who did you call to organize it?</a:t>
            </a:r>
            <a:br>
              <a:rPr lang="en-US" sz="2400" dirty="0"/>
            </a:br>
            <a:endParaRPr lang="en-US" sz="2400" dirty="0"/>
          </a:p>
        </p:txBody>
      </p:sp>
      <p:sp>
        <p:nvSpPr>
          <p:cNvPr id="3" name="Content Placeholder 2"/>
          <p:cNvSpPr>
            <a:spLocks noGrp="1"/>
          </p:cNvSpPr>
          <p:nvPr>
            <p:ph idx="1"/>
          </p:nvPr>
        </p:nvSpPr>
        <p:spPr>
          <a:xfrm>
            <a:off x="838200" y="5007005"/>
            <a:ext cx="10515600" cy="1169957"/>
          </a:xfrm>
        </p:spPr>
        <p:txBody>
          <a:bodyPr>
            <a:normAutofit fontScale="92500" lnSpcReduction="20000"/>
          </a:bodyPr>
          <a:lstStyle/>
          <a:p>
            <a:r>
              <a:rPr lang="en-US" sz="2400" dirty="0">
                <a:latin typeface="Calibri" panose="020F0502020204030204" pitchFamily="34" charset="0"/>
                <a:cs typeface="Calibri" panose="020F0502020204030204" pitchFamily="34" charset="0"/>
              </a:rPr>
              <a:t>People now  a days want a perfection in any kind of party. That’s why they are </a:t>
            </a:r>
            <a:r>
              <a:rPr lang="en-US" sz="2400" dirty="0" err="1">
                <a:latin typeface="Calibri" panose="020F0502020204030204" pitchFamily="34" charset="0"/>
                <a:cs typeface="Calibri" panose="020F0502020204030204" pitchFamily="34" charset="0"/>
              </a:rPr>
              <a:t>inneed</a:t>
            </a:r>
            <a:r>
              <a:rPr lang="en-US" sz="2400" dirty="0">
                <a:latin typeface="Calibri" panose="020F0502020204030204" pitchFamily="34" charset="0"/>
                <a:cs typeface="Calibri" panose="020F0502020204030204" pitchFamily="34" charset="0"/>
              </a:rPr>
              <a:t> of event organizer.  63.6% respondent was for not hiring event planner in this chart. Because before this modern era people were not concerned about this planning management system</a:t>
            </a:r>
            <a:r>
              <a:rPr lang="en-US" sz="2400" dirty="0" smtClean="0">
                <a:latin typeface="Calibri" panose="020F0502020204030204" pitchFamily="34" charset="0"/>
                <a:cs typeface="Calibri" panose="020F0502020204030204" pitchFamily="34" charset="0"/>
              </a:rPr>
              <a:t>.</a:t>
            </a:r>
          </a:p>
          <a:p>
            <a:endParaRPr lang="en-US" sz="2400" dirty="0">
              <a:latin typeface="Calibri" panose="020F0502020204030204" pitchFamily="34" charset="0"/>
              <a:cs typeface="Calibri" panose="020F050202020403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493885" y="551986"/>
            <a:ext cx="5943600" cy="3895725"/>
          </a:xfrm>
          <a:prstGeom prst="rect">
            <a:avLst/>
          </a:prstGeom>
        </p:spPr>
      </p:pic>
      <p:sp>
        <p:nvSpPr>
          <p:cNvPr id="4" name="Date Placeholder 3"/>
          <p:cNvSpPr>
            <a:spLocks noGrp="1"/>
          </p:cNvSpPr>
          <p:nvPr>
            <p:ph type="dt" sz="half" idx="10"/>
          </p:nvPr>
        </p:nvSpPr>
        <p:spPr/>
        <p:txBody>
          <a:bodyPr/>
          <a:lstStyle/>
          <a:p>
            <a:fld id="{CD34927B-9435-4D46-8888-10A026F0B836}" type="datetime1">
              <a:rPr lang="en-US" smtClean="0"/>
              <a:t>2/5/2019</a:t>
            </a:fld>
            <a:endParaRPr lang="en-US"/>
          </a:p>
        </p:txBody>
      </p:sp>
      <p:sp>
        <p:nvSpPr>
          <p:cNvPr id="6" name="Slide Number Placeholder 5"/>
          <p:cNvSpPr>
            <a:spLocks noGrp="1"/>
          </p:cNvSpPr>
          <p:nvPr>
            <p:ph type="sldNum" sz="quarter" idx="12"/>
          </p:nvPr>
        </p:nvSpPr>
        <p:spPr/>
        <p:txBody>
          <a:bodyPr/>
          <a:lstStyle/>
          <a:p>
            <a:fld id="{51E332CF-2CFB-49DF-BFE5-E4353C6F4115}" type="slidenum">
              <a:rPr lang="en-US" smtClean="0"/>
              <a:t>6</a:t>
            </a:fld>
            <a:endParaRPr lang="en-US"/>
          </a:p>
        </p:txBody>
      </p:sp>
    </p:spTree>
    <p:extLst>
      <p:ext uri="{BB962C8B-B14F-4D97-AF65-F5344CB8AC3E}">
        <p14:creationId xmlns:p14="http://schemas.microsoft.com/office/powerpoint/2010/main" val="2948389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01" y="123524"/>
            <a:ext cx="10515600" cy="904382"/>
          </a:xfrm>
        </p:spPr>
        <p:txBody>
          <a:bodyPr>
            <a:normAutofit/>
          </a:bodyPr>
          <a:lstStyle/>
          <a:p>
            <a:r>
              <a:rPr lang="en-US" sz="2400" dirty="0"/>
              <a:t>In general, where does this kind of event take place?</a:t>
            </a:r>
            <a:br>
              <a:rPr lang="en-US" sz="2400" dirty="0"/>
            </a:br>
            <a:endParaRPr lang="en-US" sz="24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88975" y="1027906"/>
            <a:ext cx="7119514" cy="3493744"/>
          </a:xfrm>
          <a:prstGeom prst="rect">
            <a:avLst/>
          </a:prstGeom>
        </p:spPr>
      </p:pic>
      <p:sp>
        <p:nvSpPr>
          <p:cNvPr id="5" name="Rectangle 4"/>
          <p:cNvSpPr/>
          <p:nvPr/>
        </p:nvSpPr>
        <p:spPr>
          <a:xfrm>
            <a:off x="1758156" y="4632695"/>
            <a:ext cx="5829670" cy="1870512"/>
          </a:xfrm>
          <a:prstGeom prst="rect">
            <a:avLst/>
          </a:prstGeom>
        </p:spPr>
        <p:txBody>
          <a:bodyPr wrap="square">
            <a:spAutoFit/>
          </a:bodyPr>
          <a:lstStyle/>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It is a kind of trend in our country to celebrate any occasion with family members at home. Though there are also some corporate events which are organized outside of the house.  So from this chart it can be said that people are now-a-days are interested to celebrate any function with their loved ones, inside the home. $48,6% represents that.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D9FD0733-EEE1-4274-A7A4-E622B02EAFE7}" type="datetime1">
              <a:rPr lang="en-US" smtClean="0"/>
              <a:t>2/5/2019</a:t>
            </a:fld>
            <a:endParaRPr lang="en-US"/>
          </a:p>
        </p:txBody>
      </p:sp>
      <p:sp>
        <p:nvSpPr>
          <p:cNvPr id="6" name="Slide Number Placeholder 5"/>
          <p:cNvSpPr>
            <a:spLocks noGrp="1"/>
          </p:cNvSpPr>
          <p:nvPr>
            <p:ph type="sldNum" sz="quarter" idx="12"/>
          </p:nvPr>
        </p:nvSpPr>
        <p:spPr/>
        <p:txBody>
          <a:bodyPr/>
          <a:lstStyle/>
          <a:p>
            <a:fld id="{51E332CF-2CFB-49DF-BFE5-E4353C6F4115}" type="slidenum">
              <a:rPr lang="en-US" smtClean="0"/>
              <a:t>7</a:t>
            </a:fld>
            <a:endParaRPr lang="en-US"/>
          </a:p>
        </p:txBody>
      </p:sp>
    </p:spTree>
    <p:extLst>
      <p:ext uri="{BB962C8B-B14F-4D97-AF65-F5344CB8AC3E}">
        <p14:creationId xmlns:p14="http://schemas.microsoft.com/office/powerpoint/2010/main" val="3969946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What was your allocated budget? (BDT)</a:t>
            </a:r>
            <a:br>
              <a:rPr lang="en-US" sz="2400" dirty="0"/>
            </a:br>
            <a:endParaRPr lang="en-US" sz="24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65159" y="1165601"/>
            <a:ext cx="7213847" cy="3370887"/>
          </a:xfrm>
          <a:prstGeom prst="rect">
            <a:avLst/>
          </a:prstGeom>
        </p:spPr>
      </p:pic>
      <p:sp>
        <p:nvSpPr>
          <p:cNvPr id="5" name="Rectangle 4"/>
          <p:cNvSpPr/>
          <p:nvPr/>
        </p:nvSpPr>
        <p:spPr>
          <a:xfrm>
            <a:off x="2365159" y="4781298"/>
            <a:ext cx="6096000" cy="1876283"/>
          </a:xfrm>
          <a:prstGeom prst="rect">
            <a:avLst/>
          </a:prstGeom>
        </p:spPr>
        <p:txBody>
          <a:bodyPr wrap="square">
            <a:spAutoFit/>
          </a:bodyPr>
          <a:lstStyle/>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What was your allocated budget? (BDT)</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effectLst/>
                <a:latin typeface="Calibri" panose="020F0502020204030204" pitchFamily="34" charset="0"/>
                <a:ea typeface="Calibri" panose="020F0502020204030204" pitchFamily="34" charset="0"/>
                <a:cs typeface="Times New Roman" panose="02020603050405020304" pitchFamily="18" charset="0"/>
              </a:rPr>
              <a:t>In general, everyone wants to organize party or occasion with limited budget. For this reason the 1</a:t>
            </a:r>
            <a:r>
              <a:rPr lang="en-US" baseline="30000" dirty="0" smtClean="0">
                <a:effectLst/>
                <a:latin typeface="Calibri" panose="020F0502020204030204" pitchFamily="34" charset="0"/>
                <a:ea typeface="Calibri" panose="020F0502020204030204" pitchFamily="34" charset="0"/>
                <a:cs typeface="Times New Roman" panose="02020603050405020304" pitchFamily="18" charset="0"/>
              </a:rPr>
              <a:t>st</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respondent are from 5k. When the affluent people organize their party in grand way, they contribute kind of huge fund.  According the budget of every client event </a:t>
            </a:r>
            <a:r>
              <a:rPr lang="en-US" dirty="0"/>
              <a:t>planner try to give their best.</a:t>
            </a:r>
          </a:p>
        </p:txBody>
      </p:sp>
      <p:sp>
        <p:nvSpPr>
          <p:cNvPr id="3" name="Date Placeholder 2"/>
          <p:cNvSpPr>
            <a:spLocks noGrp="1"/>
          </p:cNvSpPr>
          <p:nvPr>
            <p:ph type="dt" sz="half" idx="10"/>
          </p:nvPr>
        </p:nvSpPr>
        <p:spPr/>
        <p:txBody>
          <a:bodyPr/>
          <a:lstStyle/>
          <a:p>
            <a:fld id="{AC3BB267-AFAB-417D-9CC2-4CB0791CC2C5}" type="datetime1">
              <a:rPr lang="en-US" smtClean="0"/>
              <a:t>2/5/2019</a:t>
            </a:fld>
            <a:endParaRPr lang="en-US"/>
          </a:p>
        </p:txBody>
      </p:sp>
      <p:sp>
        <p:nvSpPr>
          <p:cNvPr id="6" name="Slide Number Placeholder 5"/>
          <p:cNvSpPr>
            <a:spLocks noGrp="1"/>
          </p:cNvSpPr>
          <p:nvPr>
            <p:ph type="sldNum" sz="quarter" idx="12"/>
          </p:nvPr>
        </p:nvSpPr>
        <p:spPr/>
        <p:txBody>
          <a:bodyPr/>
          <a:lstStyle/>
          <a:p>
            <a:fld id="{51E332CF-2CFB-49DF-BFE5-E4353C6F4115}" type="slidenum">
              <a:rPr lang="en-US" smtClean="0"/>
              <a:t>8</a:t>
            </a:fld>
            <a:endParaRPr lang="en-US"/>
          </a:p>
        </p:txBody>
      </p:sp>
    </p:spTree>
    <p:extLst>
      <p:ext uri="{BB962C8B-B14F-4D97-AF65-F5344CB8AC3E}">
        <p14:creationId xmlns:p14="http://schemas.microsoft.com/office/powerpoint/2010/main" val="1247923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481" y="195307"/>
            <a:ext cx="10515600" cy="772359"/>
          </a:xfrm>
        </p:spPr>
        <p:txBody>
          <a:bodyPr>
            <a:normAutofit/>
          </a:bodyPr>
          <a:lstStyle/>
          <a:p>
            <a:r>
              <a:rPr lang="en-US" sz="2400" dirty="0" smtClean="0"/>
              <a:t>Illustration on organized party</a:t>
            </a:r>
            <a:endParaRPr lang="en-US" sz="2400" dirty="0"/>
          </a:p>
        </p:txBody>
      </p:sp>
      <p:sp>
        <p:nvSpPr>
          <p:cNvPr id="3" name="Content Placeholder 2"/>
          <p:cNvSpPr>
            <a:spLocks noGrp="1"/>
          </p:cNvSpPr>
          <p:nvPr>
            <p:ph idx="1"/>
          </p:nvPr>
        </p:nvSpPr>
        <p:spPr>
          <a:xfrm>
            <a:off x="926977" y="4718336"/>
            <a:ext cx="10515600" cy="2002060"/>
          </a:xfrm>
        </p:spPr>
        <p:txBody>
          <a:bodyPr>
            <a:normAutofit fontScale="92500"/>
          </a:bodyPr>
          <a:lstStyle/>
          <a:p>
            <a:r>
              <a:rPr lang="en-US" sz="2400" dirty="0">
                <a:latin typeface="Calibri" panose="020F0502020204030204" pitchFamily="34" charset="0"/>
                <a:cs typeface="Calibri" panose="020F0502020204030204" pitchFamily="34" charset="0"/>
              </a:rPr>
              <a:t>As in these days, the businessmen &amp; other general people are getting interested in this event management , the planners are also doing their work </a:t>
            </a:r>
            <a:r>
              <a:rPr lang="en-US" sz="2400" dirty="0" err="1">
                <a:latin typeface="Calibri" panose="020F0502020204030204" pitchFamily="34" charset="0"/>
                <a:cs typeface="Calibri" panose="020F0502020204030204" pitchFamily="34" charset="0"/>
              </a:rPr>
              <a:t>enthusiasmly</a:t>
            </a:r>
            <a:r>
              <a:rPr lang="en-US" sz="2400" dirty="0">
                <a:latin typeface="Calibri" panose="020F0502020204030204" pitchFamily="34" charset="0"/>
                <a:cs typeface="Calibri" panose="020F0502020204030204" pitchFamily="34" charset="0"/>
              </a:rPr>
              <a:t>. They try to afford best value for </a:t>
            </a:r>
            <a:r>
              <a:rPr lang="en-US" sz="2400" dirty="0" err="1">
                <a:latin typeface="Calibri" panose="020F0502020204030204" pitchFamily="34" charset="0"/>
                <a:cs typeface="Calibri" panose="020F0502020204030204" pitchFamily="34" charset="0"/>
              </a:rPr>
              <a:t>grang</a:t>
            </a:r>
            <a:r>
              <a:rPr lang="en-US" sz="2400" dirty="0">
                <a:latin typeface="Calibri" panose="020F0502020204030204" pitchFamily="34" charset="0"/>
                <a:cs typeface="Calibri" panose="020F0502020204030204" pitchFamily="34" charset="0"/>
              </a:rPr>
              <a:t> celebration, they also provide nice decoration with the help of other vendor </a:t>
            </a:r>
            <a:r>
              <a:rPr lang="en-US" sz="2400" dirty="0" err="1">
                <a:latin typeface="Calibri" panose="020F0502020204030204" pitchFamily="34" charset="0"/>
                <a:cs typeface="Calibri" panose="020F0502020204030204" pitchFamily="34" charset="0"/>
              </a:rPr>
              <a:t>likedecor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manager,photographer</a:t>
            </a:r>
            <a:r>
              <a:rPr lang="en-US" sz="2400" dirty="0">
                <a:latin typeface="Calibri" panose="020F0502020204030204" pitchFamily="34" charset="0"/>
                <a:cs typeface="Calibri" panose="020F0502020204030204" pitchFamily="34" charset="0"/>
              </a:rPr>
              <a:t> and so on. So that the client will be happy and this will update planners image to other people or organization.</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53177" y="807868"/>
            <a:ext cx="5943600" cy="3715159"/>
          </a:xfrm>
          <a:prstGeom prst="rect">
            <a:avLst/>
          </a:prstGeom>
        </p:spPr>
      </p:pic>
      <p:sp>
        <p:nvSpPr>
          <p:cNvPr id="5" name="Date Placeholder 4"/>
          <p:cNvSpPr>
            <a:spLocks noGrp="1"/>
          </p:cNvSpPr>
          <p:nvPr>
            <p:ph type="dt" sz="half" idx="10"/>
          </p:nvPr>
        </p:nvSpPr>
        <p:spPr/>
        <p:txBody>
          <a:bodyPr/>
          <a:lstStyle/>
          <a:p>
            <a:fld id="{EEE1F7BE-3A89-45DD-840E-91BAC293FCE6}" type="datetime1">
              <a:rPr lang="en-US" smtClean="0"/>
              <a:t>2/5/2019</a:t>
            </a:fld>
            <a:endParaRPr lang="en-US"/>
          </a:p>
        </p:txBody>
      </p:sp>
      <p:sp>
        <p:nvSpPr>
          <p:cNvPr id="6" name="Slide Number Placeholder 5"/>
          <p:cNvSpPr>
            <a:spLocks noGrp="1"/>
          </p:cNvSpPr>
          <p:nvPr>
            <p:ph type="sldNum" sz="quarter" idx="12"/>
          </p:nvPr>
        </p:nvSpPr>
        <p:spPr/>
        <p:txBody>
          <a:bodyPr/>
          <a:lstStyle/>
          <a:p>
            <a:fld id="{51E332CF-2CFB-49DF-BFE5-E4353C6F4115}" type="slidenum">
              <a:rPr lang="en-US" smtClean="0"/>
              <a:t>9</a:t>
            </a:fld>
            <a:endParaRPr lang="en-US"/>
          </a:p>
        </p:txBody>
      </p:sp>
    </p:spTree>
    <p:extLst>
      <p:ext uri="{BB962C8B-B14F-4D97-AF65-F5344CB8AC3E}">
        <p14:creationId xmlns:p14="http://schemas.microsoft.com/office/powerpoint/2010/main" val="2854866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129</TotalTime>
  <Words>1304</Words>
  <Application>Microsoft Office PowerPoint</Application>
  <PresentationFormat>Widescreen</PresentationFormat>
  <Paragraphs>91</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Times New Roman</vt:lpstr>
      <vt:lpstr>Wingdings 3</vt:lpstr>
      <vt:lpstr>Wisp</vt:lpstr>
      <vt:lpstr>Event Planner Website</vt:lpstr>
      <vt:lpstr>PowerPoint Presentation</vt:lpstr>
      <vt:lpstr>PowerPoint Presentation</vt:lpstr>
      <vt:lpstr>Data Analysis: Have you ever organized an event (wedding, birthday, cocktail party, etc)? </vt:lpstr>
      <vt:lpstr>Which kind(s) of event was it? </vt:lpstr>
      <vt:lpstr>Who did you call to organize it? </vt:lpstr>
      <vt:lpstr>In general, where does this kind of event take place? </vt:lpstr>
      <vt:lpstr>What was your allocated budget? (BDT) </vt:lpstr>
      <vt:lpstr>Illustration on organized party</vt:lpstr>
      <vt:lpstr>How much do you prefer Event Planner for an event? </vt:lpstr>
      <vt:lpstr>For which kind(s) of service(s) would you call an Events Planner? </vt:lpstr>
      <vt:lpstr>While visiting a Event Planner Website what affects your satisfaction the most? </vt:lpstr>
      <vt:lpstr>What kind of gallery you prefer for Event Planner Website? </vt:lpstr>
      <vt:lpstr>Do you think Event planner Website is beneficial? If yes, why do you think it is beneficial? </vt:lpstr>
      <vt:lpstr>Demongraphics Information: </vt:lpstr>
      <vt:lpstr>Place of Residience</vt:lpstr>
      <vt:lpstr>Occupation</vt:lpstr>
      <vt:lpstr>Monthly Income</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Planner Website</dc:title>
  <dc:creator>ASUS</dc:creator>
  <cp:lastModifiedBy>ASUS</cp:lastModifiedBy>
  <cp:revision>11</cp:revision>
  <dcterms:created xsi:type="dcterms:W3CDTF">2019-02-04T23:38:33Z</dcterms:created>
  <dcterms:modified xsi:type="dcterms:W3CDTF">2019-02-05T05:05:24Z</dcterms:modified>
</cp:coreProperties>
</file>