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4" r:id="rId5"/>
    <p:sldId id="268" r:id="rId6"/>
    <p:sldId id="266" r:id="rId7"/>
    <p:sldId id="265" r:id="rId8"/>
    <p:sldId id="267" r:id="rId9"/>
    <p:sldId id="260" r:id="rId10"/>
    <p:sldId id="261" r:id="rId11"/>
    <p:sldId id="262" r:id="rId12"/>
    <p:sldId id="263" r:id="rId13"/>
    <p:sldId id="259" r:id="rId14"/>
    <p:sldId id="25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4DFF-5400-3437-4899-CEC5BC3761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B2703-E872-E22C-51A7-CA3B1A541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16F664-23AA-3742-AE5D-E931401B2CE9}"/>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5" name="Footer Placeholder 4">
            <a:extLst>
              <a:ext uri="{FF2B5EF4-FFF2-40B4-BE49-F238E27FC236}">
                <a16:creationId xmlns:a16="http://schemas.microsoft.com/office/drawing/2014/main" id="{E9460FE0-260D-7ED2-3949-E86C52C29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4315-1175-DA5F-AC5F-2FCFFE37C3FD}"/>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325990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1B2F-6752-E675-3808-170950176C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83889-EEA5-0F8E-794B-24C6E37BC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106D7-0218-BADE-D340-865BAC57A573}"/>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5" name="Footer Placeholder 4">
            <a:extLst>
              <a:ext uri="{FF2B5EF4-FFF2-40B4-BE49-F238E27FC236}">
                <a16:creationId xmlns:a16="http://schemas.microsoft.com/office/drawing/2014/main" id="{45A5576C-3C12-33D3-CFC3-4335E3784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BC46F-8EA4-D06E-7E14-E0D68CF31FF2}"/>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270019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F574C-5A31-B499-012D-E96FD90EA5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CB05E-4686-3FA4-F3BB-F39591BD1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F229E-E109-B429-91E3-BBF0B49F05A6}"/>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5" name="Footer Placeholder 4">
            <a:extLst>
              <a:ext uri="{FF2B5EF4-FFF2-40B4-BE49-F238E27FC236}">
                <a16:creationId xmlns:a16="http://schemas.microsoft.com/office/drawing/2014/main" id="{AE497AC8-B28E-1675-028B-74D1EC40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7655F-A514-5061-4AB5-1F7819B46CA2}"/>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361322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E0C8-053E-9E7D-71A2-BE8BDF712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80D3D4-4944-A222-BCA6-858979DC8E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2DBB8-4D53-4459-1C38-980AF6581921}"/>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5" name="Footer Placeholder 4">
            <a:extLst>
              <a:ext uri="{FF2B5EF4-FFF2-40B4-BE49-F238E27FC236}">
                <a16:creationId xmlns:a16="http://schemas.microsoft.com/office/drawing/2014/main" id="{7B5170EE-3F22-3B46-25BE-11D9BF84F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1A95E-3259-70BF-09FD-545FF151D0AC}"/>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422665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C2C7-6DFC-9C95-6364-1A22A898D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ACADAA-3418-B877-3DEA-4DEEADF14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7CDE0-F85D-9E3E-6F19-96147A6FB55B}"/>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5" name="Footer Placeholder 4">
            <a:extLst>
              <a:ext uri="{FF2B5EF4-FFF2-40B4-BE49-F238E27FC236}">
                <a16:creationId xmlns:a16="http://schemas.microsoft.com/office/drawing/2014/main" id="{AAEDE4E2-DB08-71BE-49BF-270C2DB2C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D5AAF-A5AB-61D0-2CC6-DCFB280CF944}"/>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374810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D275-202E-B8D8-6B76-95988DF1B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56C52-6CE4-6CFD-3D6B-630234921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5A854-1620-0715-D640-7227BFF3CB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E88B64-17B7-21D9-756E-3428092F5D69}"/>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6" name="Footer Placeholder 5">
            <a:extLst>
              <a:ext uri="{FF2B5EF4-FFF2-40B4-BE49-F238E27FC236}">
                <a16:creationId xmlns:a16="http://schemas.microsoft.com/office/drawing/2014/main" id="{6EB4E65D-7E4C-FD8E-7CC9-9B961D1E9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F5224-3121-E26D-4963-56ECA963A5CA}"/>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36039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69FA-8345-C336-5D95-16E3DB00A9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B1EA5-AC4E-6E7E-36F8-6DC7A5422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B6C55-2F97-0928-1755-A1788B886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9B928F-BBF5-D6C4-DC08-8D2470CEF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B6E08-C32E-2B62-4234-2BC571EB4C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126B4B-B6F5-EEC7-50D1-02158E53351C}"/>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8" name="Footer Placeholder 7">
            <a:extLst>
              <a:ext uri="{FF2B5EF4-FFF2-40B4-BE49-F238E27FC236}">
                <a16:creationId xmlns:a16="http://schemas.microsoft.com/office/drawing/2014/main" id="{04E9A6EA-D535-5A9B-B3C1-12D972AFA2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6E8B3-E2C7-1E8A-1F50-8E56446C4BC7}"/>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152152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6666-D13D-E19D-DBFA-F80C228F0F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40B11A-5558-4BE7-A860-559690A51B5A}"/>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4" name="Footer Placeholder 3">
            <a:extLst>
              <a:ext uri="{FF2B5EF4-FFF2-40B4-BE49-F238E27FC236}">
                <a16:creationId xmlns:a16="http://schemas.microsoft.com/office/drawing/2014/main" id="{F03BAA5B-0842-76C9-D2B7-07BA05AEDA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94C82F-27E4-6EC4-809F-D5B598DE1344}"/>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290582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43E09-9B6C-0C9E-C2FF-2FEBB76810D8}"/>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3" name="Footer Placeholder 2">
            <a:extLst>
              <a:ext uri="{FF2B5EF4-FFF2-40B4-BE49-F238E27FC236}">
                <a16:creationId xmlns:a16="http://schemas.microsoft.com/office/drawing/2014/main" id="{0D42CE84-6534-D245-F3A6-32C4DB0E39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8D0462-9302-3D1C-F3B7-6973D7CAC1B8}"/>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16004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8FB7-9627-75C3-6DBA-B4EE7CB33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960BDD-CFAC-B19A-9F87-BB2C026A7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B01BBC-73FF-4736-1954-897F0E4E0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C9D54-F325-4BC5-741A-D80BF604EC45}"/>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6" name="Footer Placeholder 5">
            <a:extLst>
              <a:ext uri="{FF2B5EF4-FFF2-40B4-BE49-F238E27FC236}">
                <a16:creationId xmlns:a16="http://schemas.microsoft.com/office/drawing/2014/main" id="{52AFD09F-70F8-2A7C-E97F-DA6AA9797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1C286-B799-1AE6-CF64-E724B61390AA}"/>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361760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184B-FF43-4256-F5DF-C24AC2D43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E0F291-AD5D-5447-510C-F1C919C27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0B93BF-808B-FE3F-F33C-AD0847BE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380F3-9025-FFE0-A346-34CCBFF81669}"/>
              </a:ext>
            </a:extLst>
          </p:cNvPr>
          <p:cNvSpPr>
            <a:spLocks noGrp="1"/>
          </p:cNvSpPr>
          <p:nvPr>
            <p:ph type="dt" sz="half" idx="10"/>
          </p:nvPr>
        </p:nvSpPr>
        <p:spPr/>
        <p:txBody>
          <a:bodyPr/>
          <a:lstStyle/>
          <a:p>
            <a:fld id="{DBD0767C-5251-4B48-B5E4-CD95B9351C42}" type="datetimeFigureOut">
              <a:rPr lang="en-US" smtClean="0"/>
              <a:t>11/22/2024</a:t>
            </a:fld>
            <a:endParaRPr lang="en-US"/>
          </a:p>
        </p:txBody>
      </p:sp>
      <p:sp>
        <p:nvSpPr>
          <p:cNvPr id="6" name="Footer Placeholder 5">
            <a:extLst>
              <a:ext uri="{FF2B5EF4-FFF2-40B4-BE49-F238E27FC236}">
                <a16:creationId xmlns:a16="http://schemas.microsoft.com/office/drawing/2014/main" id="{8B761D71-29B6-A5F8-24FF-B06324F0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62D85-0997-59BD-2E47-0C600E9B9436}"/>
              </a:ext>
            </a:extLst>
          </p:cNvPr>
          <p:cNvSpPr>
            <a:spLocks noGrp="1"/>
          </p:cNvSpPr>
          <p:nvPr>
            <p:ph type="sldNum" sz="quarter" idx="12"/>
          </p:nvPr>
        </p:nvSpPr>
        <p:spPr/>
        <p:txBody>
          <a:bodyPr/>
          <a:lstStyle/>
          <a:p>
            <a:fld id="{D0586521-A966-46E2-8061-E5AC36E8A1A3}" type="slidenum">
              <a:rPr lang="en-US" smtClean="0"/>
              <a:t>‹#›</a:t>
            </a:fld>
            <a:endParaRPr lang="en-US"/>
          </a:p>
        </p:txBody>
      </p:sp>
    </p:spTree>
    <p:extLst>
      <p:ext uri="{BB962C8B-B14F-4D97-AF65-F5344CB8AC3E}">
        <p14:creationId xmlns:p14="http://schemas.microsoft.com/office/powerpoint/2010/main" val="206347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94A38-0008-F4AA-71D6-2CB7CA0C7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CD510-0393-5BEB-D509-B6C744F57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26FC3-D5A2-B241-3312-B12E4428A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0767C-5251-4B48-B5E4-CD95B9351C42}" type="datetimeFigureOut">
              <a:rPr lang="en-US" smtClean="0"/>
              <a:t>11/22/2024</a:t>
            </a:fld>
            <a:endParaRPr lang="en-US"/>
          </a:p>
        </p:txBody>
      </p:sp>
      <p:sp>
        <p:nvSpPr>
          <p:cNvPr id="5" name="Footer Placeholder 4">
            <a:extLst>
              <a:ext uri="{FF2B5EF4-FFF2-40B4-BE49-F238E27FC236}">
                <a16:creationId xmlns:a16="http://schemas.microsoft.com/office/drawing/2014/main" id="{C6115B5D-E7FE-F21C-4A4A-1B53E0EF8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C878-B873-F2B5-A0C3-24F1A57B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86521-A966-46E2-8061-E5AC36E8A1A3}" type="slidenum">
              <a:rPr lang="en-US" smtClean="0"/>
              <a:t>‹#›</a:t>
            </a:fld>
            <a:endParaRPr lang="en-US"/>
          </a:p>
        </p:txBody>
      </p:sp>
    </p:spTree>
    <p:extLst>
      <p:ext uri="{BB962C8B-B14F-4D97-AF65-F5344CB8AC3E}">
        <p14:creationId xmlns:p14="http://schemas.microsoft.com/office/powerpoint/2010/main" val="3918870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9B4FBE-61D6-85A6-B613-9EEA83B6D140}"/>
              </a:ext>
            </a:extLst>
          </p:cNvPr>
          <p:cNvGraphicFramePr>
            <a:graphicFrameLocks noGrp="1"/>
          </p:cNvGraphicFramePr>
          <p:nvPr>
            <p:extLst>
              <p:ext uri="{D42A27DB-BD31-4B8C-83A1-F6EECF244321}">
                <p14:modId xmlns:p14="http://schemas.microsoft.com/office/powerpoint/2010/main" val="494150678"/>
              </p:ext>
            </p:extLst>
          </p:nvPr>
        </p:nvGraphicFramePr>
        <p:xfrm>
          <a:off x="1842219" y="2160278"/>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559985"/>
                    </a:ext>
                  </a:extLst>
                </a:gridCol>
                <a:gridCol w="2032000">
                  <a:extLst>
                    <a:ext uri="{9D8B030D-6E8A-4147-A177-3AD203B41FA5}">
                      <a16:colId xmlns:a16="http://schemas.microsoft.com/office/drawing/2014/main" val="3404882967"/>
                    </a:ext>
                  </a:extLst>
                </a:gridCol>
                <a:gridCol w="2032000">
                  <a:extLst>
                    <a:ext uri="{9D8B030D-6E8A-4147-A177-3AD203B41FA5}">
                      <a16:colId xmlns:a16="http://schemas.microsoft.com/office/drawing/2014/main" val="285466178"/>
                    </a:ext>
                  </a:extLst>
                </a:gridCol>
                <a:gridCol w="2032000">
                  <a:extLst>
                    <a:ext uri="{9D8B030D-6E8A-4147-A177-3AD203B41FA5}">
                      <a16:colId xmlns:a16="http://schemas.microsoft.com/office/drawing/2014/main" val="988882204"/>
                    </a:ext>
                  </a:extLst>
                </a:gridCol>
              </a:tblGrid>
              <a:tr h="370840">
                <a:tc>
                  <a:txBody>
                    <a:bodyPr/>
                    <a:lstStyle/>
                    <a:p>
                      <a:endParaRPr lang="en-US" dirty="0"/>
                    </a:p>
                  </a:txBody>
                  <a:tcPr/>
                </a:tc>
                <a:tc>
                  <a:txBody>
                    <a:bodyPr/>
                    <a:lstStyle/>
                    <a:p>
                      <a:r>
                        <a:rPr lang="en-US" dirty="0"/>
                        <a:t>Optimal Value</a:t>
                      </a:r>
                    </a:p>
                  </a:txBody>
                  <a:tcPr/>
                </a:tc>
                <a:tc>
                  <a:txBody>
                    <a:bodyPr/>
                    <a:lstStyle/>
                    <a:p>
                      <a:r>
                        <a:rPr lang="en-US" dirty="0"/>
                        <a:t>System Iteration</a:t>
                      </a:r>
                    </a:p>
                  </a:txBody>
                  <a:tcPr/>
                </a:tc>
                <a:tc>
                  <a:txBody>
                    <a:bodyPr/>
                    <a:lstStyle/>
                    <a:p>
                      <a:r>
                        <a:rPr lang="en-US" dirty="0"/>
                        <a:t>System Function Evaluation</a:t>
                      </a:r>
                    </a:p>
                  </a:txBody>
                  <a:tcPr/>
                </a:tc>
                <a:extLst>
                  <a:ext uri="{0D108BD9-81ED-4DB2-BD59-A6C34878D82A}">
                    <a16:rowId xmlns:a16="http://schemas.microsoft.com/office/drawing/2014/main" val="1359391556"/>
                  </a:ext>
                </a:extLst>
              </a:tr>
              <a:tr h="370840">
                <a:tc>
                  <a:txBody>
                    <a:bodyPr/>
                    <a:lstStyle/>
                    <a:p>
                      <a:r>
                        <a:rPr lang="en-US" dirty="0"/>
                        <a:t>Surrogate CO</a:t>
                      </a:r>
                    </a:p>
                  </a:txBody>
                  <a:tcPr/>
                </a:tc>
                <a:tc>
                  <a:txBody>
                    <a:bodyPr/>
                    <a:lstStyle/>
                    <a:p>
                      <a:r>
                        <a:rPr lang="en-US" dirty="0"/>
                        <a:t>2.7182</a:t>
                      </a:r>
                    </a:p>
                  </a:txBody>
                  <a:tcPr/>
                </a:tc>
                <a:tc>
                  <a:txBody>
                    <a:bodyPr/>
                    <a:lstStyle/>
                    <a:p>
                      <a:r>
                        <a:rPr lang="en-US" dirty="0"/>
                        <a:t>14</a:t>
                      </a:r>
                    </a:p>
                  </a:txBody>
                  <a:tcPr/>
                </a:tc>
                <a:tc>
                  <a:txBody>
                    <a:bodyPr/>
                    <a:lstStyle/>
                    <a:p>
                      <a:r>
                        <a:rPr lang="en-US" dirty="0"/>
                        <a:t>56</a:t>
                      </a:r>
                    </a:p>
                  </a:txBody>
                  <a:tcPr/>
                </a:tc>
                <a:extLst>
                  <a:ext uri="{0D108BD9-81ED-4DB2-BD59-A6C34878D82A}">
                    <a16:rowId xmlns:a16="http://schemas.microsoft.com/office/drawing/2014/main" val="671138500"/>
                  </a:ext>
                </a:extLst>
              </a:tr>
              <a:tr h="370840">
                <a:tc>
                  <a:txBody>
                    <a:bodyPr/>
                    <a:lstStyle/>
                    <a:p>
                      <a:r>
                        <a:rPr lang="en-US" dirty="0"/>
                        <a:t>CO</a:t>
                      </a:r>
                    </a:p>
                  </a:txBody>
                  <a:tcPr/>
                </a:tc>
                <a:tc>
                  <a:txBody>
                    <a:bodyPr/>
                    <a:lstStyle/>
                    <a:p>
                      <a:r>
                        <a:rPr lang="en-US" dirty="0"/>
                        <a:t>33.8853</a:t>
                      </a:r>
                    </a:p>
                  </a:txBody>
                  <a:tcPr/>
                </a:tc>
                <a:tc>
                  <a:txBody>
                    <a:bodyPr/>
                    <a:lstStyle/>
                    <a:p>
                      <a:r>
                        <a:rPr lang="en-US" dirty="0"/>
                        <a:t>23</a:t>
                      </a:r>
                    </a:p>
                  </a:txBody>
                  <a:tcPr/>
                </a:tc>
                <a:tc>
                  <a:txBody>
                    <a:bodyPr/>
                    <a:lstStyle/>
                    <a:p>
                      <a:r>
                        <a:rPr lang="en-US" dirty="0"/>
                        <a:t>72</a:t>
                      </a:r>
                    </a:p>
                  </a:txBody>
                  <a:tcPr/>
                </a:tc>
                <a:extLst>
                  <a:ext uri="{0D108BD9-81ED-4DB2-BD59-A6C34878D82A}">
                    <a16:rowId xmlns:a16="http://schemas.microsoft.com/office/drawing/2014/main" val="541421138"/>
                  </a:ext>
                </a:extLst>
              </a:tr>
            </a:tbl>
          </a:graphicData>
        </a:graphic>
      </p:graphicFrame>
      <p:sp>
        <p:nvSpPr>
          <p:cNvPr id="5" name="TextBox 4">
            <a:extLst>
              <a:ext uri="{FF2B5EF4-FFF2-40B4-BE49-F238E27FC236}">
                <a16:creationId xmlns:a16="http://schemas.microsoft.com/office/drawing/2014/main" id="{87AF7F7D-F4AC-255C-DF15-76491CAB4468}"/>
              </a:ext>
            </a:extLst>
          </p:cNvPr>
          <p:cNvSpPr txBox="1"/>
          <p:nvPr/>
        </p:nvSpPr>
        <p:spPr>
          <a:xfrm>
            <a:off x="1380226" y="690113"/>
            <a:ext cx="6547449" cy="1200329"/>
          </a:xfrm>
          <a:prstGeom prst="rect">
            <a:avLst/>
          </a:prstGeom>
          <a:noFill/>
        </p:spPr>
        <p:txBody>
          <a:bodyPr wrap="square" rtlCol="0">
            <a:spAutoFit/>
          </a:bodyPr>
          <a:lstStyle/>
          <a:p>
            <a:r>
              <a:rPr lang="en-US" dirty="0"/>
              <a:t>Geometry problem.</a:t>
            </a:r>
          </a:p>
          <a:p>
            <a:r>
              <a:rPr lang="en-US" dirty="0"/>
              <a:t>Last iteration- 14      56    2.718273e+00    7.776e-04    1.110e-16    1.461e-04</a:t>
            </a:r>
          </a:p>
          <a:p>
            <a:endParaRPr lang="en-US" dirty="0"/>
          </a:p>
        </p:txBody>
      </p:sp>
      <p:sp>
        <p:nvSpPr>
          <p:cNvPr id="6" name="TextBox 5">
            <a:extLst>
              <a:ext uri="{FF2B5EF4-FFF2-40B4-BE49-F238E27FC236}">
                <a16:creationId xmlns:a16="http://schemas.microsoft.com/office/drawing/2014/main" id="{E99EC23A-10DF-3AEA-AD7C-83237C5A59E0}"/>
              </a:ext>
            </a:extLst>
          </p:cNvPr>
          <p:cNvSpPr txBox="1"/>
          <p:nvPr/>
        </p:nvSpPr>
        <p:spPr>
          <a:xfrm>
            <a:off x="1380226" y="3994030"/>
            <a:ext cx="6625087" cy="369332"/>
          </a:xfrm>
          <a:prstGeom prst="rect">
            <a:avLst/>
          </a:prstGeom>
          <a:noFill/>
        </p:spPr>
        <p:txBody>
          <a:bodyPr wrap="square" rtlCol="0">
            <a:spAutoFit/>
          </a:bodyPr>
          <a:lstStyle/>
          <a:p>
            <a:r>
              <a:rPr lang="en-US" dirty="0"/>
              <a:t>Monolithic CO solve- 2.7409</a:t>
            </a:r>
          </a:p>
        </p:txBody>
      </p:sp>
    </p:spTree>
    <p:extLst>
      <p:ext uri="{BB962C8B-B14F-4D97-AF65-F5344CB8AC3E}">
        <p14:creationId xmlns:p14="http://schemas.microsoft.com/office/powerpoint/2010/main" val="10379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9D2EE18-F1CC-1EAB-4168-9BBCC82718CA}"/>
              </a:ext>
            </a:extLst>
          </p:cNvPr>
          <p:cNvGraphicFramePr>
            <a:graphicFrameLocks noGrp="1"/>
          </p:cNvGraphicFramePr>
          <p:nvPr>
            <p:extLst>
              <p:ext uri="{D42A27DB-BD31-4B8C-83A1-F6EECF244321}">
                <p14:modId xmlns:p14="http://schemas.microsoft.com/office/powerpoint/2010/main" val="1428554264"/>
              </p:ext>
            </p:extLst>
          </p:nvPr>
        </p:nvGraphicFramePr>
        <p:xfrm>
          <a:off x="2032000" y="719666"/>
          <a:ext cx="8128000" cy="6588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56130159"/>
                    </a:ext>
                  </a:extLst>
                </a:gridCol>
                <a:gridCol w="4064000">
                  <a:extLst>
                    <a:ext uri="{9D8B030D-6E8A-4147-A177-3AD203B41FA5}">
                      <a16:colId xmlns:a16="http://schemas.microsoft.com/office/drawing/2014/main" val="4230766592"/>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4232601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'TolX',1e-16,'DiffMinChange', 10^0,'FiniteDifferenceStepSize', 10^-32.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X0=[1.97763615778319;1.02520219788701e-05;6.52003581716219e-08];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r>
                        <a:rPr lang="en-US" dirty="0"/>
                        <a:t>Changed this settings</a:t>
                      </a:r>
                    </a:p>
                    <a:p>
                      <a:endParaRPr lang="en-US" dirty="0"/>
                    </a:p>
                    <a:p>
                      <a:r>
                        <a:rPr lang="en-US" dirty="0"/>
                        <a:t>In the previous cases, optimization stopped at TOLX so changed it to lowest.</a:t>
                      </a:r>
                    </a:p>
                    <a:p>
                      <a:endParaRPr lang="en-US" dirty="0"/>
                    </a:p>
                    <a:p>
                      <a:r>
                        <a:rPr lang="en-US" dirty="0"/>
                        <a:t>Changed initial guess to avoid search space fluctuations.</a:t>
                      </a:r>
                    </a:p>
                    <a:p>
                      <a:endParaRPr lang="en-US" dirty="0"/>
                    </a:p>
                    <a:p>
                      <a:r>
                        <a:rPr lang="en-US" dirty="0"/>
                        <a:t>Changed finite difference step size to make the finite difference approximation accurate.</a:t>
                      </a:r>
                    </a:p>
                  </a:txBody>
                  <a:tcPr/>
                </a:tc>
                <a:tc>
                  <a:txBody>
                    <a:bodyPr/>
                    <a:lstStyle/>
                    <a:p>
                      <a:r>
                        <a:rPr lang="en-US" dirty="0"/>
                        <a:t>Solution 3.183647, it worked. Iterations 1</a:t>
                      </a:r>
                    </a:p>
                    <a:p>
                      <a:r>
                        <a:rPr lang="en-US" dirty="0"/>
                        <a:t>But step tolerance was 10^-11.</a:t>
                      </a:r>
                    </a:p>
                    <a:p>
                      <a:endParaRPr lang="en-US" dirty="0"/>
                    </a:p>
                    <a:p>
                      <a:endParaRPr lang="en-US" dirty="0"/>
                    </a:p>
                    <a:p>
                      <a:r>
                        <a:rPr lang="en-US" dirty="0" err="1"/>
                        <a:t>Diffmin</a:t>
                      </a:r>
                      <a:r>
                        <a:rPr lang="en-US" dirty="0"/>
                        <a:t> change explanation. There is a noise in the data. The </a:t>
                      </a:r>
                      <a:r>
                        <a:rPr lang="en-US" dirty="0" err="1"/>
                        <a:t>Diffmin</a:t>
                      </a:r>
                      <a:r>
                        <a:rPr lang="en-US" dirty="0"/>
                        <a:t> change is made greater than the noise so that the optimization wont fall into the trap of noisy data and it fluctuates.</a:t>
                      </a:r>
                    </a:p>
                  </a:txBody>
                  <a:tcPr/>
                </a:tc>
                <a:extLst>
                  <a:ext uri="{0D108BD9-81ED-4DB2-BD59-A6C34878D82A}">
                    <a16:rowId xmlns:a16="http://schemas.microsoft.com/office/drawing/2014/main" val="4087104343"/>
                  </a:ext>
                </a:extLst>
              </a:tr>
              <a:tr h="370840">
                <a:tc>
                  <a:txBody>
                    <a:bodyPr/>
                    <a:lstStyle/>
                    <a:p>
                      <a:r>
                        <a:rPr lang="en-US" dirty="0" err="1"/>
                        <a:t>Sqp</a:t>
                      </a:r>
                      <a:r>
                        <a:rPr lang="en-US" dirty="0"/>
                        <a:t>, x0=[1.97,0,0] worked. Initial point was 3.18397. </a:t>
                      </a:r>
                      <a:r>
                        <a:rPr lang="en-US" dirty="0" err="1"/>
                        <a:t>sqp</a:t>
                      </a:r>
                      <a:r>
                        <a:rPr lang="en-US" dirty="0"/>
                        <a:t> is working better as the interior point algorithm was internally searching so creating problem and diverging in some points.</a:t>
                      </a:r>
                    </a:p>
                  </a:txBody>
                  <a:tcPr/>
                </a:tc>
                <a:tc>
                  <a:txBody>
                    <a:bodyPr/>
                    <a:lstStyle/>
                    <a:p>
                      <a:r>
                        <a:rPr lang="en-US" dirty="0"/>
                        <a:t>Initial guess and </a:t>
                      </a:r>
                      <a:r>
                        <a:rPr lang="en-US" dirty="0" err="1"/>
                        <a:t>sqp</a:t>
                      </a:r>
                      <a:r>
                        <a:rPr lang="en-US" dirty="0"/>
                        <a:t> was the main criteria to solve the surrogate problem</a:t>
                      </a:r>
                    </a:p>
                  </a:txBody>
                  <a:tcPr/>
                </a:tc>
                <a:extLst>
                  <a:ext uri="{0D108BD9-81ED-4DB2-BD59-A6C34878D82A}">
                    <a16:rowId xmlns:a16="http://schemas.microsoft.com/office/drawing/2014/main" val="2380944428"/>
                  </a:ext>
                </a:extLst>
              </a:tr>
            </a:tbl>
          </a:graphicData>
        </a:graphic>
      </p:graphicFrame>
    </p:spTree>
    <p:extLst>
      <p:ext uri="{BB962C8B-B14F-4D97-AF65-F5344CB8AC3E}">
        <p14:creationId xmlns:p14="http://schemas.microsoft.com/office/powerpoint/2010/main" val="366332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4C911-DCDD-1E5C-FB43-DB1F1732DBF0}"/>
              </a:ext>
            </a:extLst>
          </p:cNvPr>
          <p:cNvSpPr txBox="1"/>
          <p:nvPr/>
        </p:nvSpPr>
        <p:spPr>
          <a:xfrm>
            <a:off x="310552" y="117693"/>
            <a:ext cx="10317192" cy="6740307"/>
          </a:xfrm>
          <a:prstGeom prst="rect">
            <a:avLst/>
          </a:prstGeom>
          <a:noFill/>
        </p:spPr>
        <p:txBody>
          <a:bodyPr wrap="square">
            <a:spAutoFit/>
          </a:bodyPr>
          <a:lstStyle/>
          <a:p>
            <a:endParaRPr lang="en-US" dirty="0"/>
          </a:p>
          <a:p>
            <a:r>
              <a:rPr lang="en-US" dirty="0"/>
              <a:t>Output = </a:t>
            </a:r>
          </a:p>
          <a:p>
            <a:endParaRPr lang="en-US" dirty="0"/>
          </a:p>
          <a:p>
            <a:r>
              <a:rPr lang="en-US" dirty="0"/>
              <a:t>  struct with fields:</a:t>
            </a:r>
          </a:p>
          <a:p>
            <a:endParaRPr lang="en-US" dirty="0"/>
          </a:p>
          <a:p>
            <a:r>
              <a:rPr lang="en-US" dirty="0"/>
              <a:t>         iterations: 9</a:t>
            </a:r>
          </a:p>
          <a:p>
            <a:r>
              <a:rPr lang="en-US" dirty="0"/>
              <a:t>          </a:t>
            </a:r>
            <a:r>
              <a:rPr lang="en-US" dirty="0" err="1"/>
              <a:t>funcCount</a:t>
            </a:r>
            <a:r>
              <a:rPr lang="en-US" dirty="0"/>
              <a:t>: 79</a:t>
            </a:r>
          </a:p>
          <a:p>
            <a:r>
              <a:rPr lang="en-US" dirty="0"/>
              <a:t>          algorithm: '</a:t>
            </a:r>
            <a:r>
              <a:rPr lang="en-US" dirty="0" err="1"/>
              <a:t>sqp</a:t>
            </a:r>
            <a:r>
              <a:rPr lang="en-US" dirty="0"/>
              <a:t>'</a:t>
            </a:r>
          </a:p>
          <a:p>
            <a:r>
              <a:rPr lang="en-US" dirty="0"/>
              <a:t>            message: 'Local minimum found that satisfies the constraints.↵↵Optimization completed because the objective function is non-decreasing in ↵feasible directions, to within the value of the optimality </a:t>
            </a:r>
            <a:r>
              <a:rPr lang="en-US" dirty="0" err="1"/>
              <a:t>tolerance,↵and</a:t>
            </a:r>
            <a:r>
              <a:rPr lang="en-US" dirty="0"/>
              <a:t> constraints are satisfied to within the value of the constraint tolerance.↵↵&lt;stopping criteria details&gt;↵↵Optimization completed: The relative first-order optimality measure, 2.220446e-16,↵is less than </a:t>
            </a:r>
            <a:r>
              <a:rPr lang="en-US" dirty="0" err="1"/>
              <a:t>options.OptimalityTolerance</a:t>
            </a:r>
            <a:r>
              <a:rPr lang="en-US" dirty="0"/>
              <a:t> = 1.000000e-06, and the relative maximum </a:t>
            </a:r>
            <a:r>
              <a:rPr lang="en-US" dirty="0" err="1"/>
              <a:t>constraint↵violation</a:t>
            </a:r>
            <a:r>
              <a:rPr lang="en-US" dirty="0"/>
              <a:t>, 4.343906e-07, is less than </a:t>
            </a:r>
            <a:r>
              <a:rPr lang="en-US" dirty="0" err="1"/>
              <a:t>options.ConstraintTolerance</a:t>
            </a:r>
            <a:r>
              <a:rPr lang="en-US" dirty="0"/>
              <a:t> = 1.000000e-02.'</a:t>
            </a:r>
          </a:p>
          <a:p>
            <a:r>
              <a:rPr lang="en-US" dirty="0"/>
              <a:t>    </a:t>
            </a:r>
            <a:r>
              <a:rPr lang="en-US" dirty="0" err="1"/>
              <a:t>constrviolation</a:t>
            </a:r>
            <a:r>
              <a:rPr lang="en-US" dirty="0"/>
              <a:t>: 4.3439e-07</a:t>
            </a:r>
          </a:p>
          <a:p>
            <a:r>
              <a:rPr lang="en-US" dirty="0"/>
              <a:t>           </a:t>
            </a:r>
            <a:r>
              <a:rPr lang="en-US" dirty="0" err="1"/>
              <a:t>stepsize</a:t>
            </a:r>
            <a:r>
              <a:rPr lang="en-US" dirty="0"/>
              <a:t>: 9.0289e-07</a:t>
            </a:r>
          </a:p>
          <a:p>
            <a:r>
              <a:rPr lang="en-US" dirty="0"/>
              <a:t>       </a:t>
            </a:r>
            <a:r>
              <a:rPr lang="en-US" dirty="0" err="1"/>
              <a:t>lssteplength</a:t>
            </a:r>
            <a:r>
              <a:rPr lang="en-US" dirty="0"/>
              <a:t>: 0.0023</a:t>
            </a:r>
          </a:p>
          <a:p>
            <a:r>
              <a:rPr lang="en-US" dirty="0"/>
              <a:t>      </a:t>
            </a:r>
            <a:r>
              <a:rPr lang="en-US" dirty="0" err="1"/>
              <a:t>firstorderopt</a:t>
            </a:r>
            <a:r>
              <a:rPr lang="en-US" dirty="0"/>
              <a:t>: 2.2204e-16</a:t>
            </a:r>
          </a:p>
          <a:p>
            <a:r>
              <a:rPr lang="en-US" dirty="0"/>
              <a:t>       </a:t>
            </a:r>
            <a:r>
              <a:rPr lang="en-US" dirty="0" err="1"/>
              <a:t>bestfeasible</a:t>
            </a:r>
            <a:r>
              <a:rPr lang="en-US" dirty="0"/>
              <a:t>: [1×1 struct]</a:t>
            </a:r>
          </a:p>
          <a:p>
            <a:endParaRPr lang="en-US" dirty="0"/>
          </a:p>
          <a:p>
            <a:endParaRPr lang="en-US" dirty="0"/>
          </a:p>
          <a:p>
            <a:r>
              <a:rPr lang="en-US" dirty="0" err="1"/>
              <a:t>cn</a:t>
            </a:r>
            <a:r>
              <a:rPr lang="en-US" dirty="0"/>
              <a:t> =</a:t>
            </a:r>
          </a:p>
          <a:p>
            <a:endParaRPr lang="en-US" dirty="0"/>
          </a:p>
          <a:p>
            <a:r>
              <a:rPr lang="en-US" dirty="0"/>
              <a:t>    79</a:t>
            </a:r>
          </a:p>
        </p:txBody>
      </p:sp>
      <p:sp>
        <p:nvSpPr>
          <p:cNvPr id="5" name="TextBox 4">
            <a:extLst>
              <a:ext uri="{FF2B5EF4-FFF2-40B4-BE49-F238E27FC236}">
                <a16:creationId xmlns:a16="http://schemas.microsoft.com/office/drawing/2014/main" id="{45CE9238-FC1E-D013-6B73-BF810C2AE89F}"/>
              </a:ext>
            </a:extLst>
          </p:cNvPr>
          <p:cNvSpPr txBox="1"/>
          <p:nvPr/>
        </p:nvSpPr>
        <p:spPr>
          <a:xfrm>
            <a:off x="6245526" y="4313207"/>
            <a:ext cx="6072996" cy="1200329"/>
          </a:xfrm>
          <a:prstGeom prst="rect">
            <a:avLst/>
          </a:prstGeom>
          <a:noFill/>
        </p:spPr>
        <p:txBody>
          <a:bodyPr wrap="square" rtlCol="0">
            <a:spAutoFit/>
          </a:bodyPr>
          <a:lstStyle/>
          <a:p>
            <a:r>
              <a:rPr lang="en-US" sz="1800" b="0" i="0">
                <a:effectLst/>
                <a:latin typeface="Menlo"/>
              </a:rPr>
              <a:t>options=optimoptions(</a:t>
            </a:r>
            <a:r>
              <a:rPr lang="en-US" sz="1800" b="0" i="0">
                <a:solidFill>
                  <a:srgbClr val="A709F5"/>
                </a:solidFill>
                <a:effectLst/>
                <a:latin typeface="Menlo"/>
              </a:rPr>
              <a:t>'fmincon'</a:t>
            </a:r>
            <a:r>
              <a:rPr lang="en-US" sz="1800" b="0" i="0">
                <a:effectLst/>
                <a:latin typeface="Menlo"/>
              </a:rPr>
              <a:t>,</a:t>
            </a:r>
            <a:r>
              <a:rPr lang="en-US" sz="1800" b="0" i="0">
                <a:solidFill>
                  <a:srgbClr val="A709F5"/>
                </a:solidFill>
                <a:effectLst/>
                <a:latin typeface="Menlo"/>
              </a:rPr>
              <a:t>'Algorithm'</a:t>
            </a:r>
            <a:r>
              <a:rPr lang="en-US" sz="1800" b="0" i="0">
                <a:effectLst/>
                <a:latin typeface="Menlo"/>
              </a:rPr>
              <a:t>,</a:t>
            </a:r>
            <a:r>
              <a:rPr lang="en-US" sz="1800" b="0" i="0">
                <a:solidFill>
                  <a:srgbClr val="A709F5"/>
                </a:solidFill>
                <a:effectLst/>
                <a:latin typeface="Menlo"/>
              </a:rPr>
              <a:t>'sqp'</a:t>
            </a:r>
            <a:r>
              <a:rPr lang="en-US" sz="1800" b="0" i="0">
                <a:effectLst/>
                <a:latin typeface="Menlo"/>
              </a:rPr>
              <a:t>,</a:t>
            </a:r>
            <a:r>
              <a:rPr lang="en-US" sz="1800" b="0" i="0">
                <a:solidFill>
                  <a:srgbClr val="A709F5"/>
                </a:solidFill>
                <a:effectLst/>
                <a:latin typeface="Menlo"/>
              </a:rPr>
              <a:t>'MaxFunEvals' </a:t>
            </a:r>
            <a:r>
              <a:rPr lang="en-US" sz="1800" b="0" i="0">
                <a:effectLst/>
                <a:latin typeface="Menlo"/>
              </a:rPr>
              <a:t>,300,</a:t>
            </a:r>
            <a:r>
              <a:rPr lang="en-US" sz="1800" b="0" i="0">
                <a:solidFill>
                  <a:srgbClr val="A709F5"/>
                </a:solidFill>
                <a:effectLst/>
                <a:latin typeface="Menlo"/>
              </a:rPr>
              <a:t>'MaxIter' </a:t>
            </a:r>
            <a:r>
              <a:rPr lang="en-US" sz="1800" b="0" i="0">
                <a:effectLst/>
                <a:latin typeface="Menlo"/>
              </a:rPr>
              <a:t>,1000,</a:t>
            </a:r>
            <a:r>
              <a:rPr lang="en-US" sz="1800" b="0" i="0">
                <a:solidFill>
                  <a:srgbClr val="A709F5"/>
                </a:solidFill>
                <a:effectLst/>
                <a:latin typeface="Menlo"/>
              </a:rPr>
              <a:t>'TolX'</a:t>
            </a:r>
            <a:r>
              <a:rPr lang="en-US" sz="1800" b="0" i="0">
                <a:effectLst/>
                <a:latin typeface="Menlo"/>
              </a:rPr>
              <a:t>,1e-6,</a:t>
            </a:r>
            <a:r>
              <a:rPr lang="en-US" sz="1800" b="0" i="0">
                <a:solidFill>
                  <a:srgbClr val="A709F5"/>
                </a:solidFill>
                <a:effectLst/>
                <a:latin typeface="Menlo"/>
              </a:rPr>
              <a:t>'TolFun'</a:t>
            </a:r>
            <a:r>
              <a:rPr lang="en-US" sz="1800" b="0" i="0">
                <a:effectLst/>
                <a:latin typeface="Menlo"/>
              </a:rPr>
              <a:t>,1e-6,</a:t>
            </a:r>
            <a:r>
              <a:rPr lang="en-US" sz="1800" b="0" i="0">
                <a:solidFill>
                  <a:srgbClr val="A709F5"/>
                </a:solidFill>
                <a:effectLst/>
                <a:latin typeface="Menlo"/>
              </a:rPr>
              <a:t>'TolCon'</a:t>
            </a:r>
            <a:r>
              <a:rPr lang="en-US" sz="1800" b="0" i="0">
                <a:effectLst/>
                <a:latin typeface="Menlo"/>
              </a:rPr>
              <a:t>,10^-2,</a:t>
            </a:r>
            <a:r>
              <a:rPr lang="en-US" sz="1800" b="0" i="0">
                <a:solidFill>
                  <a:srgbClr val="A709F5"/>
                </a:solidFill>
                <a:effectLst/>
                <a:latin typeface="Menlo"/>
              </a:rPr>
              <a:t>'FiniteDifferenceStepSize'</a:t>
            </a:r>
            <a:r>
              <a:rPr lang="en-US" sz="1800" b="0" i="0">
                <a:effectLst/>
                <a:latin typeface="Menlo"/>
              </a:rPr>
              <a:t>, 10^-8,</a:t>
            </a:r>
            <a:r>
              <a:rPr lang="en-US" sz="1800" b="0" i="0">
                <a:solidFill>
                  <a:srgbClr val="A709F5"/>
                </a:solidFill>
                <a:effectLst/>
                <a:latin typeface="Menlo"/>
              </a:rPr>
              <a:t>'ScaleProblem'</a:t>
            </a:r>
            <a:r>
              <a:rPr lang="en-US" sz="1800" b="0" i="0">
                <a:effectLst/>
                <a:latin typeface="Menlo"/>
              </a:rPr>
              <a:t>, true,</a:t>
            </a:r>
            <a:r>
              <a:rPr lang="en-US" sz="1800" b="0" i="0">
                <a:solidFill>
                  <a:srgbClr val="A709F5"/>
                </a:solidFill>
                <a:effectLst/>
                <a:latin typeface="Menlo"/>
              </a:rPr>
              <a:t>'Display'</a:t>
            </a:r>
            <a:r>
              <a:rPr lang="en-US" sz="1800" b="0" i="0">
                <a:effectLst/>
                <a:latin typeface="Menlo"/>
              </a:rPr>
              <a:t>,</a:t>
            </a:r>
            <a:r>
              <a:rPr lang="en-US" sz="1800" b="0" i="0">
                <a:solidFill>
                  <a:srgbClr val="A709F5"/>
                </a:solidFill>
                <a:effectLst/>
                <a:latin typeface="Menlo"/>
              </a:rPr>
              <a:t>'iter'</a:t>
            </a:r>
            <a:r>
              <a:rPr lang="en-US" sz="1800" b="0" i="0">
                <a:effectLst/>
                <a:latin typeface="Menlo"/>
              </a:rPr>
              <a:t>,</a:t>
            </a:r>
            <a:r>
              <a:rPr lang="en-US" sz="1800" b="0" i="0">
                <a:solidFill>
                  <a:srgbClr val="A709F5"/>
                </a:solidFill>
                <a:effectLst/>
                <a:latin typeface="Menlo"/>
              </a:rPr>
              <a:t>'PlotFcn'</a:t>
            </a:r>
            <a:r>
              <a:rPr lang="en-US" sz="1800" b="0" i="0">
                <a:effectLst/>
                <a:latin typeface="Menlo"/>
              </a:rPr>
              <a:t>,</a:t>
            </a:r>
            <a:r>
              <a:rPr lang="en-US" sz="1800" b="0" i="0">
                <a:solidFill>
                  <a:srgbClr val="A709F5"/>
                </a:solidFill>
                <a:effectLst/>
                <a:latin typeface="Menlo"/>
              </a:rPr>
              <a:t>'optimplotfval'</a:t>
            </a:r>
            <a:r>
              <a:rPr lang="en-US" sz="1800" b="0" i="0">
                <a:effectLst/>
                <a:latin typeface="Menlo"/>
              </a:rPr>
              <a:t>);</a:t>
            </a:r>
          </a:p>
        </p:txBody>
      </p:sp>
      <p:sp>
        <p:nvSpPr>
          <p:cNvPr id="6" name="TextBox 5">
            <a:extLst>
              <a:ext uri="{FF2B5EF4-FFF2-40B4-BE49-F238E27FC236}">
                <a16:creationId xmlns:a16="http://schemas.microsoft.com/office/drawing/2014/main" id="{73BBBF21-481E-0FD4-86B9-0E776F3A5B88}"/>
              </a:ext>
            </a:extLst>
          </p:cNvPr>
          <p:cNvSpPr txBox="1"/>
          <p:nvPr/>
        </p:nvSpPr>
        <p:spPr>
          <a:xfrm>
            <a:off x="7159926" y="1362974"/>
            <a:ext cx="3467818" cy="369332"/>
          </a:xfrm>
          <a:prstGeom prst="rect">
            <a:avLst/>
          </a:prstGeom>
          <a:noFill/>
        </p:spPr>
        <p:txBody>
          <a:bodyPr wrap="square" rtlCol="0">
            <a:spAutoFit/>
          </a:bodyPr>
          <a:lstStyle/>
          <a:p>
            <a:r>
              <a:rPr lang="en-US" dirty="0"/>
              <a:t>X0=[1.97;0;0]</a:t>
            </a:r>
          </a:p>
        </p:txBody>
      </p:sp>
    </p:spTree>
    <p:extLst>
      <p:ext uri="{BB962C8B-B14F-4D97-AF65-F5344CB8AC3E}">
        <p14:creationId xmlns:p14="http://schemas.microsoft.com/office/powerpoint/2010/main" val="190865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E41EE-A4B1-1992-D7AF-E225993855E9}"/>
              </a:ext>
            </a:extLst>
          </p:cNvPr>
          <p:cNvSpPr txBox="1"/>
          <p:nvPr/>
        </p:nvSpPr>
        <p:spPr>
          <a:xfrm>
            <a:off x="1733909" y="810883"/>
            <a:ext cx="7530861" cy="5355312"/>
          </a:xfrm>
          <a:prstGeom prst="rect">
            <a:avLst/>
          </a:prstGeom>
          <a:noFill/>
        </p:spPr>
        <p:txBody>
          <a:bodyPr wrap="square" rtlCol="0">
            <a:spAutoFit/>
          </a:bodyPr>
          <a:lstStyle/>
          <a:p>
            <a:r>
              <a:rPr lang="en-US" dirty="0"/>
              <a:t>Don’t rely on iteration always as in iteration the function count may vary.</a:t>
            </a:r>
          </a:p>
          <a:p>
            <a:endParaRPr lang="en-US" dirty="0"/>
          </a:p>
          <a:p>
            <a:r>
              <a:rPr lang="en-US" dirty="0"/>
              <a:t>For example, in iteration 3, the function count may vary from 35 to 125 without increasing one iteration.</a:t>
            </a:r>
          </a:p>
          <a:p>
            <a:endParaRPr lang="en-US" dirty="0"/>
          </a:p>
          <a:p>
            <a:r>
              <a:rPr lang="en-US" dirty="0"/>
              <a:t>So, count the function value not the iteration.</a:t>
            </a:r>
          </a:p>
          <a:p>
            <a:endParaRPr lang="en-US" dirty="0"/>
          </a:p>
          <a:p>
            <a:r>
              <a:rPr lang="en-US" dirty="0"/>
              <a:t>In surrogate based model, the finite difference step size takes more iteration and function count and accuracy.</a:t>
            </a:r>
          </a:p>
          <a:p>
            <a:endParaRPr lang="en-US" dirty="0"/>
          </a:p>
          <a:p>
            <a:r>
              <a:rPr lang="en-US" dirty="0"/>
              <a:t>But for the finite difference method, the  finite difference step size takes less step size as it gets accurate solution early. The opposite of finite difference </a:t>
            </a:r>
            <a:r>
              <a:rPr lang="en-US" dirty="0" err="1"/>
              <a:t>surrogateopt</a:t>
            </a:r>
            <a:r>
              <a:rPr lang="en-US" dirty="0"/>
              <a:t>.</a:t>
            </a:r>
          </a:p>
          <a:p>
            <a:endParaRPr lang="en-US" dirty="0"/>
          </a:p>
          <a:p>
            <a:r>
              <a:rPr lang="en-US" dirty="0"/>
              <a:t>In finite difference, under one iteration, the objective function and constraint is called multiple times which causes expensive calculation. However, in surrogate based optimization, the function is called once in one iteration which reduces the computational time and effort.</a:t>
            </a:r>
          </a:p>
          <a:p>
            <a:endParaRPr lang="en-US" dirty="0"/>
          </a:p>
        </p:txBody>
      </p:sp>
    </p:spTree>
    <p:extLst>
      <p:ext uri="{BB962C8B-B14F-4D97-AF65-F5344CB8AC3E}">
        <p14:creationId xmlns:p14="http://schemas.microsoft.com/office/powerpoint/2010/main" val="351004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BE2DB-D323-01CA-5C5E-7074364A5E1C}"/>
              </a:ext>
            </a:extLst>
          </p:cNvPr>
          <p:cNvSpPr txBox="1"/>
          <p:nvPr/>
        </p:nvSpPr>
        <p:spPr>
          <a:xfrm>
            <a:off x="491706" y="698739"/>
            <a:ext cx="11700294" cy="6324808"/>
          </a:xfrm>
          <a:prstGeom prst="rect">
            <a:avLst/>
          </a:prstGeom>
          <a:noFill/>
        </p:spPr>
        <p:txBody>
          <a:bodyPr wrap="square">
            <a:spAutoFit/>
          </a:bodyPr>
          <a:lstStyle/>
          <a:p>
            <a:r>
              <a:rPr lang="en-US" sz="900" dirty="0"/>
              <a:t>Local minimum possible. Constraints satisfied.</a:t>
            </a:r>
          </a:p>
          <a:p>
            <a:endParaRPr lang="en-US" sz="900" dirty="0"/>
          </a:p>
          <a:p>
            <a:r>
              <a:rPr lang="en-US" sz="900" dirty="0" err="1"/>
              <a:t>fmincon</a:t>
            </a:r>
            <a:r>
              <a:rPr lang="en-US" sz="900" dirty="0"/>
              <a:t> stopped because the size of the current step is less than</a:t>
            </a:r>
          </a:p>
          <a:p>
            <a:r>
              <a:rPr lang="en-US" sz="900" dirty="0"/>
              <a:t>the value of the step size tolerance and constraints are </a:t>
            </a:r>
          </a:p>
          <a:p>
            <a:r>
              <a:rPr lang="en-US" sz="900" dirty="0"/>
              <a:t>satisfied to within the value of the constraint tolerance.</a:t>
            </a:r>
          </a:p>
          <a:p>
            <a:endParaRPr lang="en-US" sz="900" dirty="0"/>
          </a:p>
          <a:p>
            <a:r>
              <a:rPr lang="en-US" sz="900" dirty="0"/>
              <a:t>&lt;stopping criteria details&gt;</a:t>
            </a:r>
          </a:p>
          <a:p>
            <a:endParaRPr lang="en-US" sz="900" dirty="0"/>
          </a:p>
          <a:p>
            <a:r>
              <a:rPr lang="en-US" sz="900" dirty="0"/>
              <a:t>X =</a:t>
            </a:r>
          </a:p>
          <a:p>
            <a:endParaRPr lang="en-US" sz="900" dirty="0"/>
          </a:p>
          <a:p>
            <a:r>
              <a:rPr lang="en-US" sz="900" dirty="0"/>
              <a:t>    4.7983</a:t>
            </a:r>
          </a:p>
          <a:p>
            <a:r>
              <a:rPr lang="en-US" sz="900" dirty="0"/>
              <a:t>    1.9396</a:t>
            </a:r>
          </a:p>
          <a:p>
            <a:r>
              <a:rPr lang="en-US" sz="900" dirty="0"/>
              <a:t>    0.0098</a:t>
            </a:r>
          </a:p>
          <a:p>
            <a:endParaRPr lang="en-US" sz="900" dirty="0"/>
          </a:p>
          <a:p>
            <a:endParaRPr lang="en-US" sz="900" dirty="0"/>
          </a:p>
          <a:p>
            <a:r>
              <a:rPr lang="en-US" sz="900" dirty="0" err="1"/>
              <a:t>fval</a:t>
            </a:r>
            <a:r>
              <a:rPr lang="en-US" sz="900" dirty="0"/>
              <a:t> =</a:t>
            </a:r>
          </a:p>
          <a:p>
            <a:endParaRPr lang="en-US" sz="900" dirty="0"/>
          </a:p>
          <a:p>
            <a:r>
              <a:rPr lang="en-US" sz="900" dirty="0"/>
              <a:t>   26.8227</a:t>
            </a:r>
          </a:p>
          <a:p>
            <a:endParaRPr lang="en-US" sz="900" dirty="0"/>
          </a:p>
          <a:p>
            <a:endParaRPr lang="en-US" sz="900" dirty="0"/>
          </a:p>
          <a:p>
            <a:r>
              <a:rPr lang="en-US" sz="900" dirty="0" err="1"/>
              <a:t>exitflag</a:t>
            </a:r>
            <a:r>
              <a:rPr lang="en-US" sz="900" dirty="0"/>
              <a:t> =</a:t>
            </a:r>
          </a:p>
          <a:p>
            <a:endParaRPr lang="en-US" sz="900" dirty="0"/>
          </a:p>
          <a:p>
            <a:r>
              <a:rPr lang="en-US" sz="900" dirty="0"/>
              <a:t>     2</a:t>
            </a:r>
          </a:p>
          <a:p>
            <a:endParaRPr lang="en-US" sz="900" dirty="0"/>
          </a:p>
          <a:p>
            <a:endParaRPr lang="en-US" sz="900" dirty="0"/>
          </a:p>
          <a:p>
            <a:r>
              <a:rPr lang="en-US" sz="900" dirty="0"/>
              <a:t>Output = </a:t>
            </a:r>
          </a:p>
          <a:p>
            <a:endParaRPr lang="en-US" sz="900" dirty="0"/>
          </a:p>
          <a:p>
            <a:r>
              <a:rPr lang="en-US" sz="900" dirty="0"/>
              <a:t>  struct with fields:</a:t>
            </a:r>
          </a:p>
          <a:p>
            <a:endParaRPr lang="en-US" sz="900" dirty="0"/>
          </a:p>
          <a:p>
            <a:r>
              <a:rPr lang="en-US" sz="900" dirty="0"/>
              <a:t>         iterations: 19</a:t>
            </a:r>
          </a:p>
          <a:p>
            <a:r>
              <a:rPr lang="en-US" sz="900" dirty="0"/>
              <a:t>          </a:t>
            </a:r>
            <a:r>
              <a:rPr lang="en-US" sz="900" dirty="0" err="1"/>
              <a:t>funcCount</a:t>
            </a:r>
            <a:r>
              <a:rPr lang="en-US" sz="900" dirty="0"/>
              <a:t>: 171</a:t>
            </a:r>
          </a:p>
          <a:p>
            <a:r>
              <a:rPr lang="en-US" sz="900" dirty="0"/>
              <a:t>    </a:t>
            </a:r>
            <a:r>
              <a:rPr lang="en-US" sz="900" dirty="0" err="1"/>
              <a:t>constrviolation</a:t>
            </a:r>
            <a:r>
              <a:rPr lang="en-US" sz="900" dirty="0"/>
              <a:t>: 5.1007e-09</a:t>
            </a:r>
          </a:p>
          <a:p>
            <a:r>
              <a:rPr lang="en-US" sz="900" dirty="0"/>
              <a:t>           </a:t>
            </a:r>
            <a:r>
              <a:rPr lang="en-US" sz="900" dirty="0" err="1"/>
              <a:t>stepsize</a:t>
            </a:r>
            <a:r>
              <a:rPr lang="en-US" sz="900" dirty="0"/>
              <a:t>: 3.8593e-10</a:t>
            </a:r>
          </a:p>
          <a:p>
            <a:r>
              <a:rPr lang="en-US" sz="900" dirty="0"/>
              <a:t>          algorithm: 'interior-point'</a:t>
            </a:r>
          </a:p>
          <a:p>
            <a:r>
              <a:rPr lang="en-US" sz="900" dirty="0"/>
              <a:t>      </a:t>
            </a:r>
            <a:r>
              <a:rPr lang="en-US" sz="900" dirty="0" err="1"/>
              <a:t>firstorderopt</a:t>
            </a:r>
            <a:r>
              <a:rPr lang="en-US" sz="900" dirty="0"/>
              <a:t>: 16.1953</a:t>
            </a:r>
          </a:p>
          <a:p>
            <a:r>
              <a:rPr lang="en-US" sz="900" dirty="0"/>
              <a:t>       </a:t>
            </a:r>
            <a:r>
              <a:rPr lang="en-US" sz="900" dirty="0" err="1"/>
              <a:t>cgiterations</a:t>
            </a:r>
            <a:r>
              <a:rPr lang="en-US" sz="900" dirty="0"/>
              <a:t>: 62</a:t>
            </a:r>
          </a:p>
          <a:p>
            <a:r>
              <a:rPr lang="en-US" sz="900" dirty="0"/>
              <a:t>            message: 'Local minimum possible. Constraints satisfied.↵↵</a:t>
            </a:r>
            <a:r>
              <a:rPr lang="en-US" sz="900" dirty="0" err="1"/>
              <a:t>fmincon</a:t>
            </a:r>
            <a:r>
              <a:rPr lang="en-US" sz="900" dirty="0"/>
              <a:t> stopped because the size of the current step is less </a:t>
            </a:r>
            <a:r>
              <a:rPr lang="en-US" sz="900" dirty="0" err="1"/>
              <a:t>than↵the</a:t>
            </a:r>
            <a:r>
              <a:rPr lang="en-US" sz="900" dirty="0"/>
              <a:t> value of the step size tolerance and constraints are ↵satisfied to within the value of the constraint tolerance.↵↵&lt;stopping criteria details&gt;↵↵Optimization stopped because the relative changes in all elements of x </a:t>
            </a:r>
            <a:r>
              <a:rPr lang="en-US" sz="900" dirty="0" err="1"/>
              <a:t>are↵less</a:t>
            </a:r>
            <a:r>
              <a:rPr lang="en-US" sz="900" dirty="0"/>
              <a:t> than </a:t>
            </a:r>
            <a:r>
              <a:rPr lang="en-US" sz="900" dirty="0" err="1"/>
              <a:t>options.StepTolerance</a:t>
            </a:r>
            <a:r>
              <a:rPr lang="en-US" sz="900" dirty="0"/>
              <a:t> = 1.000000e-10, and the relative maximum </a:t>
            </a:r>
            <a:r>
              <a:rPr lang="en-US" sz="900" dirty="0" err="1"/>
              <a:t>constraint↵violation</a:t>
            </a:r>
            <a:r>
              <a:rPr lang="en-US" sz="900" dirty="0"/>
              <a:t>, 5.100669e-09, is less than </a:t>
            </a:r>
            <a:r>
              <a:rPr lang="en-US" sz="900" dirty="0" err="1"/>
              <a:t>options.ConstraintTolerance</a:t>
            </a:r>
            <a:r>
              <a:rPr lang="en-US" sz="900" dirty="0"/>
              <a:t> = 1.000000e-06.'</a:t>
            </a:r>
          </a:p>
          <a:p>
            <a:r>
              <a:rPr lang="en-US" sz="900" dirty="0"/>
              <a:t>       </a:t>
            </a:r>
            <a:r>
              <a:rPr lang="en-US" sz="900" dirty="0" err="1"/>
              <a:t>bestfeasible</a:t>
            </a:r>
            <a:r>
              <a:rPr lang="en-US" sz="900" dirty="0"/>
              <a:t>: [1×1 struct]</a:t>
            </a:r>
          </a:p>
          <a:p>
            <a:endParaRPr lang="en-US" sz="900" dirty="0"/>
          </a:p>
          <a:p>
            <a:r>
              <a:rPr lang="en-US" sz="900" dirty="0" err="1"/>
              <a:t>cn</a:t>
            </a:r>
            <a:r>
              <a:rPr lang="en-US" sz="900" dirty="0"/>
              <a:t> =</a:t>
            </a:r>
          </a:p>
          <a:p>
            <a:endParaRPr lang="en-US" sz="900" dirty="0"/>
          </a:p>
          <a:p>
            <a:r>
              <a:rPr lang="en-US" sz="900" dirty="0"/>
              <a:t>   171</a:t>
            </a:r>
          </a:p>
        </p:txBody>
      </p:sp>
      <p:sp>
        <p:nvSpPr>
          <p:cNvPr id="4" name="TextBox 3">
            <a:extLst>
              <a:ext uri="{FF2B5EF4-FFF2-40B4-BE49-F238E27FC236}">
                <a16:creationId xmlns:a16="http://schemas.microsoft.com/office/drawing/2014/main" id="{B6B2398D-78C6-2077-DF93-FBD983C60255}"/>
              </a:ext>
            </a:extLst>
          </p:cNvPr>
          <p:cNvSpPr txBox="1"/>
          <p:nvPr/>
        </p:nvSpPr>
        <p:spPr>
          <a:xfrm>
            <a:off x="5667553" y="3083943"/>
            <a:ext cx="2173857" cy="1477328"/>
          </a:xfrm>
          <a:prstGeom prst="rect">
            <a:avLst/>
          </a:prstGeom>
          <a:noFill/>
        </p:spPr>
        <p:txBody>
          <a:bodyPr wrap="square" rtlCol="0">
            <a:spAutoFit/>
          </a:bodyPr>
          <a:lstStyle/>
          <a:p>
            <a:r>
              <a:rPr lang="en-US" b="1" dirty="0" err="1"/>
              <a:t>Surrogateopt</a:t>
            </a:r>
            <a:r>
              <a:rPr lang="en-US" b="1" dirty="0"/>
              <a:t> Result</a:t>
            </a:r>
          </a:p>
          <a:p>
            <a:endParaRPr lang="en-US" b="1" dirty="0"/>
          </a:p>
          <a:p>
            <a:r>
              <a:rPr lang="en-US" b="1" dirty="0"/>
              <a:t>No iteration result was shown. Find </a:t>
            </a:r>
            <a:r>
              <a:rPr lang="en-US" b="1"/>
              <a:t>the reason</a:t>
            </a:r>
            <a:endParaRPr lang="en-US" b="1" dirty="0"/>
          </a:p>
        </p:txBody>
      </p:sp>
    </p:spTree>
    <p:extLst>
      <p:ext uri="{BB962C8B-B14F-4D97-AF65-F5344CB8AC3E}">
        <p14:creationId xmlns:p14="http://schemas.microsoft.com/office/powerpoint/2010/main" val="259029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BF258-482D-D3A1-B613-543FB7B4038A}"/>
              </a:ext>
            </a:extLst>
          </p:cNvPr>
          <p:cNvSpPr txBox="1"/>
          <p:nvPr/>
        </p:nvSpPr>
        <p:spPr>
          <a:xfrm>
            <a:off x="1130060" y="224287"/>
            <a:ext cx="9040483" cy="6186309"/>
          </a:xfrm>
          <a:prstGeom prst="rect">
            <a:avLst/>
          </a:prstGeom>
          <a:noFill/>
        </p:spPr>
        <p:txBody>
          <a:bodyPr wrap="square" rtlCol="0">
            <a:spAutoFit/>
          </a:bodyPr>
          <a:lstStyle/>
          <a:p>
            <a:r>
              <a:rPr lang="en-US" dirty="0"/>
              <a:t>Comments:</a:t>
            </a:r>
          </a:p>
          <a:p>
            <a:endParaRPr lang="en-US" dirty="0"/>
          </a:p>
          <a:p>
            <a:r>
              <a:rPr lang="en-US" dirty="0"/>
              <a:t>At first make the sub system surrogate model properly . Select the maximum function evaluation or minimum sample distance properly. (</a:t>
            </a:r>
            <a:r>
              <a:rPr lang="en-US" dirty="0" err="1"/>
              <a:t>surrogateopt</a:t>
            </a:r>
            <a:r>
              <a:rPr lang="en-US" dirty="0"/>
              <a:t> make it properly).</a:t>
            </a:r>
          </a:p>
          <a:p>
            <a:endParaRPr lang="en-US" dirty="0"/>
          </a:p>
          <a:p>
            <a:r>
              <a:rPr lang="en-US" dirty="0"/>
              <a:t>Surrogate needs to be built properly with </a:t>
            </a:r>
            <a:r>
              <a:rPr lang="en-US"/>
              <a:t>the options.</a:t>
            </a:r>
            <a:endParaRPr lang="en-US" dirty="0"/>
          </a:p>
          <a:p>
            <a:endParaRPr lang="en-US" dirty="0"/>
          </a:p>
          <a:p>
            <a:r>
              <a:rPr lang="en-US" dirty="0"/>
              <a:t>Then in the optimization check the step tolerance. Id it is 10^-1, 10^-2…10^-6 then note . So basically, with decrease of step tolerance , we get optimal solution.</a:t>
            </a:r>
          </a:p>
          <a:p>
            <a:endParaRPr lang="en-US" dirty="0"/>
          </a:p>
          <a:p>
            <a:r>
              <a:rPr lang="en-US" dirty="0"/>
              <a:t>Reminder:</a:t>
            </a:r>
          </a:p>
          <a:p>
            <a:r>
              <a:rPr lang="en-US" dirty="0"/>
              <a:t>At first form the collaborative opt properly.</a:t>
            </a:r>
          </a:p>
          <a:p>
            <a:endParaRPr lang="en-US" dirty="0"/>
          </a:p>
          <a:p>
            <a:r>
              <a:rPr lang="en-US" dirty="0"/>
              <a:t>If CO is not formed properly, then </a:t>
            </a:r>
            <a:r>
              <a:rPr lang="en-US" dirty="0" err="1"/>
              <a:t>surrogateopt</a:t>
            </a:r>
            <a:r>
              <a:rPr lang="en-US" dirty="0"/>
              <a:t> may not give good result</a:t>
            </a:r>
          </a:p>
          <a:p>
            <a:endParaRPr lang="en-US" dirty="0"/>
          </a:p>
          <a:p>
            <a:r>
              <a:rPr lang="en-US" dirty="0"/>
              <a:t>CO with options(set by me) may give poor result. But </a:t>
            </a:r>
            <a:r>
              <a:rPr lang="en-US" dirty="0" err="1"/>
              <a:t>surrogateopt</a:t>
            </a:r>
            <a:r>
              <a:rPr lang="en-US" dirty="0"/>
              <a:t> gives better result.</a:t>
            </a:r>
          </a:p>
          <a:p>
            <a:endParaRPr lang="en-US" dirty="0"/>
          </a:p>
          <a:p>
            <a:r>
              <a:rPr lang="en-US" dirty="0"/>
              <a:t>But CO without options give good result.</a:t>
            </a:r>
          </a:p>
          <a:p>
            <a:endParaRPr lang="en-US" dirty="0"/>
          </a:p>
          <a:p>
            <a:r>
              <a:rPr lang="en-US" dirty="0"/>
              <a:t>Check solution with monolithic</a:t>
            </a:r>
          </a:p>
          <a:p>
            <a:endParaRPr lang="en-US" dirty="0"/>
          </a:p>
          <a:p>
            <a:r>
              <a:rPr lang="en-US" dirty="0"/>
              <a:t>Then compare the CO surrogate and CO the iteration or system function evaluation.</a:t>
            </a:r>
          </a:p>
        </p:txBody>
      </p:sp>
    </p:spTree>
    <p:extLst>
      <p:ext uri="{BB962C8B-B14F-4D97-AF65-F5344CB8AC3E}">
        <p14:creationId xmlns:p14="http://schemas.microsoft.com/office/powerpoint/2010/main" val="280535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25169A6-B906-F01C-541F-FF7D6F31F119}"/>
              </a:ext>
            </a:extLst>
          </p:cNvPr>
          <p:cNvGraphicFramePr>
            <a:graphicFrameLocks noGrp="1"/>
          </p:cNvGraphicFramePr>
          <p:nvPr>
            <p:extLst>
              <p:ext uri="{D42A27DB-BD31-4B8C-83A1-F6EECF244321}">
                <p14:modId xmlns:p14="http://schemas.microsoft.com/office/powerpoint/2010/main" val="2887335535"/>
              </p:ext>
            </p:extLst>
          </p:nvPr>
        </p:nvGraphicFramePr>
        <p:xfrm>
          <a:off x="2032000" y="719666"/>
          <a:ext cx="8128000" cy="2296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769908"/>
                    </a:ext>
                  </a:extLst>
                </a:gridCol>
                <a:gridCol w="2032000">
                  <a:extLst>
                    <a:ext uri="{9D8B030D-6E8A-4147-A177-3AD203B41FA5}">
                      <a16:colId xmlns:a16="http://schemas.microsoft.com/office/drawing/2014/main" val="121452826"/>
                    </a:ext>
                  </a:extLst>
                </a:gridCol>
                <a:gridCol w="2032000">
                  <a:extLst>
                    <a:ext uri="{9D8B030D-6E8A-4147-A177-3AD203B41FA5}">
                      <a16:colId xmlns:a16="http://schemas.microsoft.com/office/drawing/2014/main" val="565148747"/>
                    </a:ext>
                  </a:extLst>
                </a:gridCol>
                <a:gridCol w="2032000">
                  <a:extLst>
                    <a:ext uri="{9D8B030D-6E8A-4147-A177-3AD203B41FA5}">
                      <a16:colId xmlns:a16="http://schemas.microsoft.com/office/drawing/2014/main" val="2254777800"/>
                    </a:ext>
                  </a:extLst>
                </a:gridCol>
              </a:tblGrid>
              <a:tr h="370840">
                <a:tc>
                  <a:txBody>
                    <a:bodyPr/>
                    <a:lstStyle/>
                    <a:p>
                      <a:endParaRPr lang="en-US" dirty="0"/>
                    </a:p>
                  </a:txBody>
                  <a:tcPr/>
                </a:tc>
                <a:tc>
                  <a:txBody>
                    <a:bodyPr/>
                    <a:lstStyle/>
                    <a:p>
                      <a:r>
                        <a:rPr lang="en-US" dirty="0"/>
                        <a:t>ECO </a:t>
                      </a:r>
                      <a:r>
                        <a:rPr lang="en-US" dirty="0" err="1"/>
                        <a:t>admm</a:t>
                      </a:r>
                      <a:endParaRPr lang="en-US" dirty="0"/>
                    </a:p>
                  </a:txBody>
                  <a:tcPr/>
                </a:tc>
                <a:tc>
                  <a:txBody>
                    <a:bodyPr/>
                    <a:lstStyle/>
                    <a:p>
                      <a:r>
                        <a:rPr lang="en-US" dirty="0"/>
                        <a:t>System Level Function Evaluation</a:t>
                      </a:r>
                    </a:p>
                  </a:txBody>
                  <a:tcPr/>
                </a:tc>
                <a:tc>
                  <a:txBody>
                    <a:bodyPr/>
                    <a:lstStyle/>
                    <a:p>
                      <a:r>
                        <a:rPr lang="en-US" dirty="0"/>
                        <a:t>Iteration</a:t>
                      </a:r>
                    </a:p>
                  </a:txBody>
                  <a:tcPr/>
                </a:tc>
                <a:extLst>
                  <a:ext uri="{0D108BD9-81ED-4DB2-BD59-A6C34878D82A}">
                    <a16:rowId xmlns:a16="http://schemas.microsoft.com/office/drawing/2014/main" val="1761576603"/>
                  </a:ext>
                </a:extLst>
              </a:tr>
              <a:tr h="370840">
                <a:tc>
                  <a:txBody>
                    <a:bodyPr/>
                    <a:lstStyle/>
                    <a:p>
                      <a:r>
                        <a:rPr lang="en-US" dirty="0"/>
                        <a:t>Coupling Example</a:t>
                      </a:r>
                    </a:p>
                  </a:txBody>
                  <a:tcPr/>
                </a:tc>
                <a:tc>
                  <a:txBody>
                    <a:bodyPr/>
                    <a:lstStyle/>
                    <a:p>
                      <a:r>
                        <a:rPr lang="en-US" dirty="0"/>
                        <a:t> 1.9068</a:t>
                      </a:r>
                    </a:p>
                  </a:txBody>
                  <a:tcPr/>
                </a:tc>
                <a:tc>
                  <a:txBody>
                    <a:bodyPr/>
                    <a:lstStyle/>
                    <a:p>
                      <a:r>
                        <a:rPr lang="en-US" dirty="0"/>
                        <a:t>122</a:t>
                      </a:r>
                    </a:p>
                  </a:txBody>
                  <a:tcPr/>
                </a:tc>
                <a:tc>
                  <a:txBody>
                    <a:bodyPr/>
                    <a:lstStyle/>
                    <a:p>
                      <a:r>
                        <a:rPr lang="en-US" dirty="0"/>
                        <a:t>23</a:t>
                      </a:r>
                    </a:p>
                  </a:txBody>
                  <a:tcPr/>
                </a:tc>
                <a:extLst>
                  <a:ext uri="{0D108BD9-81ED-4DB2-BD59-A6C34878D82A}">
                    <a16:rowId xmlns:a16="http://schemas.microsoft.com/office/drawing/2014/main" val="1471211137"/>
                  </a:ext>
                </a:extLst>
              </a:tr>
              <a:tr h="370840">
                <a:tc>
                  <a:txBody>
                    <a:bodyPr/>
                    <a:lstStyle/>
                    <a:p>
                      <a:r>
                        <a:rPr lang="en-US" dirty="0"/>
                        <a:t>Geometry Design Problem</a:t>
                      </a:r>
                    </a:p>
                  </a:txBody>
                  <a:tcPr/>
                </a:tc>
                <a:tc>
                  <a:txBody>
                    <a:bodyPr/>
                    <a:lstStyle/>
                    <a:p>
                      <a:r>
                        <a:rPr lang="en-US" dirty="0"/>
                        <a:t>36.1678</a:t>
                      </a:r>
                    </a:p>
                  </a:txBody>
                  <a:tcPr/>
                </a:tc>
                <a:tc>
                  <a:txBody>
                    <a:bodyPr/>
                    <a:lstStyle/>
                    <a:p>
                      <a:r>
                        <a:rPr lang="en-US" dirty="0"/>
                        <a:t>198</a:t>
                      </a:r>
                    </a:p>
                  </a:txBody>
                  <a:tcPr/>
                </a:tc>
                <a:tc>
                  <a:txBody>
                    <a:bodyPr/>
                    <a:lstStyle/>
                    <a:p>
                      <a:r>
                        <a:rPr lang="en-US" dirty="0"/>
                        <a:t>29</a:t>
                      </a:r>
                    </a:p>
                  </a:txBody>
                  <a:tcPr/>
                </a:tc>
                <a:extLst>
                  <a:ext uri="{0D108BD9-81ED-4DB2-BD59-A6C34878D82A}">
                    <a16:rowId xmlns:a16="http://schemas.microsoft.com/office/drawing/2014/main" val="266833897"/>
                  </a:ext>
                </a:extLst>
              </a:tr>
              <a:tr h="370840">
                <a:tc>
                  <a:txBody>
                    <a:bodyPr/>
                    <a:lstStyle/>
                    <a:p>
                      <a:r>
                        <a:rPr lang="en-US" dirty="0" err="1"/>
                        <a:t>Sellar</a:t>
                      </a:r>
                      <a:r>
                        <a:rPr lang="en-US" dirty="0"/>
                        <a:t> Example</a:t>
                      </a:r>
                    </a:p>
                  </a:txBody>
                  <a:tcPr/>
                </a:tc>
                <a:tc>
                  <a:txBody>
                    <a:bodyPr/>
                    <a:lstStyle/>
                    <a:p>
                      <a:r>
                        <a:rPr lang="en-US" dirty="0"/>
                        <a:t>7.2610</a:t>
                      </a:r>
                    </a:p>
                  </a:txBody>
                  <a:tcPr/>
                </a:tc>
                <a:tc>
                  <a:txBody>
                    <a:bodyPr/>
                    <a:lstStyle/>
                    <a:p>
                      <a:r>
                        <a:rPr lang="en-US" dirty="0"/>
                        <a:t>30</a:t>
                      </a:r>
                    </a:p>
                  </a:txBody>
                  <a:tcPr/>
                </a:tc>
                <a:tc>
                  <a:txBody>
                    <a:bodyPr/>
                    <a:lstStyle/>
                    <a:p>
                      <a:r>
                        <a:rPr lang="en-US" dirty="0"/>
                        <a:t>2</a:t>
                      </a:r>
                    </a:p>
                  </a:txBody>
                  <a:tcPr/>
                </a:tc>
                <a:extLst>
                  <a:ext uri="{0D108BD9-81ED-4DB2-BD59-A6C34878D82A}">
                    <a16:rowId xmlns:a16="http://schemas.microsoft.com/office/drawing/2014/main" val="3406865437"/>
                  </a:ext>
                </a:extLst>
              </a:tr>
            </a:tbl>
          </a:graphicData>
        </a:graphic>
      </p:graphicFrame>
    </p:spTree>
    <p:extLst>
      <p:ext uri="{BB962C8B-B14F-4D97-AF65-F5344CB8AC3E}">
        <p14:creationId xmlns:p14="http://schemas.microsoft.com/office/powerpoint/2010/main" val="151316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5871C5B-7895-40B6-7C4C-CE0BAB949B3E}"/>
              </a:ext>
            </a:extLst>
          </p:cNvPr>
          <p:cNvGraphicFramePr>
            <a:graphicFrameLocks noGrp="1"/>
          </p:cNvGraphicFramePr>
          <p:nvPr>
            <p:extLst>
              <p:ext uri="{D42A27DB-BD31-4B8C-83A1-F6EECF244321}">
                <p14:modId xmlns:p14="http://schemas.microsoft.com/office/powerpoint/2010/main" val="355381924"/>
              </p:ext>
            </p:extLst>
          </p:nvPr>
        </p:nvGraphicFramePr>
        <p:xfrm>
          <a:off x="2032000" y="719666"/>
          <a:ext cx="8128000" cy="1925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769908"/>
                    </a:ext>
                  </a:extLst>
                </a:gridCol>
                <a:gridCol w="2032000">
                  <a:extLst>
                    <a:ext uri="{9D8B030D-6E8A-4147-A177-3AD203B41FA5}">
                      <a16:colId xmlns:a16="http://schemas.microsoft.com/office/drawing/2014/main" val="121452826"/>
                    </a:ext>
                  </a:extLst>
                </a:gridCol>
                <a:gridCol w="2032000">
                  <a:extLst>
                    <a:ext uri="{9D8B030D-6E8A-4147-A177-3AD203B41FA5}">
                      <a16:colId xmlns:a16="http://schemas.microsoft.com/office/drawing/2014/main" val="565148747"/>
                    </a:ext>
                  </a:extLst>
                </a:gridCol>
                <a:gridCol w="2032000">
                  <a:extLst>
                    <a:ext uri="{9D8B030D-6E8A-4147-A177-3AD203B41FA5}">
                      <a16:colId xmlns:a16="http://schemas.microsoft.com/office/drawing/2014/main" val="2254777800"/>
                    </a:ext>
                  </a:extLst>
                </a:gridCol>
              </a:tblGrid>
              <a:tr h="370840">
                <a:tc>
                  <a:txBody>
                    <a:bodyPr/>
                    <a:lstStyle/>
                    <a:p>
                      <a:r>
                        <a:rPr lang="en-US" dirty="0"/>
                        <a:t>Examples</a:t>
                      </a:r>
                    </a:p>
                  </a:txBody>
                  <a:tcPr/>
                </a:tc>
                <a:tc>
                  <a:txBody>
                    <a:bodyPr/>
                    <a:lstStyle/>
                    <a:p>
                      <a:r>
                        <a:rPr lang="en-US" dirty="0"/>
                        <a:t>ECO </a:t>
                      </a:r>
                      <a:r>
                        <a:rPr lang="en-US" dirty="0" err="1"/>
                        <a:t>admm</a:t>
                      </a:r>
                      <a:endParaRPr lang="en-US" dirty="0"/>
                    </a:p>
                  </a:txBody>
                  <a:tcPr/>
                </a:tc>
                <a:tc>
                  <a:txBody>
                    <a:bodyPr/>
                    <a:lstStyle/>
                    <a:p>
                      <a:r>
                        <a:rPr lang="en-US" dirty="0"/>
                        <a:t>System Level Function Evaluation</a:t>
                      </a:r>
                    </a:p>
                  </a:txBody>
                  <a:tcPr/>
                </a:tc>
                <a:tc>
                  <a:txBody>
                    <a:bodyPr/>
                    <a:lstStyle/>
                    <a:p>
                      <a:r>
                        <a:rPr lang="en-US" dirty="0"/>
                        <a:t>Iteration</a:t>
                      </a:r>
                    </a:p>
                  </a:txBody>
                  <a:tcPr/>
                </a:tc>
                <a:extLst>
                  <a:ext uri="{0D108BD9-81ED-4DB2-BD59-A6C34878D82A}">
                    <a16:rowId xmlns:a16="http://schemas.microsoft.com/office/drawing/2014/main" val="1761576603"/>
                  </a:ext>
                </a:extLst>
              </a:tr>
              <a:tr h="370840">
                <a:tc>
                  <a:txBody>
                    <a:bodyPr/>
                    <a:lstStyle/>
                    <a:p>
                      <a:r>
                        <a:rPr lang="en-US" dirty="0"/>
                        <a:t>Coupling Example</a:t>
                      </a:r>
                    </a:p>
                  </a:txBody>
                  <a:tcPr/>
                </a:tc>
                <a:tc>
                  <a:txBody>
                    <a:bodyPr/>
                    <a:lstStyle/>
                    <a:p>
                      <a:r>
                        <a:rPr lang="en-US" dirty="0"/>
                        <a:t> 1.9068</a:t>
                      </a:r>
                    </a:p>
                  </a:txBody>
                  <a:tcPr/>
                </a:tc>
                <a:tc>
                  <a:txBody>
                    <a:bodyPr/>
                    <a:lstStyle/>
                    <a:p>
                      <a:r>
                        <a:rPr lang="en-US" dirty="0"/>
                        <a:t>122</a:t>
                      </a:r>
                    </a:p>
                  </a:txBody>
                  <a:tcPr/>
                </a:tc>
                <a:tc>
                  <a:txBody>
                    <a:bodyPr/>
                    <a:lstStyle/>
                    <a:p>
                      <a:r>
                        <a:rPr lang="en-US" dirty="0"/>
                        <a:t>23</a:t>
                      </a:r>
                    </a:p>
                  </a:txBody>
                  <a:tcPr/>
                </a:tc>
                <a:extLst>
                  <a:ext uri="{0D108BD9-81ED-4DB2-BD59-A6C34878D82A}">
                    <a16:rowId xmlns:a16="http://schemas.microsoft.com/office/drawing/2014/main" val="1471211137"/>
                  </a:ext>
                </a:extLst>
              </a:tr>
              <a:tr h="370840">
                <a:tc>
                  <a:txBody>
                    <a:bodyPr/>
                    <a:lstStyle/>
                    <a:p>
                      <a:r>
                        <a:rPr lang="en-US" dirty="0"/>
                        <a:t>Geometry Design Problem</a:t>
                      </a:r>
                    </a:p>
                  </a:txBody>
                  <a:tcPr/>
                </a:tc>
                <a:tc>
                  <a:txBody>
                    <a:bodyPr/>
                    <a:lstStyle/>
                    <a:p>
                      <a:r>
                        <a:rPr lang="en-US" dirty="0"/>
                        <a:t>35.7887</a:t>
                      </a:r>
                    </a:p>
                  </a:txBody>
                  <a:tcPr/>
                </a:tc>
                <a:tc>
                  <a:txBody>
                    <a:bodyPr/>
                    <a:lstStyle/>
                    <a:p>
                      <a:r>
                        <a:rPr lang="en-US" dirty="0"/>
                        <a:t>160</a:t>
                      </a:r>
                    </a:p>
                  </a:txBody>
                  <a:tcPr/>
                </a:tc>
                <a:tc>
                  <a:txBody>
                    <a:bodyPr/>
                    <a:lstStyle/>
                    <a:p>
                      <a:r>
                        <a:rPr lang="en-US" dirty="0"/>
                        <a:t>28</a:t>
                      </a:r>
                    </a:p>
                  </a:txBody>
                  <a:tcPr/>
                </a:tc>
                <a:extLst>
                  <a:ext uri="{0D108BD9-81ED-4DB2-BD59-A6C34878D82A}">
                    <a16:rowId xmlns:a16="http://schemas.microsoft.com/office/drawing/2014/main" val="266833897"/>
                  </a:ext>
                </a:extLst>
              </a:tr>
            </a:tbl>
          </a:graphicData>
        </a:graphic>
      </p:graphicFrame>
      <p:sp>
        <p:nvSpPr>
          <p:cNvPr id="3" name="TextBox 2">
            <a:extLst>
              <a:ext uri="{FF2B5EF4-FFF2-40B4-BE49-F238E27FC236}">
                <a16:creationId xmlns:a16="http://schemas.microsoft.com/office/drawing/2014/main" id="{6459D791-2FFB-00A1-6D70-E33DA3E24A13}"/>
              </a:ext>
            </a:extLst>
          </p:cNvPr>
          <p:cNvSpPr txBox="1"/>
          <p:nvPr/>
        </p:nvSpPr>
        <p:spPr>
          <a:xfrm>
            <a:off x="1026543" y="2860646"/>
            <a:ext cx="9532189" cy="3139321"/>
          </a:xfrm>
          <a:prstGeom prst="rect">
            <a:avLst/>
          </a:prstGeom>
          <a:noFill/>
        </p:spPr>
        <p:txBody>
          <a:bodyPr wrap="square" rtlCol="0">
            <a:spAutoFit/>
          </a:bodyPr>
          <a:lstStyle/>
          <a:p>
            <a:r>
              <a:rPr lang="en-US" dirty="0"/>
              <a:t>Geometry problem-</a:t>
            </a:r>
          </a:p>
          <a:p>
            <a:r>
              <a:rPr lang="en-US" dirty="0"/>
              <a:t>Changed system level options and sub system level options. But still did not solve the problem. </a:t>
            </a:r>
          </a:p>
          <a:p>
            <a:endParaRPr lang="en-US" dirty="0"/>
          </a:p>
          <a:p>
            <a:r>
              <a:rPr lang="en-US" dirty="0" err="1"/>
              <a:t>Ecoadmm</a:t>
            </a:r>
            <a:r>
              <a:rPr lang="en-US" dirty="0"/>
              <a:t> did not work for quadratic increasing rho rho^2</a:t>
            </a:r>
          </a:p>
          <a:p>
            <a:r>
              <a:rPr lang="en-US" dirty="0"/>
              <a:t>Exponential increasing exp(rho) or 2^(rho). The optimization stopped in both cases.</a:t>
            </a:r>
          </a:p>
          <a:p>
            <a:endParaRPr lang="en-US" dirty="0"/>
          </a:p>
          <a:p>
            <a:r>
              <a:rPr lang="en-US" dirty="0"/>
              <a:t>Changing rho or changing the rho linearly increasing and decreasing with different amount did not change solution much. </a:t>
            </a:r>
          </a:p>
          <a:p>
            <a:endParaRPr lang="en-US" dirty="0"/>
          </a:p>
          <a:p>
            <a:r>
              <a:rPr lang="en-US" dirty="0"/>
              <a:t>Choosing rho is essential for </a:t>
            </a:r>
            <a:r>
              <a:rPr lang="en-US" dirty="0" err="1"/>
              <a:t>ecoadmm</a:t>
            </a:r>
            <a:r>
              <a:rPr lang="en-US" dirty="0"/>
              <a:t>. It becomes very difficult to solve if rho is not chosen properly. By multiple combination of rho it did not solve the problem.</a:t>
            </a:r>
          </a:p>
        </p:txBody>
      </p:sp>
    </p:spTree>
    <p:extLst>
      <p:ext uri="{BB962C8B-B14F-4D97-AF65-F5344CB8AC3E}">
        <p14:creationId xmlns:p14="http://schemas.microsoft.com/office/powerpoint/2010/main" val="157309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10092A5-322E-FC5E-C384-3391052232A2}"/>
              </a:ext>
            </a:extLst>
          </p:cNvPr>
          <p:cNvGraphicFramePr>
            <a:graphicFrameLocks noGrp="1"/>
          </p:cNvGraphicFramePr>
          <p:nvPr>
            <p:extLst>
              <p:ext uri="{D42A27DB-BD31-4B8C-83A1-F6EECF244321}">
                <p14:modId xmlns:p14="http://schemas.microsoft.com/office/powerpoint/2010/main" val="1871933899"/>
              </p:ext>
            </p:extLst>
          </p:nvPr>
        </p:nvGraphicFramePr>
        <p:xfrm>
          <a:off x="2032000" y="719666"/>
          <a:ext cx="8128000" cy="1925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769908"/>
                    </a:ext>
                  </a:extLst>
                </a:gridCol>
                <a:gridCol w="2032000">
                  <a:extLst>
                    <a:ext uri="{9D8B030D-6E8A-4147-A177-3AD203B41FA5}">
                      <a16:colId xmlns:a16="http://schemas.microsoft.com/office/drawing/2014/main" val="121452826"/>
                    </a:ext>
                  </a:extLst>
                </a:gridCol>
                <a:gridCol w="2032000">
                  <a:extLst>
                    <a:ext uri="{9D8B030D-6E8A-4147-A177-3AD203B41FA5}">
                      <a16:colId xmlns:a16="http://schemas.microsoft.com/office/drawing/2014/main" val="565148747"/>
                    </a:ext>
                  </a:extLst>
                </a:gridCol>
                <a:gridCol w="2032000">
                  <a:extLst>
                    <a:ext uri="{9D8B030D-6E8A-4147-A177-3AD203B41FA5}">
                      <a16:colId xmlns:a16="http://schemas.microsoft.com/office/drawing/2014/main" val="2254777800"/>
                    </a:ext>
                  </a:extLst>
                </a:gridCol>
              </a:tblGrid>
              <a:tr h="370840">
                <a:tc>
                  <a:txBody>
                    <a:bodyPr/>
                    <a:lstStyle/>
                    <a:p>
                      <a:r>
                        <a:rPr lang="en-US" dirty="0"/>
                        <a:t>Examples</a:t>
                      </a:r>
                    </a:p>
                  </a:txBody>
                  <a:tcPr/>
                </a:tc>
                <a:tc>
                  <a:txBody>
                    <a:bodyPr/>
                    <a:lstStyle/>
                    <a:p>
                      <a:r>
                        <a:rPr lang="en-US" dirty="0"/>
                        <a:t>Surrogate train once</a:t>
                      </a:r>
                    </a:p>
                  </a:txBody>
                  <a:tcPr/>
                </a:tc>
                <a:tc>
                  <a:txBody>
                    <a:bodyPr/>
                    <a:lstStyle/>
                    <a:p>
                      <a:r>
                        <a:rPr lang="en-US" dirty="0"/>
                        <a:t>System Level Function Evaluation</a:t>
                      </a:r>
                    </a:p>
                  </a:txBody>
                  <a:tcPr/>
                </a:tc>
                <a:tc>
                  <a:txBody>
                    <a:bodyPr/>
                    <a:lstStyle/>
                    <a:p>
                      <a:r>
                        <a:rPr lang="en-US" dirty="0"/>
                        <a:t>Iteration</a:t>
                      </a:r>
                    </a:p>
                  </a:txBody>
                  <a:tcPr/>
                </a:tc>
                <a:extLst>
                  <a:ext uri="{0D108BD9-81ED-4DB2-BD59-A6C34878D82A}">
                    <a16:rowId xmlns:a16="http://schemas.microsoft.com/office/drawing/2014/main" val="1761576603"/>
                  </a:ext>
                </a:extLst>
              </a:tr>
              <a:tr h="370840">
                <a:tc>
                  <a:txBody>
                    <a:bodyPr/>
                    <a:lstStyle/>
                    <a:p>
                      <a:r>
                        <a:rPr lang="en-US" dirty="0"/>
                        <a:t>Coupling Example</a:t>
                      </a:r>
                    </a:p>
                  </a:txBody>
                  <a:tcPr/>
                </a:tc>
                <a:tc>
                  <a:txBody>
                    <a:bodyPr/>
                    <a:lstStyle/>
                    <a:p>
                      <a:r>
                        <a:rPr lang="en-US" dirty="0"/>
                        <a:t>14.6980</a:t>
                      </a:r>
                    </a:p>
                  </a:txBody>
                  <a:tcPr/>
                </a:tc>
                <a:tc>
                  <a:txBody>
                    <a:bodyPr/>
                    <a:lstStyle/>
                    <a:p>
                      <a:r>
                        <a:rPr lang="en-US" dirty="0"/>
                        <a:t>301</a:t>
                      </a:r>
                    </a:p>
                  </a:txBody>
                  <a:tcPr/>
                </a:tc>
                <a:tc>
                  <a:txBody>
                    <a:bodyPr/>
                    <a:lstStyle/>
                    <a:p>
                      <a:r>
                        <a:rPr lang="en-US" dirty="0"/>
                        <a:t>63</a:t>
                      </a:r>
                    </a:p>
                  </a:txBody>
                  <a:tcPr/>
                </a:tc>
                <a:extLst>
                  <a:ext uri="{0D108BD9-81ED-4DB2-BD59-A6C34878D82A}">
                    <a16:rowId xmlns:a16="http://schemas.microsoft.com/office/drawing/2014/main" val="1471211137"/>
                  </a:ext>
                </a:extLst>
              </a:tr>
              <a:tr h="370840">
                <a:tc>
                  <a:txBody>
                    <a:bodyPr/>
                    <a:lstStyle/>
                    <a:p>
                      <a:r>
                        <a:rPr lang="en-US" dirty="0"/>
                        <a:t>Geometry Design Problem</a:t>
                      </a:r>
                    </a:p>
                  </a:txBody>
                  <a:tcPr/>
                </a:tc>
                <a:tc>
                  <a:txBody>
                    <a:bodyPr/>
                    <a:lstStyle/>
                    <a:p>
                      <a:r>
                        <a:rPr lang="en-US" dirty="0"/>
                        <a:t>2.296*10^-5</a:t>
                      </a:r>
                    </a:p>
                  </a:txBody>
                  <a:tcPr/>
                </a:tc>
                <a:tc>
                  <a:txBody>
                    <a:bodyPr/>
                    <a:lstStyle/>
                    <a:p>
                      <a:r>
                        <a:rPr lang="en-US" dirty="0"/>
                        <a:t>300</a:t>
                      </a:r>
                    </a:p>
                  </a:txBody>
                  <a:tcPr/>
                </a:tc>
                <a:tc>
                  <a:txBody>
                    <a:bodyPr/>
                    <a:lstStyle/>
                    <a:p>
                      <a:r>
                        <a:rPr lang="en-US" dirty="0"/>
                        <a:t>98</a:t>
                      </a:r>
                    </a:p>
                  </a:txBody>
                  <a:tcPr/>
                </a:tc>
                <a:extLst>
                  <a:ext uri="{0D108BD9-81ED-4DB2-BD59-A6C34878D82A}">
                    <a16:rowId xmlns:a16="http://schemas.microsoft.com/office/drawing/2014/main" val="266833897"/>
                  </a:ext>
                </a:extLst>
              </a:tr>
            </a:tbl>
          </a:graphicData>
        </a:graphic>
      </p:graphicFrame>
    </p:spTree>
    <p:extLst>
      <p:ext uri="{BB962C8B-B14F-4D97-AF65-F5344CB8AC3E}">
        <p14:creationId xmlns:p14="http://schemas.microsoft.com/office/powerpoint/2010/main" val="394682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C7585F0-69FD-A218-8FAE-F545396AFC29}"/>
              </a:ext>
            </a:extLst>
          </p:cNvPr>
          <p:cNvGraphicFramePr>
            <a:graphicFrameLocks noGrp="1"/>
          </p:cNvGraphicFramePr>
          <p:nvPr>
            <p:extLst>
              <p:ext uri="{D42A27DB-BD31-4B8C-83A1-F6EECF244321}">
                <p14:modId xmlns:p14="http://schemas.microsoft.com/office/powerpoint/2010/main" val="595657298"/>
              </p:ext>
            </p:extLst>
          </p:nvPr>
        </p:nvGraphicFramePr>
        <p:xfrm>
          <a:off x="2032000" y="719666"/>
          <a:ext cx="8128000" cy="1925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769908"/>
                    </a:ext>
                  </a:extLst>
                </a:gridCol>
                <a:gridCol w="2032000">
                  <a:extLst>
                    <a:ext uri="{9D8B030D-6E8A-4147-A177-3AD203B41FA5}">
                      <a16:colId xmlns:a16="http://schemas.microsoft.com/office/drawing/2014/main" val="121452826"/>
                    </a:ext>
                  </a:extLst>
                </a:gridCol>
                <a:gridCol w="2032000">
                  <a:extLst>
                    <a:ext uri="{9D8B030D-6E8A-4147-A177-3AD203B41FA5}">
                      <a16:colId xmlns:a16="http://schemas.microsoft.com/office/drawing/2014/main" val="565148747"/>
                    </a:ext>
                  </a:extLst>
                </a:gridCol>
                <a:gridCol w="2032000">
                  <a:extLst>
                    <a:ext uri="{9D8B030D-6E8A-4147-A177-3AD203B41FA5}">
                      <a16:colId xmlns:a16="http://schemas.microsoft.com/office/drawing/2014/main" val="2254777800"/>
                    </a:ext>
                  </a:extLst>
                </a:gridCol>
              </a:tblGrid>
              <a:tr h="370840">
                <a:tc>
                  <a:txBody>
                    <a:bodyPr/>
                    <a:lstStyle/>
                    <a:p>
                      <a:r>
                        <a:rPr lang="en-US" dirty="0"/>
                        <a:t>Examples</a:t>
                      </a:r>
                    </a:p>
                  </a:txBody>
                  <a:tcPr/>
                </a:tc>
                <a:tc>
                  <a:txBody>
                    <a:bodyPr/>
                    <a:lstStyle/>
                    <a:p>
                      <a:r>
                        <a:rPr lang="en-US" dirty="0"/>
                        <a:t>Surrogate train (2</a:t>
                      </a:r>
                      <a:r>
                        <a:rPr lang="en-US" baseline="30000" dirty="0"/>
                        <a:t>nd</a:t>
                      </a:r>
                      <a:r>
                        <a:rPr lang="en-US" dirty="0"/>
                        <a:t> edition multiple train)</a:t>
                      </a:r>
                    </a:p>
                  </a:txBody>
                  <a:tcPr/>
                </a:tc>
                <a:tc>
                  <a:txBody>
                    <a:bodyPr/>
                    <a:lstStyle/>
                    <a:p>
                      <a:r>
                        <a:rPr lang="en-US" dirty="0"/>
                        <a:t>System Level Function Evaluation</a:t>
                      </a:r>
                    </a:p>
                  </a:txBody>
                  <a:tcPr/>
                </a:tc>
                <a:tc>
                  <a:txBody>
                    <a:bodyPr/>
                    <a:lstStyle/>
                    <a:p>
                      <a:r>
                        <a:rPr lang="en-US" dirty="0"/>
                        <a:t>Iteration</a:t>
                      </a:r>
                    </a:p>
                  </a:txBody>
                  <a:tcPr/>
                </a:tc>
                <a:extLst>
                  <a:ext uri="{0D108BD9-81ED-4DB2-BD59-A6C34878D82A}">
                    <a16:rowId xmlns:a16="http://schemas.microsoft.com/office/drawing/2014/main" val="1761576603"/>
                  </a:ext>
                </a:extLst>
              </a:tr>
              <a:tr h="370840">
                <a:tc>
                  <a:txBody>
                    <a:bodyPr/>
                    <a:lstStyle/>
                    <a:p>
                      <a:r>
                        <a:rPr lang="en-US" dirty="0"/>
                        <a:t>Coupling Example</a:t>
                      </a:r>
                    </a:p>
                  </a:txBody>
                  <a:tcPr/>
                </a:tc>
                <a:tc>
                  <a:txBody>
                    <a:bodyPr/>
                    <a:lstStyle/>
                    <a:p>
                      <a:r>
                        <a:rPr lang="en-US" dirty="0"/>
                        <a:t>3.2830</a:t>
                      </a:r>
                    </a:p>
                  </a:txBody>
                  <a:tcPr/>
                </a:tc>
                <a:tc>
                  <a:txBody>
                    <a:bodyPr/>
                    <a:lstStyle/>
                    <a:p>
                      <a:r>
                        <a:rPr lang="en-US" dirty="0"/>
                        <a:t>303</a:t>
                      </a:r>
                    </a:p>
                  </a:txBody>
                  <a:tcPr/>
                </a:tc>
                <a:tc>
                  <a:txBody>
                    <a:bodyPr/>
                    <a:lstStyle/>
                    <a:p>
                      <a:r>
                        <a:rPr lang="en-US" dirty="0"/>
                        <a:t>41</a:t>
                      </a:r>
                    </a:p>
                  </a:txBody>
                  <a:tcPr/>
                </a:tc>
                <a:extLst>
                  <a:ext uri="{0D108BD9-81ED-4DB2-BD59-A6C34878D82A}">
                    <a16:rowId xmlns:a16="http://schemas.microsoft.com/office/drawing/2014/main" val="1471211137"/>
                  </a:ext>
                </a:extLst>
              </a:tr>
              <a:tr h="370840">
                <a:tc>
                  <a:txBody>
                    <a:bodyPr/>
                    <a:lstStyle/>
                    <a:p>
                      <a:r>
                        <a:rPr lang="en-US" dirty="0"/>
                        <a:t>Geometry Design Problem</a:t>
                      </a:r>
                    </a:p>
                  </a:txBody>
                  <a:tcPr/>
                </a:tc>
                <a:tc>
                  <a:txBody>
                    <a:bodyPr/>
                    <a:lstStyle/>
                    <a:p>
                      <a:r>
                        <a:rPr lang="en-US" dirty="0"/>
                        <a:t>1.7078</a:t>
                      </a:r>
                    </a:p>
                  </a:txBody>
                  <a:tcPr/>
                </a:tc>
                <a:tc>
                  <a:txBody>
                    <a:bodyPr/>
                    <a:lstStyle/>
                    <a:p>
                      <a:r>
                        <a:rPr lang="en-US" dirty="0"/>
                        <a:t>48</a:t>
                      </a:r>
                    </a:p>
                  </a:txBody>
                  <a:tcPr/>
                </a:tc>
                <a:tc>
                  <a:txBody>
                    <a:bodyPr/>
                    <a:lstStyle/>
                    <a:p>
                      <a:r>
                        <a:rPr lang="en-US" dirty="0"/>
                        <a:t>11</a:t>
                      </a:r>
                    </a:p>
                  </a:txBody>
                  <a:tcPr/>
                </a:tc>
                <a:extLst>
                  <a:ext uri="{0D108BD9-81ED-4DB2-BD59-A6C34878D82A}">
                    <a16:rowId xmlns:a16="http://schemas.microsoft.com/office/drawing/2014/main" val="266833897"/>
                  </a:ext>
                </a:extLst>
              </a:tr>
            </a:tbl>
          </a:graphicData>
        </a:graphic>
      </p:graphicFrame>
    </p:spTree>
    <p:extLst>
      <p:ext uri="{BB962C8B-B14F-4D97-AF65-F5344CB8AC3E}">
        <p14:creationId xmlns:p14="http://schemas.microsoft.com/office/powerpoint/2010/main" val="3026264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6B9F7CE-4826-E6D6-F49A-524D159892D8}"/>
              </a:ext>
            </a:extLst>
          </p:cNvPr>
          <p:cNvGraphicFramePr>
            <a:graphicFrameLocks noGrp="1"/>
          </p:cNvGraphicFramePr>
          <p:nvPr>
            <p:extLst>
              <p:ext uri="{D42A27DB-BD31-4B8C-83A1-F6EECF244321}">
                <p14:modId xmlns:p14="http://schemas.microsoft.com/office/powerpoint/2010/main" val="4284815198"/>
              </p:ext>
            </p:extLst>
          </p:nvPr>
        </p:nvGraphicFramePr>
        <p:xfrm>
          <a:off x="2032000" y="719666"/>
          <a:ext cx="8128000" cy="1925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769908"/>
                    </a:ext>
                  </a:extLst>
                </a:gridCol>
                <a:gridCol w="2032000">
                  <a:extLst>
                    <a:ext uri="{9D8B030D-6E8A-4147-A177-3AD203B41FA5}">
                      <a16:colId xmlns:a16="http://schemas.microsoft.com/office/drawing/2014/main" val="121452826"/>
                    </a:ext>
                  </a:extLst>
                </a:gridCol>
                <a:gridCol w="2032000">
                  <a:extLst>
                    <a:ext uri="{9D8B030D-6E8A-4147-A177-3AD203B41FA5}">
                      <a16:colId xmlns:a16="http://schemas.microsoft.com/office/drawing/2014/main" val="565148747"/>
                    </a:ext>
                  </a:extLst>
                </a:gridCol>
                <a:gridCol w="2032000">
                  <a:extLst>
                    <a:ext uri="{9D8B030D-6E8A-4147-A177-3AD203B41FA5}">
                      <a16:colId xmlns:a16="http://schemas.microsoft.com/office/drawing/2014/main" val="2254777800"/>
                    </a:ext>
                  </a:extLst>
                </a:gridCol>
              </a:tblGrid>
              <a:tr h="370840">
                <a:tc>
                  <a:txBody>
                    <a:bodyPr/>
                    <a:lstStyle/>
                    <a:p>
                      <a:r>
                        <a:rPr lang="en-US" dirty="0"/>
                        <a:t>Examples</a:t>
                      </a:r>
                    </a:p>
                  </a:txBody>
                  <a:tcPr/>
                </a:tc>
                <a:tc>
                  <a:txBody>
                    <a:bodyPr/>
                    <a:lstStyle/>
                    <a:p>
                      <a:r>
                        <a:rPr lang="en-US" dirty="0"/>
                        <a:t>Surrogate train (2</a:t>
                      </a:r>
                      <a:r>
                        <a:rPr lang="en-US" baseline="30000" dirty="0"/>
                        <a:t>nd</a:t>
                      </a:r>
                      <a:r>
                        <a:rPr lang="en-US" dirty="0"/>
                        <a:t> edition multiple train)</a:t>
                      </a:r>
                    </a:p>
                  </a:txBody>
                  <a:tcPr/>
                </a:tc>
                <a:tc>
                  <a:txBody>
                    <a:bodyPr/>
                    <a:lstStyle/>
                    <a:p>
                      <a:r>
                        <a:rPr lang="en-US" dirty="0"/>
                        <a:t>System Level Function Evaluation</a:t>
                      </a:r>
                    </a:p>
                  </a:txBody>
                  <a:tcPr/>
                </a:tc>
                <a:tc>
                  <a:txBody>
                    <a:bodyPr/>
                    <a:lstStyle/>
                    <a:p>
                      <a:r>
                        <a:rPr lang="en-US" dirty="0"/>
                        <a:t>Iteration</a:t>
                      </a:r>
                    </a:p>
                  </a:txBody>
                  <a:tcPr/>
                </a:tc>
                <a:extLst>
                  <a:ext uri="{0D108BD9-81ED-4DB2-BD59-A6C34878D82A}">
                    <a16:rowId xmlns:a16="http://schemas.microsoft.com/office/drawing/2014/main" val="1761576603"/>
                  </a:ext>
                </a:extLst>
              </a:tr>
              <a:tr h="370840">
                <a:tc>
                  <a:txBody>
                    <a:bodyPr/>
                    <a:lstStyle/>
                    <a:p>
                      <a:r>
                        <a:rPr lang="en-US" dirty="0"/>
                        <a:t>Coupling Example</a:t>
                      </a:r>
                    </a:p>
                  </a:txBody>
                  <a:tcPr/>
                </a:tc>
                <a:tc>
                  <a:txBody>
                    <a:bodyPr/>
                    <a:lstStyle/>
                    <a:p>
                      <a:r>
                        <a:rPr lang="en-US" dirty="0"/>
                        <a:t>2.0198</a:t>
                      </a:r>
                    </a:p>
                  </a:txBody>
                  <a:tcPr/>
                </a:tc>
                <a:tc>
                  <a:txBody>
                    <a:bodyPr/>
                    <a:lstStyle/>
                    <a:p>
                      <a:r>
                        <a:rPr lang="en-US" dirty="0"/>
                        <a:t>78</a:t>
                      </a:r>
                    </a:p>
                  </a:txBody>
                  <a:tcPr/>
                </a:tc>
                <a:tc>
                  <a:txBody>
                    <a:bodyPr/>
                    <a:lstStyle/>
                    <a:p>
                      <a:r>
                        <a:rPr lang="en-US" dirty="0"/>
                        <a:t>14</a:t>
                      </a:r>
                    </a:p>
                  </a:txBody>
                  <a:tcPr/>
                </a:tc>
                <a:extLst>
                  <a:ext uri="{0D108BD9-81ED-4DB2-BD59-A6C34878D82A}">
                    <a16:rowId xmlns:a16="http://schemas.microsoft.com/office/drawing/2014/main" val="1471211137"/>
                  </a:ext>
                </a:extLst>
              </a:tr>
              <a:tr h="370840">
                <a:tc>
                  <a:txBody>
                    <a:bodyPr/>
                    <a:lstStyle/>
                    <a:p>
                      <a:r>
                        <a:rPr lang="en-US" dirty="0"/>
                        <a:t>Geometry Design Problem</a:t>
                      </a:r>
                    </a:p>
                  </a:txBody>
                  <a:tcPr/>
                </a:tc>
                <a:tc>
                  <a:txBody>
                    <a:bodyPr/>
                    <a:lstStyle/>
                    <a:p>
                      <a:r>
                        <a:rPr lang="en-US" dirty="0"/>
                        <a:t>21.8266</a:t>
                      </a:r>
                    </a:p>
                  </a:txBody>
                  <a:tcPr/>
                </a:tc>
                <a:tc>
                  <a:txBody>
                    <a:bodyPr/>
                    <a:lstStyle/>
                    <a:p>
                      <a:r>
                        <a:rPr lang="en-US" dirty="0"/>
                        <a:t>26</a:t>
                      </a:r>
                    </a:p>
                  </a:txBody>
                  <a:tcPr/>
                </a:tc>
                <a:tc>
                  <a:txBody>
                    <a:bodyPr/>
                    <a:lstStyle/>
                    <a:p>
                      <a:r>
                        <a:rPr lang="en-US" dirty="0"/>
                        <a:t>5</a:t>
                      </a:r>
                    </a:p>
                  </a:txBody>
                  <a:tcPr/>
                </a:tc>
                <a:extLst>
                  <a:ext uri="{0D108BD9-81ED-4DB2-BD59-A6C34878D82A}">
                    <a16:rowId xmlns:a16="http://schemas.microsoft.com/office/drawing/2014/main" val="266833897"/>
                  </a:ext>
                </a:extLst>
              </a:tr>
            </a:tbl>
          </a:graphicData>
        </a:graphic>
      </p:graphicFrame>
      <p:graphicFrame>
        <p:nvGraphicFramePr>
          <p:cNvPr id="3" name="Table 2">
            <a:extLst>
              <a:ext uri="{FF2B5EF4-FFF2-40B4-BE49-F238E27FC236}">
                <a16:creationId xmlns:a16="http://schemas.microsoft.com/office/drawing/2014/main" id="{3C07F03B-AE8A-3144-5491-33A726A8D05B}"/>
              </a:ext>
            </a:extLst>
          </p:cNvPr>
          <p:cNvGraphicFramePr>
            <a:graphicFrameLocks noGrp="1"/>
          </p:cNvGraphicFramePr>
          <p:nvPr>
            <p:extLst>
              <p:ext uri="{D42A27DB-BD31-4B8C-83A1-F6EECF244321}">
                <p14:modId xmlns:p14="http://schemas.microsoft.com/office/powerpoint/2010/main" val="2716982117"/>
              </p:ext>
            </p:extLst>
          </p:nvPr>
        </p:nvGraphicFramePr>
        <p:xfrm>
          <a:off x="1860844" y="3793848"/>
          <a:ext cx="8128000" cy="2296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31769908"/>
                    </a:ext>
                  </a:extLst>
                </a:gridCol>
                <a:gridCol w="2032000">
                  <a:extLst>
                    <a:ext uri="{9D8B030D-6E8A-4147-A177-3AD203B41FA5}">
                      <a16:colId xmlns:a16="http://schemas.microsoft.com/office/drawing/2014/main" val="121452826"/>
                    </a:ext>
                  </a:extLst>
                </a:gridCol>
                <a:gridCol w="2032000">
                  <a:extLst>
                    <a:ext uri="{9D8B030D-6E8A-4147-A177-3AD203B41FA5}">
                      <a16:colId xmlns:a16="http://schemas.microsoft.com/office/drawing/2014/main" val="565148747"/>
                    </a:ext>
                  </a:extLst>
                </a:gridCol>
                <a:gridCol w="2032000">
                  <a:extLst>
                    <a:ext uri="{9D8B030D-6E8A-4147-A177-3AD203B41FA5}">
                      <a16:colId xmlns:a16="http://schemas.microsoft.com/office/drawing/2014/main" val="2254777800"/>
                    </a:ext>
                  </a:extLst>
                </a:gridCol>
              </a:tblGrid>
              <a:tr h="0">
                <a:tc>
                  <a:txBody>
                    <a:bodyPr/>
                    <a:lstStyle/>
                    <a:p>
                      <a:r>
                        <a:rPr lang="en-US" dirty="0"/>
                        <a:t>Examples</a:t>
                      </a:r>
                    </a:p>
                  </a:txBody>
                  <a:tcPr/>
                </a:tc>
                <a:tc>
                  <a:txBody>
                    <a:bodyPr/>
                    <a:lstStyle/>
                    <a:p>
                      <a:r>
                        <a:rPr lang="en-US" dirty="0"/>
                        <a:t>Surrogate train once</a:t>
                      </a:r>
                    </a:p>
                  </a:txBody>
                  <a:tcPr/>
                </a:tc>
                <a:tc>
                  <a:txBody>
                    <a:bodyPr/>
                    <a:lstStyle/>
                    <a:p>
                      <a:r>
                        <a:rPr lang="en-US" dirty="0"/>
                        <a:t>System Level Function Evaluation</a:t>
                      </a:r>
                    </a:p>
                  </a:txBody>
                  <a:tcPr/>
                </a:tc>
                <a:tc>
                  <a:txBody>
                    <a:bodyPr/>
                    <a:lstStyle/>
                    <a:p>
                      <a:r>
                        <a:rPr lang="en-US" dirty="0"/>
                        <a:t>Iteration</a:t>
                      </a:r>
                    </a:p>
                  </a:txBody>
                  <a:tcPr/>
                </a:tc>
                <a:extLst>
                  <a:ext uri="{0D108BD9-81ED-4DB2-BD59-A6C34878D82A}">
                    <a16:rowId xmlns:a16="http://schemas.microsoft.com/office/drawing/2014/main" val="1761576603"/>
                  </a:ext>
                </a:extLst>
              </a:tr>
              <a:tr h="370840">
                <a:tc>
                  <a:txBody>
                    <a:bodyPr/>
                    <a:lstStyle/>
                    <a:p>
                      <a:r>
                        <a:rPr lang="en-US" dirty="0"/>
                        <a:t>Coupling Example</a:t>
                      </a:r>
                    </a:p>
                  </a:txBody>
                  <a:tcPr/>
                </a:tc>
                <a:tc>
                  <a:txBody>
                    <a:bodyPr/>
                    <a:lstStyle/>
                    <a:p>
                      <a:r>
                        <a:rPr lang="en-US" dirty="0"/>
                        <a:t>14.6980</a:t>
                      </a:r>
                    </a:p>
                  </a:txBody>
                  <a:tcPr/>
                </a:tc>
                <a:tc>
                  <a:txBody>
                    <a:bodyPr/>
                    <a:lstStyle/>
                    <a:p>
                      <a:r>
                        <a:rPr lang="en-US" dirty="0"/>
                        <a:t>301</a:t>
                      </a:r>
                    </a:p>
                  </a:txBody>
                  <a:tcPr/>
                </a:tc>
                <a:tc>
                  <a:txBody>
                    <a:bodyPr/>
                    <a:lstStyle/>
                    <a:p>
                      <a:r>
                        <a:rPr lang="en-US" dirty="0"/>
                        <a:t>63</a:t>
                      </a:r>
                    </a:p>
                  </a:txBody>
                  <a:tcPr/>
                </a:tc>
                <a:extLst>
                  <a:ext uri="{0D108BD9-81ED-4DB2-BD59-A6C34878D82A}">
                    <a16:rowId xmlns:a16="http://schemas.microsoft.com/office/drawing/2014/main" val="1471211137"/>
                  </a:ext>
                </a:extLst>
              </a:tr>
              <a:tr h="370840">
                <a:tc>
                  <a:txBody>
                    <a:bodyPr/>
                    <a:lstStyle/>
                    <a:p>
                      <a:r>
                        <a:rPr lang="en-US" dirty="0"/>
                        <a:t>Geometry Design Problem</a:t>
                      </a:r>
                    </a:p>
                  </a:txBody>
                  <a:tcPr/>
                </a:tc>
                <a:tc>
                  <a:txBody>
                    <a:bodyPr/>
                    <a:lstStyle/>
                    <a:p>
                      <a:r>
                        <a:rPr lang="en-US" dirty="0"/>
                        <a:t>2.296*10^-5</a:t>
                      </a:r>
                    </a:p>
                  </a:txBody>
                  <a:tcPr/>
                </a:tc>
                <a:tc>
                  <a:txBody>
                    <a:bodyPr/>
                    <a:lstStyle/>
                    <a:p>
                      <a:r>
                        <a:rPr lang="en-US" dirty="0"/>
                        <a:t>300</a:t>
                      </a:r>
                    </a:p>
                  </a:txBody>
                  <a:tcPr/>
                </a:tc>
                <a:tc>
                  <a:txBody>
                    <a:bodyPr/>
                    <a:lstStyle/>
                    <a:p>
                      <a:r>
                        <a:rPr lang="en-US" dirty="0"/>
                        <a:t>98</a:t>
                      </a:r>
                    </a:p>
                  </a:txBody>
                  <a:tcPr/>
                </a:tc>
                <a:extLst>
                  <a:ext uri="{0D108BD9-81ED-4DB2-BD59-A6C34878D82A}">
                    <a16:rowId xmlns:a16="http://schemas.microsoft.com/office/drawing/2014/main" val="266833897"/>
                  </a:ext>
                </a:extLst>
              </a:tr>
              <a:tr h="370840">
                <a:tc>
                  <a:txBody>
                    <a:bodyPr/>
                    <a:lstStyle/>
                    <a:p>
                      <a:r>
                        <a:rPr lang="en-US" dirty="0" err="1"/>
                        <a:t>Sellar</a:t>
                      </a:r>
                      <a:r>
                        <a:rPr lang="en-US" dirty="0"/>
                        <a:t> Problem</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60731975"/>
                  </a:ext>
                </a:extLst>
              </a:tr>
            </a:tbl>
          </a:graphicData>
        </a:graphic>
      </p:graphicFrame>
    </p:spTree>
    <p:extLst>
      <p:ext uri="{BB962C8B-B14F-4D97-AF65-F5344CB8AC3E}">
        <p14:creationId xmlns:p14="http://schemas.microsoft.com/office/powerpoint/2010/main" val="23005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BC3D5E1-69ED-A206-7AAE-4B6CDDA05D93}"/>
              </a:ext>
            </a:extLst>
          </p:cNvPr>
          <p:cNvGraphicFramePr>
            <a:graphicFrameLocks noGrp="1"/>
          </p:cNvGraphicFramePr>
          <p:nvPr/>
        </p:nvGraphicFramePr>
        <p:xfrm>
          <a:off x="1842219" y="2160278"/>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559985"/>
                    </a:ext>
                  </a:extLst>
                </a:gridCol>
                <a:gridCol w="2032000">
                  <a:extLst>
                    <a:ext uri="{9D8B030D-6E8A-4147-A177-3AD203B41FA5}">
                      <a16:colId xmlns:a16="http://schemas.microsoft.com/office/drawing/2014/main" val="3404882967"/>
                    </a:ext>
                  </a:extLst>
                </a:gridCol>
                <a:gridCol w="2032000">
                  <a:extLst>
                    <a:ext uri="{9D8B030D-6E8A-4147-A177-3AD203B41FA5}">
                      <a16:colId xmlns:a16="http://schemas.microsoft.com/office/drawing/2014/main" val="285466178"/>
                    </a:ext>
                  </a:extLst>
                </a:gridCol>
                <a:gridCol w="2032000">
                  <a:extLst>
                    <a:ext uri="{9D8B030D-6E8A-4147-A177-3AD203B41FA5}">
                      <a16:colId xmlns:a16="http://schemas.microsoft.com/office/drawing/2014/main" val="988882204"/>
                    </a:ext>
                  </a:extLst>
                </a:gridCol>
              </a:tblGrid>
              <a:tr h="370840">
                <a:tc>
                  <a:txBody>
                    <a:bodyPr/>
                    <a:lstStyle/>
                    <a:p>
                      <a:endParaRPr lang="en-US" dirty="0"/>
                    </a:p>
                  </a:txBody>
                  <a:tcPr/>
                </a:tc>
                <a:tc>
                  <a:txBody>
                    <a:bodyPr/>
                    <a:lstStyle/>
                    <a:p>
                      <a:r>
                        <a:rPr lang="en-US" dirty="0"/>
                        <a:t>Optimal Value</a:t>
                      </a:r>
                    </a:p>
                  </a:txBody>
                  <a:tcPr/>
                </a:tc>
                <a:tc>
                  <a:txBody>
                    <a:bodyPr/>
                    <a:lstStyle/>
                    <a:p>
                      <a:r>
                        <a:rPr lang="en-US" dirty="0"/>
                        <a:t>System Iteration</a:t>
                      </a:r>
                    </a:p>
                  </a:txBody>
                  <a:tcPr/>
                </a:tc>
                <a:tc>
                  <a:txBody>
                    <a:bodyPr/>
                    <a:lstStyle/>
                    <a:p>
                      <a:r>
                        <a:rPr lang="en-US" dirty="0"/>
                        <a:t>System Function Evaluation</a:t>
                      </a:r>
                    </a:p>
                  </a:txBody>
                  <a:tcPr/>
                </a:tc>
                <a:extLst>
                  <a:ext uri="{0D108BD9-81ED-4DB2-BD59-A6C34878D82A}">
                    <a16:rowId xmlns:a16="http://schemas.microsoft.com/office/drawing/2014/main" val="1359391556"/>
                  </a:ext>
                </a:extLst>
              </a:tr>
              <a:tr h="370840">
                <a:tc>
                  <a:txBody>
                    <a:bodyPr/>
                    <a:lstStyle/>
                    <a:p>
                      <a:r>
                        <a:rPr lang="en-US" dirty="0"/>
                        <a:t>Surrogate CO</a:t>
                      </a:r>
                    </a:p>
                  </a:txBody>
                  <a:tcPr/>
                </a:tc>
                <a:tc>
                  <a:txBody>
                    <a:bodyPr/>
                    <a:lstStyle/>
                    <a:p>
                      <a:r>
                        <a:rPr lang="en-US" dirty="0"/>
                        <a:t>1.9905</a:t>
                      </a:r>
                    </a:p>
                  </a:txBody>
                  <a:tcPr/>
                </a:tc>
                <a:tc>
                  <a:txBody>
                    <a:bodyPr/>
                    <a:lstStyle/>
                    <a:p>
                      <a:r>
                        <a:rPr lang="en-US" dirty="0"/>
                        <a:t>2</a:t>
                      </a:r>
                    </a:p>
                  </a:txBody>
                  <a:tcPr/>
                </a:tc>
                <a:tc>
                  <a:txBody>
                    <a:bodyPr/>
                    <a:lstStyle/>
                    <a:p>
                      <a:r>
                        <a:rPr lang="en-US" dirty="0"/>
                        <a:t>34</a:t>
                      </a:r>
                    </a:p>
                  </a:txBody>
                  <a:tcPr/>
                </a:tc>
                <a:extLst>
                  <a:ext uri="{0D108BD9-81ED-4DB2-BD59-A6C34878D82A}">
                    <a16:rowId xmlns:a16="http://schemas.microsoft.com/office/drawing/2014/main" val="671138500"/>
                  </a:ext>
                </a:extLst>
              </a:tr>
              <a:tr h="370840">
                <a:tc>
                  <a:txBody>
                    <a:bodyPr/>
                    <a:lstStyle/>
                    <a:p>
                      <a:r>
                        <a:rPr lang="en-US" dirty="0"/>
                        <a:t>CO</a:t>
                      </a:r>
                    </a:p>
                  </a:txBody>
                  <a:tcPr/>
                </a:tc>
                <a:tc>
                  <a:txBody>
                    <a:bodyPr/>
                    <a:lstStyle/>
                    <a:p>
                      <a:r>
                        <a:rPr lang="en-US" dirty="0"/>
                        <a:t>2.0137</a:t>
                      </a:r>
                    </a:p>
                  </a:txBody>
                  <a:tcPr/>
                </a:tc>
                <a:tc>
                  <a:txBody>
                    <a:bodyPr/>
                    <a:lstStyle/>
                    <a:p>
                      <a:r>
                        <a:rPr lang="en-US" dirty="0"/>
                        <a:t>20</a:t>
                      </a:r>
                    </a:p>
                  </a:txBody>
                  <a:tcPr/>
                </a:tc>
                <a:tc>
                  <a:txBody>
                    <a:bodyPr/>
                    <a:lstStyle/>
                    <a:p>
                      <a:r>
                        <a:rPr lang="en-US" dirty="0"/>
                        <a:t>100</a:t>
                      </a:r>
                    </a:p>
                  </a:txBody>
                  <a:tcPr/>
                </a:tc>
                <a:extLst>
                  <a:ext uri="{0D108BD9-81ED-4DB2-BD59-A6C34878D82A}">
                    <a16:rowId xmlns:a16="http://schemas.microsoft.com/office/drawing/2014/main" val="541421138"/>
                  </a:ext>
                </a:extLst>
              </a:tr>
            </a:tbl>
          </a:graphicData>
        </a:graphic>
      </p:graphicFrame>
      <p:sp>
        <p:nvSpPr>
          <p:cNvPr id="3" name="TextBox 2">
            <a:extLst>
              <a:ext uri="{FF2B5EF4-FFF2-40B4-BE49-F238E27FC236}">
                <a16:creationId xmlns:a16="http://schemas.microsoft.com/office/drawing/2014/main" id="{96DA4F1B-FDB1-5EFF-53F8-C0717E2C9E36}"/>
              </a:ext>
            </a:extLst>
          </p:cNvPr>
          <p:cNvSpPr txBox="1"/>
          <p:nvPr/>
        </p:nvSpPr>
        <p:spPr>
          <a:xfrm>
            <a:off x="2096219" y="1086928"/>
            <a:ext cx="5305245" cy="369332"/>
          </a:xfrm>
          <a:prstGeom prst="rect">
            <a:avLst/>
          </a:prstGeom>
          <a:noFill/>
        </p:spPr>
        <p:txBody>
          <a:bodyPr wrap="square" rtlCol="0">
            <a:spAutoFit/>
          </a:bodyPr>
          <a:lstStyle/>
          <a:p>
            <a:r>
              <a:rPr lang="en-US" dirty="0"/>
              <a:t>Coupling problem</a:t>
            </a:r>
          </a:p>
        </p:txBody>
      </p:sp>
      <p:sp>
        <p:nvSpPr>
          <p:cNvPr id="5" name="TextBox 4">
            <a:extLst>
              <a:ext uri="{FF2B5EF4-FFF2-40B4-BE49-F238E27FC236}">
                <a16:creationId xmlns:a16="http://schemas.microsoft.com/office/drawing/2014/main" id="{BB9508D6-9EEC-B88A-373A-62896CC31006}"/>
              </a:ext>
            </a:extLst>
          </p:cNvPr>
          <p:cNvSpPr txBox="1"/>
          <p:nvPr/>
        </p:nvSpPr>
        <p:spPr>
          <a:xfrm>
            <a:off x="1908595" y="3876724"/>
            <a:ext cx="6094562" cy="369332"/>
          </a:xfrm>
          <a:prstGeom prst="rect">
            <a:avLst/>
          </a:prstGeom>
          <a:noFill/>
        </p:spPr>
        <p:txBody>
          <a:bodyPr wrap="square">
            <a:spAutoFit/>
          </a:bodyPr>
          <a:lstStyle/>
          <a:p>
            <a:r>
              <a:rPr lang="en-US" dirty="0"/>
              <a:t>Monolithic – 2.0000</a:t>
            </a:r>
          </a:p>
        </p:txBody>
      </p:sp>
      <p:sp>
        <p:nvSpPr>
          <p:cNvPr id="4" name="TextBox 3">
            <a:extLst>
              <a:ext uri="{FF2B5EF4-FFF2-40B4-BE49-F238E27FC236}">
                <a16:creationId xmlns:a16="http://schemas.microsoft.com/office/drawing/2014/main" id="{76D4E8A0-527B-3E1D-B6D9-45BDB0AFF236}"/>
              </a:ext>
            </a:extLst>
          </p:cNvPr>
          <p:cNvSpPr txBox="1"/>
          <p:nvPr/>
        </p:nvSpPr>
        <p:spPr>
          <a:xfrm>
            <a:off x="2009955" y="1639019"/>
            <a:ext cx="6702724" cy="369332"/>
          </a:xfrm>
          <a:prstGeom prst="rect">
            <a:avLst/>
          </a:prstGeom>
          <a:noFill/>
        </p:spPr>
        <p:txBody>
          <a:bodyPr wrap="square" rtlCol="0">
            <a:spAutoFit/>
          </a:bodyPr>
          <a:lstStyle/>
          <a:p>
            <a:r>
              <a:rPr lang="en-US" dirty="0"/>
              <a:t>Options without finite difference step size</a:t>
            </a:r>
          </a:p>
        </p:txBody>
      </p:sp>
    </p:spTree>
    <p:extLst>
      <p:ext uri="{BB962C8B-B14F-4D97-AF65-F5344CB8AC3E}">
        <p14:creationId xmlns:p14="http://schemas.microsoft.com/office/powerpoint/2010/main" val="6685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9B4FBE-61D6-85A6-B613-9EEA83B6D140}"/>
              </a:ext>
            </a:extLst>
          </p:cNvPr>
          <p:cNvGraphicFramePr>
            <a:graphicFrameLocks noGrp="1"/>
          </p:cNvGraphicFramePr>
          <p:nvPr>
            <p:extLst>
              <p:ext uri="{D42A27DB-BD31-4B8C-83A1-F6EECF244321}">
                <p14:modId xmlns:p14="http://schemas.microsoft.com/office/powerpoint/2010/main" val="3669936787"/>
              </p:ext>
            </p:extLst>
          </p:nvPr>
        </p:nvGraphicFramePr>
        <p:xfrm>
          <a:off x="1842219" y="2160278"/>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559985"/>
                    </a:ext>
                  </a:extLst>
                </a:gridCol>
                <a:gridCol w="2032000">
                  <a:extLst>
                    <a:ext uri="{9D8B030D-6E8A-4147-A177-3AD203B41FA5}">
                      <a16:colId xmlns:a16="http://schemas.microsoft.com/office/drawing/2014/main" val="3404882967"/>
                    </a:ext>
                  </a:extLst>
                </a:gridCol>
                <a:gridCol w="2032000">
                  <a:extLst>
                    <a:ext uri="{9D8B030D-6E8A-4147-A177-3AD203B41FA5}">
                      <a16:colId xmlns:a16="http://schemas.microsoft.com/office/drawing/2014/main" val="285466178"/>
                    </a:ext>
                  </a:extLst>
                </a:gridCol>
                <a:gridCol w="2032000">
                  <a:extLst>
                    <a:ext uri="{9D8B030D-6E8A-4147-A177-3AD203B41FA5}">
                      <a16:colId xmlns:a16="http://schemas.microsoft.com/office/drawing/2014/main" val="988882204"/>
                    </a:ext>
                  </a:extLst>
                </a:gridCol>
              </a:tblGrid>
              <a:tr h="370840">
                <a:tc>
                  <a:txBody>
                    <a:bodyPr/>
                    <a:lstStyle/>
                    <a:p>
                      <a:endParaRPr lang="en-US" dirty="0"/>
                    </a:p>
                  </a:txBody>
                  <a:tcPr/>
                </a:tc>
                <a:tc>
                  <a:txBody>
                    <a:bodyPr/>
                    <a:lstStyle/>
                    <a:p>
                      <a:r>
                        <a:rPr lang="en-US" dirty="0"/>
                        <a:t>Optimal Value</a:t>
                      </a:r>
                    </a:p>
                  </a:txBody>
                  <a:tcPr/>
                </a:tc>
                <a:tc>
                  <a:txBody>
                    <a:bodyPr/>
                    <a:lstStyle/>
                    <a:p>
                      <a:r>
                        <a:rPr lang="en-US" dirty="0"/>
                        <a:t>System Iteration</a:t>
                      </a:r>
                    </a:p>
                  </a:txBody>
                  <a:tcPr/>
                </a:tc>
                <a:tc>
                  <a:txBody>
                    <a:bodyPr/>
                    <a:lstStyle/>
                    <a:p>
                      <a:r>
                        <a:rPr lang="en-US" dirty="0"/>
                        <a:t>System Function Evaluation</a:t>
                      </a:r>
                    </a:p>
                  </a:txBody>
                  <a:tcPr/>
                </a:tc>
                <a:extLst>
                  <a:ext uri="{0D108BD9-81ED-4DB2-BD59-A6C34878D82A}">
                    <a16:rowId xmlns:a16="http://schemas.microsoft.com/office/drawing/2014/main" val="1359391556"/>
                  </a:ext>
                </a:extLst>
              </a:tr>
              <a:tr h="370840">
                <a:tc>
                  <a:txBody>
                    <a:bodyPr/>
                    <a:lstStyle/>
                    <a:p>
                      <a:r>
                        <a:rPr lang="en-US" dirty="0"/>
                        <a:t>Surrogate CO</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71138500"/>
                  </a:ext>
                </a:extLst>
              </a:tr>
              <a:tr h="370840">
                <a:tc>
                  <a:txBody>
                    <a:bodyPr/>
                    <a:lstStyle/>
                    <a:p>
                      <a:r>
                        <a:rPr lang="en-US" dirty="0"/>
                        <a:t>CO (with no options)</a:t>
                      </a:r>
                    </a:p>
                  </a:txBody>
                  <a:tcPr/>
                </a:tc>
                <a:tc>
                  <a:txBody>
                    <a:bodyPr/>
                    <a:lstStyle/>
                    <a:p>
                      <a:r>
                        <a:rPr lang="en-US" dirty="0"/>
                        <a:t>3.1837</a:t>
                      </a:r>
                    </a:p>
                  </a:txBody>
                  <a:tcPr/>
                </a:tc>
                <a:tc>
                  <a:txBody>
                    <a:bodyPr/>
                    <a:lstStyle/>
                    <a:p>
                      <a:r>
                        <a:rPr lang="en-US" dirty="0"/>
                        <a:t>30</a:t>
                      </a:r>
                    </a:p>
                  </a:txBody>
                  <a:tcPr/>
                </a:tc>
                <a:tc>
                  <a:txBody>
                    <a:bodyPr/>
                    <a:lstStyle/>
                    <a:p>
                      <a:r>
                        <a:rPr lang="en-US" dirty="0"/>
                        <a:t>181</a:t>
                      </a:r>
                    </a:p>
                  </a:txBody>
                  <a:tcPr/>
                </a:tc>
                <a:extLst>
                  <a:ext uri="{0D108BD9-81ED-4DB2-BD59-A6C34878D82A}">
                    <a16:rowId xmlns:a16="http://schemas.microsoft.com/office/drawing/2014/main" val="5414211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 (with options)</a:t>
                      </a:r>
                    </a:p>
                    <a:p>
                      <a:endParaRPr lang="en-US" dirty="0"/>
                    </a:p>
                  </a:txBody>
                  <a:tcPr/>
                </a:tc>
                <a:tc>
                  <a:txBody>
                    <a:bodyPr/>
                    <a:lstStyle/>
                    <a:p>
                      <a:r>
                        <a:rPr lang="en-US" dirty="0"/>
                        <a:t>8.5103</a:t>
                      </a:r>
                    </a:p>
                  </a:txBody>
                  <a:tcPr/>
                </a:tc>
                <a:tc>
                  <a:txBody>
                    <a:bodyPr/>
                    <a:lstStyle/>
                    <a:p>
                      <a:r>
                        <a:rPr lang="en-US" dirty="0"/>
                        <a:t>4</a:t>
                      </a:r>
                    </a:p>
                  </a:txBody>
                  <a:tcPr/>
                </a:tc>
                <a:tc>
                  <a:txBody>
                    <a:bodyPr/>
                    <a:lstStyle/>
                    <a:p>
                      <a:r>
                        <a:rPr lang="en-US" dirty="0"/>
                        <a:t>25</a:t>
                      </a:r>
                    </a:p>
                  </a:txBody>
                  <a:tcPr/>
                </a:tc>
                <a:extLst>
                  <a:ext uri="{0D108BD9-81ED-4DB2-BD59-A6C34878D82A}">
                    <a16:rowId xmlns:a16="http://schemas.microsoft.com/office/drawing/2014/main" val="4228589250"/>
                  </a:ext>
                </a:extLst>
              </a:tr>
            </a:tbl>
          </a:graphicData>
        </a:graphic>
      </p:graphicFrame>
      <p:sp>
        <p:nvSpPr>
          <p:cNvPr id="5" name="TextBox 4">
            <a:extLst>
              <a:ext uri="{FF2B5EF4-FFF2-40B4-BE49-F238E27FC236}">
                <a16:creationId xmlns:a16="http://schemas.microsoft.com/office/drawing/2014/main" id="{87AF7F7D-F4AC-255C-DF15-76491CAB4468}"/>
              </a:ext>
            </a:extLst>
          </p:cNvPr>
          <p:cNvSpPr txBox="1"/>
          <p:nvPr/>
        </p:nvSpPr>
        <p:spPr>
          <a:xfrm>
            <a:off x="1380226" y="690113"/>
            <a:ext cx="6547449" cy="646331"/>
          </a:xfrm>
          <a:prstGeom prst="rect">
            <a:avLst/>
          </a:prstGeom>
          <a:noFill/>
        </p:spPr>
        <p:txBody>
          <a:bodyPr wrap="square" rtlCol="0">
            <a:spAutoFit/>
          </a:bodyPr>
          <a:lstStyle/>
          <a:p>
            <a:r>
              <a:rPr lang="en-US" dirty="0" err="1"/>
              <a:t>Sellar</a:t>
            </a:r>
            <a:r>
              <a:rPr lang="en-US" dirty="0"/>
              <a:t> Problem Two Discipline.</a:t>
            </a:r>
          </a:p>
          <a:p>
            <a:endParaRPr lang="en-US" dirty="0"/>
          </a:p>
        </p:txBody>
      </p:sp>
      <p:sp>
        <p:nvSpPr>
          <p:cNvPr id="6" name="TextBox 5">
            <a:extLst>
              <a:ext uri="{FF2B5EF4-FFF2-40B4-BE49-F238E27FC236}">
                <a16:creationId xmlns:a16="http://schemas.microsoft.com/office/drawing/2014/main" id="{E99EC23A-10DF-3AEA-AD7C-83237C5A59E0}"/>
              </a:ext>
            </a:extLst>
          </p:cNvPr>
          <p:cNvSpPr txBox="1"/>
          <p:nvPr/>
        </p:nvSpPr>
        <p:spPr>
          <a:xfrm>
            <a:off x="1440611" y="4710022"/>
            <a:ext cx="6625087" cy="369332"/>
          </a:xfrm>
          <a:prstGeom prst="rect">
            <a:avLst/>
          </a:prstGeom>
          <a:noFill/>
        </p:spPr>
        <p:txBody>
          <a:bodyPr wrap="square" rtlCol="0">
            <a:spAutoFit/>
          </a:bodyPr>
          <a:lstStyle/>
          <a:p>
            <a:r>
              <a:rPr lang="en-US" dirty="0"/>
              <a:t>Monolithic CO solve- 3.1834</a:t>
            </a:r>
          </a:p>
        </p:txBody>
      </p:sp>
    </p:spTree>
    <p:extLst>
      <p:ext uri="{BB962C8B-B14F-4D97-AF65-F5344CB8AC3E}">
        <p14:creationId xmlns:p14="http://schemas.microsoft.com/office/powerpoint/2010/main" val="46239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BC3D5E1-69ED-A206-7AAE-4B6CDDA05D93}"/>
              </a:ext>
            </a:extLst>
          </p:cNvPr>
          <p:cNvGraphicFramePr>
            <a:graphicFrameLocks noGrp="1"/>
          </p:cNvGraphicFramePr>
          <p:nvPr>
            <p:extLst>
              <p:ext uri="{D42A27DB-BD31-4B8C-83A1-F6EECF244321}">
                <p14:modId xmlns:p14="http://schemas.microsoft.com/office/powerpoint/2010/main" val="1478480318"/>
              </p:ext>
            </p:extLst>
          </p:nvPr>
        </p:nvGraphicFramePr>
        <p:xfrm>
          <a:off x="1842219" y="2160278"/>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559985"/>
                    </a:ext>
                  </a:extLst>
                </a:gridCol>
                <a:gridCol w="2032000">
                  <a:extLst>
                    <a:ext uri="{9D8B030D-6E8A-4147-A177-3AD203B41FA5}">
                      <a16:colId xmlns:a16="http://schemas.microsoft.com/office/drawing/2014/main" val="3404882967"/>
                    </a:ext>
                  </a:extLst>
                </a:gridCol>
                <a:gridCol w="2032000">
                  <a:extLst>
                    <a:ext uri="{9D8B030D-6E8A-4147-A177-3AD203B41FA5}">
                      <a16:colId xmlns:a16="http://schemas.microsoft.com/office/drawing/2014/main" val="285466178"/>
                    </a:ext>
                  </a:extLst>
                </a:gridCol>
                <a:gridCol w="2032000">
                  <a:extLst>
                    <a:ext uri="{9D8B030D-6E8A-4147-A177-3AD203B41FA5}">
                      <a16:colId xmlns:a16="http://schemas.microsoft.com/office/drawing/2014/main" val="988882204"/>
                    </a:ext>
                  </a:extLst>
                </a:gridCol>
              </a:tblGrid>
              <a:tr h="370840">
                <a:tc>
                  <a:txBody>
                    <a:bodyPr/>
                    <a:lstStyle/>
                    <a:p>
                      <a:endParaRPr lang="en-US" dirty="0"/>
                    </a:p>
                  </a:txBody>
                  <a:tcPr/>
                </a:tc>
                <a:tc>
                  <a:txBody>
                    <a:bodyPr/>
                    <a:lstStyle/>
                    <a:p>
                      <a:r>
                        <a:rPr lang="en-US" dirty="0"/>
                        <a:t>Optimal Value</a:t>
                      </a:r>
                    </a:p>
                  </a:txBody>
                  <a:tcPr/>
                </a:tc>
                <a:tc>
                  <a:txBody>
                    <a:bodyPr/>
                    <a:lstStyle/>
                    <a:p>
                      <a:r>
                        <a:rPr lang="en-US" dirty="0"/>
                        <a:t>System Iteration</a:t>
                      </a:r>
                    </a:p>
                  </a:txBody>
                  <a:tcPr/>
                </a:tc>
                <a:tc>
                  <a:txBody>
                    <a:bodyPr/>
                    <a:lstStyle/>
                    <a:p>
                      <a:r>
                        <a:rPr lang="en-US" dirty="0"/>
                        <a:t>System Function Evaluation</a:t>
                      </a:r>
                    </a:p>
                  </a:txBody>
                  <a:tcPr/>
                </a:tc>
                <a:extLst>
                  <a:ext uri="{0D108BD9-81ED-4DB2-BD59-A6C34878D82A}">
                    <a16:rowId xmlns:a16="http://schemas.microsoft.com/office/drawing/2014/main" val="1359391556"/>
                  </a:ext>
                </a:extLst>
              </a:tr>
              <a:tr h="370840">
                <a:tc>
                  <a:txBody>
                    <a:bodyPr/>
                    <a:lstStyle/>
                    <a:p>
                      <a:r>
                        <a:rPr lang="en-US" dirty="0"/>
                        <a:t>Surrogate CO</a:t>
                      </a:r>
                    </a:p>
                  </a:txBody>
                  <a:tcPr/>
                </a:tc>
                <a:tc>
                  <a:txBody>
                    <a:bodyPr/>
                    <a:lstStyle/>
                    <a:p>
                      <a:r>
                        <a:rPr lang="en-US" dirty="0"/>
                        <a:t>3.1836</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671138500"/>
                  </a:ext>
                </a:extLst>
              </a:tr>
              <a:tr h="370840">
                <a:tc>
                  <a:txBody>
                    <a:bodyPr/>
                    <a:lstStyle/>
                    <a:p>
                      <a:r>
                        <a:rPr lang="en-US" dirty="0"/>
                        <a:t>CO</a:t>
                      </a:r>
                    </a:p>
                  </a:txBody>
                  <a:tcPr/>
                </a:tc>
                <a:tc>
                  <a:txBody>
                    <a:bodyPr/>
                    <a:lstStyle/>
                    <a:p>
                      <a:r>
                        <a:rPr lang="en-US" dirty="0"/>
                        <a:t>3.1834</a:t>
                      </a:r>
                    </a:p>
                  </a:txBody>
                  <a:tcPr/>
                </a:tc>
                <a:tc>
                  <a:txBody>
                    <a:bodyPr/>
                    <a:lstStyle/>
                    <a:p>
                      <a:r>
                        <a:rPr lang="en-US" dirty="0"/>
                        <a:t>3</a:t>
                      </a:r>
                    </a:p>
                  </a:txBody>
                  <a:tcPr/>
                </a:tc>
                <a:tc>
                  <a:txBody>
                    <a:bodyPr/>
                    <a:lstStyle/>
                    <a:p>
                      <a:r>
                        <a:rPr lang="en-US" dirty="0"/>
                        <a:t>24</a:t>
                      </a:r>
                    </a:p>
                  </a:txBody>
                  <a:tcPr/>
                </a:tc>
                <a:extLst>
                  <a:ext uri="{0D108BD9-81ED-4DB2-BD59-A6C34878D82A}">
                    <a16:rowId xmlns:a16="http://schemas.microsoft.com/office/drawing/2014/main" val="541421138"/>
                  </a:ext>
                </a:extLst>
              </a:tr>
            </a:tbl>
          </a:graphicData>
        </a:graphic>
      </p:graphicFrame>
      <p:sp>
        <p:nvSpPr>
          <p:cNvPr id="3" name="TextBox 2">
            <a:extLst>
              <a:ext uri="{FF2B5EF4-FFF2-40B4-BE49-F238E27FC236}">
                <a16:creationId xmlns:a16="http://schemas.microsoft.com/office/drawing/2014/main" id="{96DA4F1B-FDB1-5EFF-53F8-C0717E2C9E36}"/>
              </a:ext>
            </a:extLst>
          </p:cNvPr>
          <p:cNvSpPr txBox="1"/>
          <p:nvPr/>
        </p:nvSpPr>
        <p:spPr>
          <a:xfrm>
            <a:off x="2096219" y="1086928"/>
            <a:ext cx="5305245" cy="369332"/>
          </a:xfrm>
          <a:prstGeom prst="rect">
            <a:avLst/>
          </a:prstGeom>
          <a:noFill/>
        </p:spPr>
        <p:txBody>
          <a:bodyPr wrap="square" rtlCol="0">
            <a:spAutoFit/>
          </a:bodyPr>
          <a:lstStyle/>
          <a:p>
            <a:r>
              <a:rPr lang="en-US" dirty="0"/>
              <a:t>New version October 30</a:t>
            </a:r>
          </a:p>
        </p:txBody>
      </p:sp>
      <p:sp>
        <p:nvSpPr>
          <p:cNvPr id="5" name="TextBox 4">
            <a:extLst>
              <a:ext uri="{FF2B5EF4-FFF2-40B4-BE49-F238E27FC236}">
                <a16:creationId xmlns:a16="http://schemas.microsoft.com/office/drawing/2014/main" id="{BB9508D6-9EEC-B88A-373A-62896CC31006}"/>
              </a:ext>
            </a:extLst>
          </p:cNvPr>
          <p:cNvSpPr txBox="1"/>
          <p:nvPr/>
        </p:nvSpPr>
        <p:spPr>
          <a:xfrm>
            <a:off x="2012112" y="3876724"/>
            <a:ext cx="6094562" cy="369332"/>
          </a:xfrm>
          <a:prstGeom prst="rect">
            <a:avLst/>
          </a:prstGeom>
          <a:noFill/>
        </p:spPr>
        <p:txBody>
          <a:bodyPr wrap="square">
            <a:spAutoFit/>
          </a:bodyPr>
          <a:lstStyle/>
          <a:p>
            <a:r>
              <a:rPr lang="en-US" dirty="0"/>
              <a:t>Monolithic -3.1834</a:t>
            </a:r>
          </a:p>
        </p:txBody>
      </p:sp>
    </p:spTree>
    <p:extLst>
      <p:ext uri="{BB962C8B-B14F-4D97-AF65-F5344CB8AC3E}">
        <p14:creationId xmlns:p14="http://schemas.microsoft.com/office/powerpoint/2010/main" val="329993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BC3D5E1-69ED-A206-7AAE-4B6CDDA05D93}"/>
              </a:ext>
            </a:extLst>
          </p:cNvPr>
          <p:cNvGraphicFramePr>
            <a:graphicFrameLocks noGrp="1"/>
          </p:cNvGraphicFramePr>
          <p:nvPr>
            <p:extLst>
              <p:ext uri="{D42A27DB-BD31-4B8C-83A1-F6EECF244321}">
                <p14:modId xmlns:p14="http://schemas.microsoft.com/office/powerpoint/2010/main" val="3840696046"/>
              </p:ext>
            </p:extLst>
          </p:nvPr>
        </p:nvGraphicFramePr>
        <p:xfrm>
          <a:off x="1842219" y="2160278"/>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559985"/>
                    </a:ext>
                  </a:extLst>
                </a:gridCol>
                <a:gridCol w="2032000">
                  <a:extLst>
                    <a:ext uri="{9D8B030D-6E8A-4147-A177-3AD203B41FA5}">
                      <a16:colId xmlns:a16="http://schemas.microsoft.com/office/drawing/2014/main" val="3404882967"/>
                    </a:ext>
                  </a:extLst>
                </a:gridCol>
                <a:gridCol w="2032000">
                  <a:extLst>
                    <a:ext uri="{9D8B030D-6E8A-4147-A177-3AD203B41FA5}">
                      <a16:colId xmlns:a16="http://schemas.microsoft.com/office/drawing/2014/main" val="988882204"/>
                    </a:ext>
                  </a:extLst>
                </a:gridCol>
              </a:tblGrid>
              <a:tr h="370840">
                <a:tc>
                  <a:txBody>
                    <a:bodyPr/>
                    <a:lstStyle/>
                    <a:p>
                      <a:endParaRPr lang="en-US" dirty="0"/>
                    </a:p>
                  </a:txBody>
                  <a:tcPr/>
                </a:tc>
                <a:tc>
                  <a:txBody>
                    <a:bodyPr/>
                    <a:lstStyle/>
                    <a:p>
                      <a:r>
                        <a:rPr lang="en-US" dirty="0"/>
                        <a:t>Optimal Value</a:t>
                      </a:r>
                    </a:p>
                  </a:txBody>
                  <a:tcPr/>
                </a:tc>
                <a:tc>
                  <a:txBody>
                    <a:bodyPr/>
                    <a:lstStyle/>
                    <a:p>
                      <a:r>
                        <a:rPr lang="en-US" dirty="0"/>
                        <a:t>System Function Evaluation</a:t>
                      </a:r>
                    </a:p>
                  </a:txBody>
                  <a:tcPr/>
                </a:tc>
                <a:extLst>
                  <a:ext uri="{0D108BD9-81ED-4DB2-BD59-A6C34878D82A}">
                    <a16:rowId xmlns:a16="http://schemas.microsoft.com/office/drawing/2014/main" val="1359391556"/>
                  </a:ext>
                </a:extLst>
              </a:tr>
              <a:tr h="370840">
                <a:tc>
                  <a:txBody>
                    <a:bodyPr/>
                    <a:lstStyle/>
                    <a:p>
                      <a:r>
                        <a:rPr lang="en-US" dirty="0"/>
                        <a:t>Surrogate CO</a:t>
                      </a:r>
                    </a:p>
                  </a:txBody>
                  <a:tcPr/>
                </a:tc>
                <a:tc>
                  <a:txBody>
                    <a:bodyPr/>
                    <a:lstStyle/>
                    <a:p>
                      <a:r>
                        <a:rPr lang="en-US" dirty="0"/>
                        <a:t>1.9905</a:t>
                      </a:r>
                    </a:p>
                  </a:txBody>
                  <a:tcPr/>
                </a:tc>
                <a:tc>
                  <a:txBody>
                    <a:bodyPr/>
                    <a:lstStyle/>
                    <a:p>
                      <a:r>
                        <a:rPr lang="en-US" dirty="0"/>
                        <a:t>34</a:t>
                      </a:r>
                    </a:p>
                  </a:txBody>
                  <a:tcPr/>
                </a:tc>
                <a:extLst>
                  <a:ext uri="{0D108BD9-81ED-4DB2-BD59-A6C34878D82A}">
                    <a16:rowId xmlns:a16="http://schemas.microsoft.com/office/drawing/2014/main" val="671138500"/>
                  </a:ext>
                </a:extLst>
              </a:tr>
              <a:tr h="370840">
                <a:tc>
                  <a:txBody>
                    <a:bodyPr/>
                    <a:lstStyle/>
                    <a:p>
                      <a:r>
                        <a:rPr lang="en-US" dirty="0"/>
                        <a:t>CO</a:t>
                      </a:r>
                    </a:p>
                  </a:txBody>
                  <a:tcPr/>
                </a:tc>
                <a:tc>
                  <a:txBody>
                    <a:bodyPr/>
                    <a:lstStyle/>
                    <a:p>
                      <a:r>
                        <a:rPr lang="en-US" dirty="0"/>
                        <a:t>2.0137</a:t>
                      </a:r>
                    </a:p>
                  </a:txBody>
                  <a:tcPr/>
                </a:tc>
                <a:tc>
                  <a:txBody>
                    <a:bodyPr/>
                    <a:lstStyle/>
                    <a:p>
                      <a:r>
                        <a:rPr lang="en-US" dirty="0"/>
                        <a:t>100</a:t>
                      </a:r>
                    </a:p>
                  </a:txBody>
                  <a:tcPr/>
                </a:tc>
                <a:extLst>
                  <a:ext uri="{0D108BD9-81ED-4DB2-BD59-A6C34878D82A}">
                    <a16:rowId xmlns:a16="http://schemas.microsoft.com/office/drawing/2014/main" val="541421138"/>
                  </a:ext>
                </a:extLst>
              </a:tr>
            </a:tbl>
          </a:graphicData>
        </a:graphic>
      </p:graphicFrame>
      <p:sp>
        <p:nvSpPr>
          <p:cNvPr id="3" name="TextBox 2">
            <a:extLst>
              <a:ext uri="{FF2B5EF4-FFF2-40B4-BE49-F238E27FC236}">
                <a16:creationId xmlns:a16="http://schemas.microsoft.com/office/drawing/2014/main" id="{96DA4F1B-FDB1-5EFF-53F8-C0717E2C9E36}"/>
              </a:ext>
            </a:extLst>
          </p:cNvPr>
          <p:cNvSpPr txBox="1"/>
          <p:nvPr/>
        </p:nvSpPr>
        <p:spPr>
          <a:xfrm>
            <a:off x="2096219" y="1086928"/>
            <a:ext cx="5305245" cy="369332"/>
          </a:xfrm>
          <a:prstGeom prst="rect">
            <a:avLst/>
          </a:prstGeom>
          <a:noFill/>
        </p:spPr>
        <p:txBody>
          <a:bodyPr wrap="square" rtlCol="0">
            <a:spAutoFit/>
          </a:bodyPr>
          <a:lstStyle/>
          <a:p>
            <a:r>
              <a:rPr lang="en-US" dirty="0"/>
              <a:t>Coupling problem</a:t>
            </a:r>
          </a:p>
        </p:txBody>
      </p:sp>
      <p:sp>
        <p:nvSpPr>
          <p:cNvPr id="5" name="TextBox 4">
            <a:extLst>
              <a:ext uri="{FF2B5EF4-FFF2-40B4-BE49-F238E27FC236}">
                <a16:creationId xmlns:a16="http://schemas.microsoft.com/office/drawing/2014/main" id="{BB9508D6-9EEC-B88A-373A-62896CC31006}"/>
              </a:ext>
            </a:extLst>
          </p:cNvPr>
          <p:cNvSpPr txBox="1"/>
          <p:nvPr/>
        </p:nvSpPr>
        <p:spPr>
          <a:xfrm>
            <a:off x="1908595" y="3876724"/>
            <a:ext cx="6094562" cy="369332"/>
          </a:xfrm>
          <a:prstGeom prst="rect">
            <a:avLst/>
          </a:prstGeom>
          <a:noFill/>
        </p:spPr>
        <p:txBody>
          <a:bodyPr wrap="square">
            <a:spAutoFit/>
          </a:bodyPr>
          <a:lstStyle/>
          <a:p>
            <a:r>
              <a:rPr lang="en-US" dirty="0"/>
              <a:t>Monolithic – 2.0000</a:t>
            </a:r>
          </a:p>
        </p:txBody>
      </p:sp>
      <p:sp>
        <p:nvSpPr>
          <p:cNvPr id="4" name="TextBox 3">
            <a:extLst>
              <a:ext uri="{FF2B5EF4-FFF2-40B4-BE49-F238E27FC236}">
                <a16:creationId xmlns:a16="http://schemas.microsoft.com/office/drawing/2014/main" id="{76D4E8A0-527B-3E1D-B6D9-45BDB0AFF236}"/>
              </a:ext>
            </a:extLst>
          </p:cNvPr>
          <p:cNvSpPr txBox="1"/>
          <p:nvPr/>
        </p:nvSpPr>
        <p:spPr>
          <a:xfrm>
            <a:off x="2009955" y="1639019"/>
            <a:ext cx="6702724" cy="369332"/>
          </a:xfrm>
          <a:prstGeom prst="rect">
            <a:avLst/>
          </a:prstGeom>
          <a:noFill/>
        </p:spPr>
        <p:txBody>
          <a:bodyPr wrap="square" rtlCol="0">
            <a:spAutoFit/>
          </a:bodyPr>
          <a:lstStyle/>
          <a:p>
            <a:r>
              <a:rPr lang="en-US" dirty="0"/>
              <a:t>Options without finite difference step size</a:t>
            </a:r>
          </a:p>
        </p:txBody>
      </p:sp>
    </p:spTree>
    <p:extLst>
      <p:ext uri="{BB962C8B-B14F-4D97-AF65-F5344CB8AC3E}">
        <p14:creationId xmlns:p14="http://schemas.microsoft.com/office/powerpoint/2010/main" val="290487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9B4FBE-61D6-85A6-B613-9EEA83B6D140}"/>
              </a:ext>
            </a:extLst>
          </p:cNvPr>
          <p:cNvGraphicFramePr>
            <a:graphicFrameLocks noGrp="1"/>
          </p:cNvGraphicFramePr>
          <p:nvPr>
            <p:extLst>
              <p:ext uri="{D42A27DB-BD31-4B8C-83A1-F6EECF244321}">
                <p14:modId xmlns:p14="http://schemas.microsoft.com/office/powerpoint/2010/main" val="18553004"/>
              </p:ext>
            </p:extLst>
          </p:nvPr>
        </p:nvGraphicFramePr>
        <p:xfrm>
          <a:off x="1842219" y="2160278"/>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559985"/>
                    </a:ext>
                  </a:extLst>
                </a:gridCol>
                <a:gridCol w="2032000">
                  <a:extLst>
                    <a:ext uri="{9D8B030D-6E8A-4147-A177-3AD203B41FA5}">
                      <a16:colId xmlns:a16="http://schemas.microsoft.com/office/drawing/2014/main" val="3404882967"/>
                    </a:ext>
                  </a:extLst>
                </a:gridCol>
                <a:gridCol w="2032000">
                  <a:extLst>
                    <a:ext uri="{9D8B030D-6E8A-4147-A177-3AD203B41FA5}">
                      <a16:colId xmlns:a16="http://schemas.microsoft.com/office/drawing/2014/main" val="988882204"/>
                    </a:ext>
                  </a:extLst>
                </a:gridCol>
              </a:tblGrid>
              <a:tr h="370840">
                <a:tc>
                  <a:txBody>
                    <a:bodyPr/>
                    <a:lstStyle/>
                    <a:p>
                      <a:endParaRPr lang="en-US" dirty="0"/>
                    </a:p>
                  </a:txBody>
                  <a:tcPr/>
                </a:tc>
                <a:tc>
                  <a:txBody>
                    <a:bodyPr/>
                    <a:lstStyle/>
                    <a:p>
                      <a:r>
                        <a:rPr lang="en-US" dirty="0"/>
                        <a:t>Optimal Value</a:t>
                      </a:r>
                    </a:p>
                  </a:txBody>
                  <a:tcPr/>
                </a:tc>
                <a:tc>
                  <a:txBody>
                    <a:bodyPr/>
                    <a:lstStyle/>
                    <a:p>
                      <a:r>
                        <a:rPr lang="en-US" dirty="0"/>
                        <a:t>System Function Evaluation</a:t>
                      </a:r>
                    </a:p>
                  </a:txBody>
                  <a:tcPr/>
                </a:tc>
                <a:extLst>
                  <a:ext uri="{0D108BD9-81ED-4DB2-BD59-A6C34878D82A}">
                    <a16:rowId xmlns:a16="http://schemas.microsoft.com/office/drawing/2014/main" val="1359391556"/>
                  </a:ext>
                </a:extLst>
              </a:tr>
              <a:tr h="370840">
                <a:tc>
                  <a:txBody>
                    <a:bodyPr/>
                    <a:lstStyle/>
                    <a:p>
                      <a:r>
                        <a:rPr lang="en-US" dirty="0"/>
                        <a:t>Surrogate CO</a:t>
                      </a:r>
                    </a:p>
                  </a:txBody>
                  <a:tcPr/>
                </a:tc>
                <a:tc>
                  <a:txBody>
                    <a:bodyPr/>
                    <a:lstStyle/>
                    <a:p>
                      <a:r>
                        <a:rPr lang="en-US" dirty="0"/>
                        <a:t>2.72</a:t>
                      </a:r>
                    </a:p>
                  </a:txBody>
                  <a:tcPr/>
                </a:tc>
                <a:tc>
                  <a:txBody>
                    <a:bodyPr/>
                    <a:lstStyle/>
                    <a:p>
                      <a:r>
                        <a:rPr lang="en-US" dirty="0"/>
                        <a:t>56</a:t>
                      </a:r>
                    </a:p>
                  </a:txBody>
                  <a:tcPr/>
                </a:tc>
                <a:extLst>
                  <a:ext uri="{0D108BD9-81ED-4DB2-BD59-A6C34878D82A}">
                    <a16:rowId xmlns:a16="http://schemas.microsoft.com/office/drawing/2014/main" val="671138500"/>
                  </a:ext>
                </a:extLst>
              </a:tr>
              <a:tr h="370840">
                <a:tc>
                  <a:txBody>
                    <a:bodyPr/>
                    <a:lstStyle/>
                    <a:p>
                      <a:r>
                        <a:rPr lang="en-US" dirty="0"/>
                        <a:t>CO</a:t>
                      </a:r>
                    </a:p>
                  </a:txBody>
                  <a:tcPr/>
                </a:tc>
                <a:tc>
                  <a:txBody>
                    <a:bodyPr/>
                    <a:lstStyle/>
                    <a:p>
                      <a:r>
                        <a:rPr lang="en-US" dirty="0"/>
                        <a:t>33.89</a:t>
                      </a:r>
                    </a:p>
                  </a:txBody>
                  <a:tcPr/>
                </a:tc>
                <a:tc>
                  <a:txBody>
                    <a:bodyPr/>
                    <a:lstStyle/>
                    <a:p>
                      <a:r>
                        <a:rPr lang="en-US" dirty="0"/>
                        <a:t>72</a:t>
                      </a:r>
                    </a:p>
                  </a:txBody>
                  <a:tcPr/>
                </a:tc>
                <a:extLst>
                  <a:ext uri="{0D108BD9-81ED-4DB2-BD59-A6C34878D82A}">
                    <a16:rowId xmlns:a16="http://schemas.microsoft.com/office/drawing/2014/main" val="541421138"/>
                  </a:ext>
                </a:extLst>
              </a:tr>
            </a:tbl>
          </a:graphicData>
        </a:graphic>
      </p:graphicFrame>
      <p:sp>
        <p:nvSpPr>
          <p:cNvPr id="5" name="TextBox 4">
            <a:extLst>
              <a:ext uri="{FF2B5EF4-FFF2-40B4-BE49-F238E27FC236}">
                <a16:creationId xmlns:a16="http://schemas.microsoft.com/office/drawing/2014/main" id="{87AF7F7D-F4AC-255C-DF15-76491CAB4468}"/>
              </a:ext>
            </a:extLst>
          </p:cNvPr>
          <p:cNvSpPr txBox="1"/>
          <p:nvPr/>
        </p:nvSpPr>
        <p:spPr>
          <a:xfrm>
            <a:off x="1380226" y="690113"/>
            <a:ext cx="6547449" cy="646331"/>
          </a:xfrm>
          <a:prstGeom prst="rect">
            <a:avLst/>
          </a:prstGeom>
          <a:noFill/>
        </p:spPr>
        <p:txBody>
          <a:bodyPr wrap="square" rtlCol="0">
            <a:spAutoFit/>
          </a:bodyPr>
          <a:lstStyle/>
          <a:p>
            <a:r>
              <a:rPr lang="en-US" dirty="0"/>
              <a:t>Geometry problem</a:t>
            </a:r>
          </a:p>
          <a:p>
            <a:endParaRPr lang="en-US" dirty="0"/>
          </a:p>
        </p:txBody>
      </p:sp>
      <p:sp>
        <p:nvSpPr>
          <p:cNvPr id="6" name="TextBox 5">
            <a:extLst>
              <a:ext uri="{FF2B5EF4-FFF2-40B4-BE49-F238E27FC236}">
                <a16:creationId xmlns:a16="http://schemas.microsoft.com/office/drawing/2014/main" id="{E99EC23A-10DF-3AEA-AD7C-83237C5A59E0}"/>
              </a:ext>
            </a:extLst>
          </p:cNvPr>
          <p:cNvSpPr txBox="1"/>
          <p:nvPr/>
        </p:nvSpPr>
        <p:spPr>
          <a:xfrm>
            <a:off x="1380226" y="3994030"/>
            <a:ext cx="6625087" cy="369332"/>
          </a:xfrm>
          <a:prstGeom prst="rect">
            <a:avLst/>
          </a:prstGeom>
          <a:noFill/>
        </p:spPr>
        <p:txBody>
          <a:bodyPr wrap="square" rtlCol="0">
            <a:spAutoFit/>
          </a:bodyPr>
          <a:lstStyle/>
          <a:p>
            <a:r>
              <a:rPr lang="en-US" dirty="0"/>
              <a:t>Monolithic solve- 2.74</a:t>
            </a:r>
          </a:p>
        </p:txBody>
      </p:sp>
    </p:spTree>
    <p:extLst>
      <p:ext uri="{BB962C8B-B14F-4D97-AF65-F5344CB8AC3E}">
        <p14:creationId xmlns:p14="http://schemas.microsoft.com/office/powerpoint/2010/main" val="140554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BC3D5E1-69ED-A206-7AAE-4B6CDDA05D93}"/>
              </a:ext>
            </a:extLst>
          </p:cNvPr>
          <p:cNvGraphicFramePr>
            <a:graphicFrameLocks noGrp="1"/>
          </p:cNvGraphicFramePr>
          <p:nvPr>
            <p:extLst>
              <p:ext uri="{D42A27DB-BD31-4B8C-83A1-F6EECF244321}">
                <p14:modId xmlns:p14="http://schemas.microsoft.com/office/powerpoint/2010/main" val="1490598039"/>
              </p:ext>
            </p:extLst>
          </p:nvPr>
        </p:nvGraphicFramePr>
        <p:xfrm>
          <a:off x="1842219" y="2160278"/>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559985"/>
                    </a:ext>
                  </a:extLst>
                </a:gridCol>
                <a:gridCol w="2032000">
                  <a:extLst>
                    <a:ext uri="{9D8B030D-6E8A-4147-A177-3AD203B41FA5}">
                      <a16:colId xmlns:a16="http://schemas.microsoft.com/office/drawing/2014/main" val="3404882967"/>
                    </a:ext>
                  </a:extLst>
                </a:gridCol>
                <a:gridCol w="2032000">
                  <a:extLst>
                    <a:ext uri="{9D8B030D-6E8A-4147-A177-3AD203B41FA5}">
                      <a16:colId xmlns:a16="http://schemas.microsoft.com/office/drawing/2014/main" val="988882204"/>
                    </a:ext>
                  </a:extLst>
                </a:gridCol>
              </a:tblGrid>
              <a:tr h="370840">
                <a:tc>
                  <a:txBody>
                    <a:bodyPr/>
                    <a:lstStyle/>
                    <a:p>
                      <a:endParaRPr lang="en-US" dirty="0"/>
                    </a:p>
                  </a:txBody>
                  <a:tcPr/>
                </a:tc>
                <a:tc>
                  <a:txBody>
                    <a:bodyPr/>
                    <a:lstStyle/>
                    <a:p>
                      <a:r>
                        <a:rPr lang="en-US" dirty="0"/>
                        <a:t>Optimal Value</a:t>
                      </a:r>
                    </a:p>
                  </a:txBody>
                  <a:tcPr/>
                </a:tc>
                <a:tc>
                  <a:txBody>
                    <a:bodyPr/>
                    <a:lstStyle/>
                    <a:p>
                      <a:r>
                        <a:rPr lang="en-US" dirty="0"/>
                        <a:t>System Function Evaluation</a:t>
                      </a:r>
                    </a:p>
                  </a:txBody>
                  <a:tcPr/>
                </a:tc>
                <a:extLst>
                  <a:ext uri="{0D108BD9-81ED-4DB2-BD59-A6C34878D82A}">
                    <a16:rowId xmlns:a16="http://schemas.microsoft.com/office/drawing/2014/main" val="1359391556"/>
                  </a:ext>
                </a:extLst>
              </a:tr>
              <a:tr h="370840">
                <a:tc>
                  <a:txBody>
                    <a:bodyPr/>
                    <a:lstStyle/>
                    <a:p>
                      <a:r>
                        <a:rPr lang="en-US" dirty="0"/>
                        <a:t>Surrogate CO</a:t>
                      </a:r>
                    </a:p>
                  </a:txBody>
                  <a:tcPr/>
                </a:tc>
                <a:tc>
                  <a:txBody>
                    <a:bodyPr/>
                    <a:lstStyle/>
                    <a:p>
                      <a:r>
                        <a:rPr lang="en-US" dirty="0"/>
                        <a:t>3.183</a:t>
                      </a:r>
                    </a:p>
                  </a:txBody>
                  <a:tcPr/>
                </a:tc>
                <a:tc>
                  <a:txBody>
                    <a:bodyPr/>
                    <a:lstStyle/>
                    <a:p>
                      <a:r>
                        <a:rPr lang="en-US" dirty="0"/>
                        <a:t>9</a:t>
                      </a:r>
                    </a:p>
                  </a:txBody>
                  <a:tcPr/>
                </a:tc>
                <a:extLst>
                  <a:ext uri="{0D108BD9-81ED-4DB2-BD59-A6C34878D82A}">
                    <a16:rowId xmlns:a16="http://schemas.microsoft.com/office/drawing/2014/main" val="671138500"/>
                  </a:ext>
                </a:extLst>
              </a:tr>
              <a:tr h="370840">
                <a:tc>
                  <a:txBody>
                    <a:bodyPr/>
                    <a:lstStyle/>
                    <a:p>
                      <a:r>
                        <a:rPr lang="en-US" dirty="0"/>
                        <a:t>CO</a:t>
                      </a:r>
                    </a:p>
                  </a:txBody>
                  <a:tcPr/>
                </a:tc>
                <a:tc>
                  <a:txBody>
                    <a:bodyPr/>
                    <a:lstStyle/>
                    <a:p>
                      <a:r>
                        <a:rPr lang="en-US" dirty="0"/>
                        <a:t>3.183</a:t>
                      </a:r>
                    </a:p>
                  </a:txBody>
                  <a:tcPr/>
                </a:tc>
                <a:tc>
                  <a:txBody>
                    <a:bodyPr/>
                    <a:lstStyle/>
                    <a:p>
                      <a:r>
                        <a:rPr lang="en-US" dirty="0"/>
                        <a:t>24</a:t>
                      </a:r>
                    </a:p>
                  </a:txBody>
                  <a:tcPr/>
                </a:tc>
                <a:extLst>
                  <a:ext uri="{0D108BD9-81ED-4DB2-BD59-A6C34878D82A}">
                    <a16:rowId xmlns:a16="http://schemas.microsoft.com/office/drawing/2014/main" val="541421138"/>
                  </a:ext>
                </a:extLst>
              </a:tr>
            </a:tbl>
          </a:graphicData>
        </a:graphic>
      </p:graphicFrame>
      <p:sp>
        <p:nvSpPr>
          <p:cNvPr id="3" name="TextBox 2">
            <a:extLst>
              <a:ext uri="{FF2B5EF4-FFF2-40B4-BE49-F238E27FC236}">
                <a16:creationId xmlns:a16="http://schemas.microsoft.com/office/drawing/2014/main" id="{96DA4F1B-FDB1-5EFF-53F8-C0717E2C9E36}"/>
              </a:ext>
            </a:extLst>
          </p:cNvPr>
          <p:cNvSpPr txBox="1"/>
          <p:nvPr/>
        </p:nvSpPr>
        <p:spPr>
          <a:xfrm>
            <a:off x="2096219" y="1086928"/>
            <a:ext cx="5305245" cy="369332"/>
          </a:xfrm>
          <a:prstGeom prst="rect">
            <a:avLst/>
          </a:prstGeom>
          <a:noFill/>
        </p:spPr>
        <p:txBody>
          <a:bodyPr wrap="square" rtlCol="0">
            <a:spAutoFit/>
          </a:bodyPr>
          <a:lstStyle/>
          <a:p>
            <a:r>
              <a:rPr lang="en-US" dirty="0" err="1"/>
              <a:t>Sellar</a:t>
            </a:r>
            <a:r>
              <a:rPr lang="en-US" dirty="0"/>
              <a:t> Two Discipline</a:t>
            </a:r>
          </a:p>
        </p:txBody>
      </p:sp>
      <p:sp>
        <p:nvSpPr>
          <p:cNvPr id="5" name="TextBox 4">
            <a:extLst>
              <a:ext uri="{FF2B5EF4-FFF2-40B4-BE49-F238E27FC236}">
                <a16:creationId xmlns:a16="http://schemas.microsoft.com/office/drawing/2014/main" id="{BB9508D6-9EEC-B88A-373A-62896CC31006}"/>
              </a:ext>
            </a:extLst>
          </p:cNvPr>
          <p:cNvSpPr txBox="1"/>
          <p:nvPr/>
        </p:nvSpPr>
        <p:spPr>
          <a:xfrm>
            <a:off x="2012112" y="3876724"/>
            <a:ext cx="6094562" cy="369332"/>
          </a:xfrm>
          <a:prstGeom prst="rect">
            <a:avLst/>
          </a:prstGeom>
          <a:noFill/>
        </p:spPr>
        <p:txBody>
          <a:bodyPr wrap="square">
            <a:spAutoFit/>
          </a:bodyPr>
          <a:lstStyle/>
          <a:p>
            <a:r>
              <a:rPr lang="en-US" dirty="0"/>
              <a:t>Monolithic -3.183</a:t>
            </a:r>
          </a:p>
        </p:txBody>
      </p:sp>
    </p:spTree>
    <p:extLst>
      <p:ext uri="{BB962C8B-B14F-4D97-AF65-F5344CB8AC3E}">
        <p14:creationId xmlns:p14="http://schemas.microsoft.com/office/powerpoint/2010/main" val="169540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84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5B9DFA6-6E67-5C3E-0473-17FEAFDCA146}"/>
              </a:ext>
            </a:extLst>
          </p:cNvPr>
          <p:cNvGraphicFramePr>
            <a:graphicFrameLocks noGrp="1"/>
          </p:cNvGraphicFramePr>
          <p:nvPr>
            <p:extLst>
              <p:ext uri="{D42A27DB-BD31-4B8C-83A1-F6EECF244321}">
                <p14:modId xmlns:p14="http://schemas.microsoft.com/office/powerpoint/2010/main" val="3816203184"/>
              </p:ext>
            </p:extLst>
          </p:nvPr>
        </p:nvGraphicFramePr>
        <p:xfrm>
          <a:off x="1854200" y="364067"/>
          <a:ext cx="8305800" cy="1137478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616437148"/>
                    </a:ext>
                  </a:extLst>
                </a:gridCol>
                <a:gridCol w="4152900">
                  <a:extLst>
                    <a:ext uri="{9D8B030D-6E8A-4147-A177-3AD203B41FA5}">
                      <a16:colId xmlns:a16="http://schemas.microsoft.com/office/drawing/2014/main" val="3980153871"/>
                    </a:ext>
                  </a:extLst>
                </a:gridCol>
              </a:tblGrid>
              <a:tr h="953052">
                <a:tc>
                  <a:txBody>
                    <a:bodyPr/>
                    <a:lstStyle/>
                    <a:p>
                      <a:r>
                        <a:rPr lang="en-US" dirty="0" err="1"/>
                        <a:t>Sellar</a:t>
                      </a:r>
                      <a:r>
                        <a:rPr lang="en-US" dirty="0"/>
                        <a:t> problem with options</a:t>
                      </a:r>
                    </a:p>
                    <a:p>
                      <a:r>
                        <a:rPr lang="en-US" dirty="0"/>
                        <a:t>And </a:t>
                      </a:r>
                      <a:r>
                        <a:rPr lang="en-US" dirty="0" err="1"/>
                        <a:t>ceq</a:t>
                      </a:r>
                      <a:r>
                        <a:rPr lang="en-US" dirty="0"/>
                        <a:t>(1)=(y1-ys)^2. </a:t>
                      </a:r>
                      <a:r>
                        <a:rPr lang="en-US" dirty="0" err="1"/>
                        <a:t>ceq</a:t>
                      </a:r>
                      <a:r>
                        <a:rPr lang="en-US" dirty="0"/>
                        <a:t>(2)=(y2-y2s)^2</a:t>
                      </a:r>
                    </a:p>
                  </a:txBody>
                  <a:tcPr/>
                </a:tc>
                <a:tc>
                  <a:txBody>
                    <a:bodyPr/>
                    <a:lstStyle/>
                    <a:p>
                      <a:r>
                        <a:rPr lang="en-US" dirty="0"/>
                        <a:t>24.4251 (iteration 3, System Function Evaluation 25)</a:t>
                      </a:r>
                    </a:p>
                  </a:txBody>
                  <a:tcPr/>
                </a:tc>
                <a:extLst>
                  <a:ext uri="{0D108BD9-81ED-4DB2-BD59-A6C34878D82A}">
                    <a16:rowId xmlns:a16="http://schemas.microsoft.com/office/drawing/2014/main" val="2385352083"/>
                  </a:ext>
                </a:extLst>
              </a:tr>
              <a:tr h="1238968">
                <a:tc>
                  <a:txBody>
                    <a:bodyPr/>
                    <a:lstStyle/>
                    <a:p>
                      <a:r>
                        <a:rPr lang="en-US" dirty="0" err="1"/>
                        <a:t>Sellar</a:t>
                      </a:r>
                      <a:r>
                        <a:rPr lang="en-US" dirty="0"/>
                        <a:t> problem with options</a:t>
                      </a:r>
                    </a:p>
                    <a:p>
                      <a:r>
                        <a:rPr lang="en-US" dirty="0"/>
                        <a:t>And </a:t>
                      </a:r>
                      <a:r>
                        <a:rPr lang="en-US" dirty="0" err="1"/>
                        <a:t>ceq</a:t>
                      </a:r>
                      <a:r>
                        <a:rPr lang="en-US" dirty="0"/>
                        <a:t>(1)=subsystem1output(</a:t>
                      </a:r>
                      <a:r>
                        <a:rPr lang="en-US" dirty="0" err="1"/>
                        <a:t>fval</a:t>
                      </a:r>
                      <a:r>
                        <a:rPr lang="en-US" dirty="0"/>
                        <a:t>). </a:t>
                      </a:r>
                      <a:r>
                        <a:rPr lang="en-US" dirty="0" err="1"/>
                        <a:t>ceq</a:t>
                      </a:r>
                      <a:r>
                        <a:rPr lang="en-US" dirty="0"/>
                        <a:t>(2)=subsystem2output(</a:t>
                      </a:r>
                      <a:r>
                        <a:rPr lang="en-US" dirty="0" err="1"/>
                        <a:t>fval</a:t>
                      </a:r>
                      <a:r>
                        <a:rPr lang="en-US" dirty="0"/>
                        <a:t>). </a:t>
                      </a:r>
                    </a:p>
                    <a:p>
                      <a:r>
                        <a:rPr lang="en-US" dirty="0"/>
                        <a:t>finite difference step size to 10^-8</a:t>
                      </a:r>
                    </a:p>
                    <a:p>
                      <a:endParaRPr lang="en-US" dirty="0"/>
                    </a:p>
                  </a:txBody>
                  <a:tcPr/>
                </a:tc>
                <a:tc>
                  <a:txBody>
                    <a:bodyPr/>
                    <a:lstStyle/>
                    <a:p>
                      <a:r>
                        <a:rPr lang="en-US" dirty="0"/>
                        <a:t>10.8757 (iterations 12, function evaluation 95)</a:t>
                      </a:r>
                    </a:p>
                  </a:txBody>
                  <a:tcPr/>
                </a:tc>
                <a:extLst>
                  <a:ext uri="{0D108BD9-81ED-4DB2-BD59-A6C34878D82A}">
                    <a16:rowId xmlns:a16="http://schemas.microsoft.com/office/drawing/2014/main" val="347259833"/>
                  </a:ext>
                </a:extLst>
              </a:tr>
              <a:tr h="2096714">
                <a:tc>
                  <a:txBody>
                    <a:bodyPr/>
                    <a:lstStyle/>
                    <a:p>
                      <a:r>
                        <a:rPr lang="en-US" dirty="0"/>
                        <a:t>Run </a:t>
                      </a:r>
                      <a:r>
                        <a:rPr lang="en-US" dirty="0" err="1"/>
                        <a:t>patternsearch</a:t>
                      </a:r>
                      <a:r>
                        <a:rPr lang="en-US" dirty="0"/>
                        <a:t> on the previous row with the returned solution on previous row. Got the same result as </a:t>
                      </a:r>
                      <a:r>
                        <a:rPr lang="en-US" dirty="0" err="1"/>
                        <a:t>fmincon</a:t>
                      </a:r>
                      <a:r>
                        <a:rPr lang="en-US" dirty="0"/>
                        <a:t> surrogate opt. The solution did not improve so the (</a:t>
                      </a:r>
                      <a:r>
                        <a:rPr lang="en-US" dirty="0" err="1"/>
                        <a:t>fmincon</a:t>
                      </a:r>
                      <a:r>
                        <a:rPr lang="en-US" dirty="0"/>
                        <a:t> +surrogate opt) with second row is the best solution.</a:t>
                      </a:r>
                    </a:p>
                    <a:p>
                      <a:r>
                        <a:rPr lang="en-US" dirty="0"/>
                        <a:t>finite difference step size to 10^-8</a:t>
                      </a:r>
                    </a:p>
                  </a:txBody>
                  <a:tcPr/>
                </a:tc>
                <a:tc>
                  <a:txBody>
                    <a:bodyPr/>
                    <a:lstStyle/>
                    <a:p>
                      <a:r>
                        <a:rPr lang="en-US" dirty="0"/>
                        <a:t>10.8760</a:t>
                      </a:r>
                    </a:p>
                  </a:txBody>
                  <a:tcPr/>
                </a:tc>
                <a:extLst>
                  <a:ext uri="{0D108BD9-81ED-4DB2-BD59-A6C34878D82A}">
                    <a16:rowId xmlns:a16="http://schemas.microsoft.com/office/drawing/2014/main" val="2562851450"/>
                  </a:ext>
                </a:extLst>
              </a:tr>
              <a:tr h="2096714">
                <a:tc>
                  <a:txBody>
                    <a:bodyPr/>
                    <a:lstStyle/>
                    <a:p>
                      <a:r>
                        <a:rPr lang="en-US" dirty="0" err="1"/>
                        <a:t>Sellar</a:t>
                      </a:r>
                      <a:r>
                        <a:rPr lang="en-US" dirty="0"/>
                        <a:t> problem with options</a:t>
                      </a:r>
                    </a:p>
                    <a:p>
                      <a:r>
                        <a:rPr lang="en-US" dirty="0"/>
                        <a:t>And </a:t>
                      </a:r>
                      <a:r>
                        <a:rPr lang="en-US" dirty="0" err="1"/>
                        <a:t>ceq</a:t>
                      </a:r>
                      <a:r>
                        <a:rPr lang="en-US" dirty="0"/>
                        <a:t>(1)=subsystem1output(</a:t>
                      </a:r>
                      <a:r>
                        <a:rPr lang="en-US" dirty="0" err="1"/>
                        <a:t>fval</a:t>
                      </a:r>
                      <a:r>
                        <a:rPr lang="en-US" dirty="0"/>
                        <a:t>). </a:t>
                      </a:r>
                      <a:r>
                        <a:rPr lang="en-US" dirty="0" err="1"/>
                        <a:t>ceq</a:t>
                      </a:r>
                      <a:r>
                        <a:rPr lang="en-US" dirty="0"/>
                        <a:t>(2)=subsystem2output(</a:t>
                      </a:r>
                      <a:r>
                        <a:rPr lang="en-US" dirty="0" err="1"/>
                        <a:t>fval</a:t>
                      </a:r>
                      <a:r>
                        <a:rPr lang="en-US" dirty="0"/>
                        <a:t>). </a:t>
                      </a:r>
                    </a:p>
                    <a:p>
                      <a:endParaRPr lang="en-US" dirty="0"/>
                    </a:p>
                    <a:p>
                      <a:r>
                        <a:rPr lang="en-US" dirty="0"/>
                        <a:t>Same thing as previous row and changed finite difference step size to 10^-16</a:t>
                      </a:r>
                    </a:p>
                  </a:txBody>
                  <a:tcPr/>
                </a:tc>
                <a:tc>
                  <a:txBody>
                    <a:bodyPr/>
                    <a:lstStyle/>
                    <a:p>
                      <a:r>
                        <a:rPr lang="en-US" b="1" dirty="0"/>
                        <a:t>5.3320</a:t>
                      </a:r>
                    </a:p>
                  </a:txBody>
                  <a:tcPr/>
                </a:tc>
                <a:extLst>
                  <a:ext uri="{0D108BD9-81ED-4DB2-BD59-A6C34878D82A}">
                    <a16:rowId xmlns:a16="http://schemas.microsoft.com/office/drawing/2014/main" val="580742413"/>
                  </a:ext>
                </a:extLst>
              </a:tr>
              <a:tr h="2382630">
                <a:tc>
                  <a:txBody>
                    <a:bodyPr/>
                    <a:lstStyle/>
                    <a:p>
                      <a:r>
                        <a:rPr lang="en-US" dirty="0" err="1"/>
                        <a:t>Sellar</a:t>
                      </a:r>
                      <a:r>
                        <a:rPr lang="en-US" dirty="0"/>
                        <a:t> problem with options</a:t>
                      </a:r>
                    </a:p>
                    <a:p>
                      <a:r>
                        <a:rPr lang="en-US" dirty="0"/>
                        <a:t>And </a:t>
                      </a:r>
                      <a:r>
                        <a:rPr lang="en-US" dirty="0" err="1"/>
                        <a:t>ceq</a:t>
                      </a:r>
                      <a:r>
                        <a:rPr lang="en-US" dirty="0"/>
                        <a:t>(1)=(y1-y1s)^2</a:t>
                      </a:r>
                    </a:p>
                    <a:p>
                      <a:r>
                        <a:rPr lang="en-US" dirty="0" err="1"/>
                        <a:t>ceq</a:t>
                      </a:r>
                      <a:r>
                        <a:rPr lang="en-US" dirty="0"/>
                        <a:t>(2)=(y2-y2s)^2</a:t>
                      </a:r>
                    </a:p>
                    <a:p>
                      <a:r>
                        <a:rPr lang="en-US" dirty="0"/>
                        <a:t>Same thing as previous row and changed finite difference step size to 10^-16</a:t>
                      </a:r>
                    </a:p>
                    <a:p>
                      <a:endParaRPr lang="en-US" dirty="0"/>
                    </a:p>
                  </a:txBody>
                  <a:tcPr/>
                </a:tc>
                <a:tc>
                  <a:txBody>
                    <a:bodyPr/>
                    <a:lstStyle/>
                    <a:p>
                      <a:r>
                        <a:rPr lang="en-US" dirty="0"/>
                        <a:t> 5.7923</a:t>
                      </a:r>
                    </a:p>
                  </a:txBody>
                  <a:tcPr/>
                </a:tc>
                <a:extLst>
                  <a:ext uri="{0D108BD9-81ED-4DB2-BD59-A6C34878D82A}">
                    <a16:rowId xmlns:a16="http://schemas.microsoft.com/office/drawing/2014/main" val="3523991232"/>
                  </a:ext>
                </a:extLst>
              </a:tr>
              <a:tr h="2382630">
                <a:tc>
                  <a:txBody>
                    <a:bodyPr/>
                    <a:lstStyle/>
                    <a:p>
                      <a:r>
                        <a:rPr lang="en-US" dirty="0" err="1"/>
                        <a:t>Sellar</a:t>
                      </a:r>
                      <a:r>
                        <a:rPr lang="en-US" dirty="0"/>
                        <a:t> problem with options</a:t>
                      </a:r>
                    </a:p>
                    <a:p>
                      <a:r>
                        <a:rPr lang="en-US" dirty="0"/>
                        <a:t>And </a:t>
                      </a:r>
                      <a:r>
                        <a:rPr lang="en-US" dirty="0" err="1"/>
                        <a:t>ceq</a:t>
                      </a:r>
                      <a:r>
                        <a:rPr lang="en-US" dirty="0"/>
                        <a:t>(1)=(y1-y1s)^2</a:t>
                      </a:r>
                    </a:p>
                    <a:p>
                      <a:r>
                        <a:rPr lang="en-US" dirty="0" err="1"/>
                        <a:t>ceq</a:t>
                      </a:r>
                      <a:r>
                        <a:rPr lang="en-US" dirty="0"/>
                        <a:t>(2)=(y2-y2s)^2</a:t>
                      </a:r>
                    </a:p>
                    <a:p>
                      <a:r>
                        <a:rPr lang="en-US" dirty="0"/>
                        <a:t>Same thing as previous row and changed finite difference step size to </a:t>
                      </a:r>
                      <a:r>
                        <a:rPr lang="en-US" sz="1800" b="0" i="0" kern="1200" dirty="0">
                          <a:solidFill>
                            <a:schemeClr val="dk1"/>
                          </a:solidFill>
                          <a:effectLst/>
                          <a:latin typeface="+mn-lt"/>
                          <a:ea typeface="+mn-ea"/>
                          <a:cs typeface="+mn-cs"/>
                        </a:rPr>
                        <a:t>6.0555e-06</a:t>
                      </a:r>
                    </a:p>
                    <a:p>
                      <a:endParaRPr lang="en-US" dirty="0"/>
                    </a:p>
                  </a:txBody>
                  <a:tcPr/>
                </a:tc>
                <a:tc>
                  <a:txBody>
                    <a:bodyPr/>
                    <a:lstStyle/>
                    <a:p>
                      <a:r>
                        <a:rPr lang="en-US" dirty="0"/>
                        <a:t>23.35…</a:t>
                      </a:r>
                    </a:p>
                  </a:txBody>
                  <a:tcPr/>
                </a:tc>
                <a:extLst>
                  <a:ext uri="{0D108BD9-81ED-4DB2-BD59-A6C34878D82A}">
                    <a16:rowId xmlns:a16="http://schemas.microsoft.com/office/drawing/2014/main" val="2590385784"/>
                  </a:ext>
                </a:extLst>
              </a:tr>
            </a:tbl>
          </a:graphicData>
        </a:graphic>
      </p:graphicFrame>
    </p:spTree>
    <p:extLst>
      <p:ext uri="{BB962C8B-B14F-4D97-AF65-F5344CB8AC3E}">
        <p14:creationId xmlns:p14="http://schemas.microsoft.com/office/powerpoint/2010/main" val="423978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1495</Words>
  <Application>Microsoft Office PowerPoint</Application>
  <PresentationFormat>Widescreen</PresentationFormat>
  <Paragraphs>311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Sharmili, Nowsheen</dc:creator>
  <cp:lastModifiedBy>Sharmili, Nowsheen</cp:lastModifiedBy>
  <cp:revision>33</cp:revision>
  <dcterms:created xsi:type="dcterms:W3CDTF">2024-10-21T02:27:07Z</dcterms:created>
  <dcterms:modified xsi:type="dcterms:W3CDTF">2024-11-22T23:27:19Z</dcterms:modified>
</cp:coreProperties>
</file>