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4"/>
  </p:sldMasterIdLst>
  <p:notesMasterIdLst>
    <p:notesMasterId r:id="rId32"/>
  </p:notesMasterIdLst>
  <p:handoutMasterIdLst>
    <p:handoutMasterId r:id="rId33"/>
  </p:handoutMasterIdLst>
  <p:sldIdLst>
    <p:sldId id="581" r:id="rId5"/>
    <p:sldId id="583" r:id="rId6"/>
    <p:sldId id="584" r:id="rId7"/>
    <p:sldId id="585" r:id="rId8"/>
    <p:sldId id="586" r:id="rId9"/>
    <p:sldId id="603" r:id="rId10"/>
    <p:sldId id="591" r:id="rId11"/>
    <p:sldId id="595" r:id="rId12"/>
    <p:sldId id="592" r:id="rId13"/>
    <p:sldId id="599" r:id="rId14"/>
    <p:sldId id="600" r:id="rId15"/>
    <p:sldId id="601" r:id="rId16"/>
    <p:sldId id="607" r:id="rId17"/>
    <p:sldId id="589" r:id="rId18"/>
    <p:sldId id="611" r:id="rId19"/>
    <p:sldId id="612" r:id="rId20"/>
    <p:sldId id="613" r:id="rId21"/>
    <p:sldId id="614" r:id="rId22"/>
    <p:sldId id="615" r:id="rId23"/>
    <p:sldId id="616" r:id="rId24"/>
    <p:sldId id="617" r:id="rId25"/>
    <p:sldId id="618" r:id="rId26"/>
    <p:sldId id="619" r:id="rId27"/>
    <p:sldId id="620" r:id="rId28"/>
    <p:sldId id="608" r:id="rId29"/>
    <p:sldId id="621" r:id="rId30"/>
    <p:sldId id="622" r:id="rId31"/>
  </p:sldIdLst>
  <p:sldSz cx="9144000" cy="6858000" type="screen4x3"/>
  <p:notesSz cx="6797675" cy="9928225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96">
          <p15:clr>
            <a:srgbClr val="A4A3A4"/>
          </p15:clr>
        </p15:guide>
        <p15:guide id="2" pos="4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A424"/>
    <a:srgbClr val="F79327"/>
    <a:srgbClr val="FF7C00"/>
    <a:srgbClr val="007AC2"/>
    <a:srgbClr val="FFDD71"/>
    <a:srgbClr val="76C6EA"/>
    <a:srgbClr val="209DD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7BA1E-225D-4E0F-8BE4-7B92A437EA01}" v="124" dt="2025-07-09T20:16:05.824"/>
  </p1510:revLst>
</p1510:revInfo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72515" autoAdjust="0"/>
  </p:normalViewPr>
  <p:slideViewPr>
    <p:cSldViewPr snapToGrid="0">
      <p:cViewPr varScale="1">
        <p:scale>
          <a:sx n="83" d="100"/>
          <a:sy n="83" d="100"/>
        </p:scale>
        <p:origin x="2436" y="66"/>
      </p:cViewPr>
      <p:guideLst>
        <p:guide orient="horz" pos="1396"/>
        <p:guide pos="4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D2406BD-5BAB-40C6-AE54-474EBD11C425}" type="datetimeFigureOut">
              <a:rPr lang="tr-TR" altLang="tr-TR"/>
              <a:pPr>
                <a:defRPr/>
              </a:pPr>
              <a:t>10.07.2025</a:t>
            </a:fld>
            <a:endParaRPr lang="tr-TR" alt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4A1E50C-FFE7-42E6-B724-C7165D119FA2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862742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7FFCD16-4E3C-48BC-9616-C2284B8EC459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570435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8875" cy="3725862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6463"/>
            <a:ext cx="54419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r-TR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930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tr-TR" b="1" dirty="0"/>
              <a:t>Test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dirty="0"/>
              <a:t>K6 ile yükleme testi gerçekleştirdik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dirty="0"/>
              <a:t>Testte iki adet metot ölçümü yaptık</a:t>
            </a:r>
            <a:br>
              <a:rPr lang="tr-TR" dirty="0"/>
            </a:br>
            <a:r>
              <a:rPr lang="tr-TR" dirty="0"/>
              <a:t>Tabloya yazma (Skor artırma)</a:t>
            </a:r>
            <a:br>
              <a:rPr lang="tr-TR" dirty="0"/>
            </a:br>
            <a:r>
              <a:rPr lang="tr-TR" dirty="0"/>
              <a:t>Tablodan okuma (İlk 100 oyuncu)</a:t>
            </a:r>
            <a:br>
              <a:rPr lang="tr-TR" dirty="0"/>
            </a:br>
            <a:r>
              <a:rPr lang="tr-TR" dirty="0"/>
              <a:t>Her test başlangıcında 10 000 oyunculu lider tablosu oluşturma.</a:t>
            </a:r>
          </a:p>
          <a:p>
            <a:pPr>
              <a:lnSpc>
                <a:spcPct val="200000"/>
              </a:lnSpc>
            </a:pPr>
            <a:r>
              <a:rPr lang="tr-TR" b="1" dirty="0"/>
              <a:t>Ölçülen Metrikler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dirty="0"/>
              <a:t>p50 , p95 , p99 , </a:t>
            </a:r>
            <a:r>
              <a:rPr lang="tr-TR" dirty="0" err="1"/>
              <a:t>Throughput</a:t>
            </a:r>
            <a:r>
              <a:rPr lang="tr-TR" dirty="0"/>
              <a:t>(</a:t>
            </a:r>
            <a:r>
              <a:rPr lang="tr-TR" dirty="0" err="1"/>
              <a:t>ops</a:t>
            </a:r>
            <a:r>
              <a:rPr lang="tr-TR" dirty="0"/>
              <a:t>/s)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dirty="0"/>
              <a:t>Ortalama , minimum ve maksimum değerleri</a:t>
            </a:r>
            <a:br>
              <a:rPr lang="tr-TR" dirty="0"/>
            </a:br>
            <a:br>
              <a:rPr lang="tr-TR" b="1" dirty="0"/>
            </a:br>
            <a:r>
              <a:rPr lang="tr-TR" b="1" dirty="0"/>
              <a:t>Test Senaryoları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0.5k </a:t>
            </a:r>
            <a:r>
              <a:rPr lang="tr-TR" dirty="0" err="1"/>
              <a:t>ops</a:t>
            </a:r>
            <a:r>
              <a:rPr lang="tr-TR" dirty="0"/>
              <a:t>/s Yazma Kayıpsız işlenirken Maksimum Okuma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1k </a:t>
            </a:r>
            <a:r>
              <a:rPr lang="tr-TR" dirty="0" err="1"/>
              <a:t>ops</a:t>
            </a:r>
            <a:r>
              <a:rPr lang="tr-TR" dirty="0"/>
              <a:t>/s Yazma Kayıpsız işlenirken Maksimum Okuma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2k </a:t>
            </a:r>
            <a:r>
              <a:rPr lang="tr-TR" dirty="0" err="1"/>
              <a:t>ops</a:t>
            </a:r>
            <a:r>
              <a:rPr lang="tr-TR" dirty="0"/>
              <a:t>/s Yazma ve 10k </a:t>
            </a:r>
            <a:r>
              <a:rPr lang="tr-TR" dirty="0" err="1"/>
              <a:t>ops</a:t>
            </a:r>
            <a:r>
              <a:rPr lang="tr-TR" dirty="0"/>
              <a:t>/s Okuma isteğinin ne kadarı işlenebildi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15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579126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b="1" dirty="0"/>
              <a:t>Sonuç ve Öneriler</a:t>
            </a:r>
          </a:p>
          <a:p>
            <a:endParaRPr lang="tr-TR" b="1" dirty="0"/>
          </a:p>
          <a:p>
            <a:r>
              <a:rPr lang="tr-TR" b="1" dirty="0"/>
              <a:t>En yüksek performans önceliğinizse</a:t>
            </a:r>
            <a:r>
              <a:rPr lang="tr-TR" dirty="0"/>
              <a:t> (</a:t>
            </a:r>
            <a:r>
              <a:rPr lang="tr-TR" dirty="0" err="1"/>
              <a:t>low-latency</a:t>
            </a:r>
            <a:r>
              <a:rPr lang="tr-TR" dirty="0"/>
              <a:t>, yüksek </a:t>
            </a:r>
            <a:r>
              <a:rPr lang="tr-TR" dirty="0" err="1"/>
              <a:t>throughput</a:t>
            </a:r>
            <a:r>
              <a:rPr lang="tr-TR" dirty="0"/>
              <a:t>) ve </a:t>
            </a:r>
            <a:r>
              <a:rPr lang="tr-TR" b="1" dirty="0"/>
              <a:t>veri kaybı kabul edilebilirse</a:t>
            </a:r>
            <a:r>
              <a:rPr lang="tr-TR" dirty="0"/>
              <a:t>, </a:t>
            </a:r>
            <a:r>
              <a:rPr lang="tr-TR" b="1" dirty="0" err="1"/>
              <a:t>Plain</a:t>
            </a:r>
            <a:r>
              <a:rPr lang="tr-TR" b="1" dirty="0"/>
              <a:t> Java</a:t>
            </a:r>
            <a:r>
              <a:rPr lang="tr-TR" dirty="0"/>
              <a:t> profili tercih edilmeli.</a:t>
            </a:r>
          </a:p>
          <a:p>
            <a:endParaRPr lang="tr-TR" dirty="0"/>
          </a:p>
          <a:p>
            <a:r>
              <a:rPr lang="tr-TR" b="1" dirty="0"/>
              <a:t>Kısa ömürlü </a:t>
            </a:r>
            <a:r>
              <a:rPr lang="tr-TR" b="1" dirty="0" err="1"/>
              <a:t>cache</a:t>
            </a:r>
            <a:r>
              <a:rPr lang="tr-TR" dirty="0"/>
              <a:t> ile bellek yönetimi ve TTL kontrollü hızlı erişim gerekiyorsa, </a:t>
            </a:r>
            <a:r>
              <a:rPr lang="tr-TR" b="1" dirty="0" err="1"/>
              <a:t>Caffeine</a:t>
            </a:r>
            <a:r>
              <a:rPr lang="tr-TR" dirty="0"/>
              <a:t> iyi bir ara çözüm sunar.</a:t>
            </a:r>
          </a:p>
          <a:p>
            <a:endParaRPr lang="tr-TR" dirty="0"/>
          </a:p>
          <a:p>
            <a:r>
              <a:rPr lang="tr-TR" b="1" dirty="0"/>
              <a:t>Veri dayanıklılığı, dağıtık mimari</a:t>
            </a:r>
            <a:r>
              <a:rPr lang="tr-TR" dirty="0"/>
              <a:t> ve </a:t>
            </a:r>
            <a:r>
              <a:rPr lang="tr-TR" b="1" dirty="0"/>
              <a:t>yüksek kalıcılık</a:t>
            </a:r>
            <a:r>
              <a:rPr lang="tr-TR" dirty="0"/>
              <a:t> ön plandaysa, performans kaybını göze alarak </a:t>
            </a:r>
            <a:r>
              <a:rPr lang="tr-TR" b="1" dirty="0" err="1"/>
              <a:t>Redis</a:t>
            </a:r>
            <a:r>
              <a:rPr lang="tr-TR" dirty="0"/>
              <a:t> kullanmak en uygun stratejidir.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25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013148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 err="1"/>
              <a:t>RESTful</a:t>
            </a:r>
            <a:r>
              <a:rPr lang="tr-TR" b="1" dirty="0"/>
              <a:t> API Tasarımı</a:t>
            </a:r>
          </a:p>
          <a:p>
            <a:r>
              <a:rPr lang="tr-TR" b="1" dirty="0"/>
              <a:t>Bellek İçi Çözümler</a:t>
            </a:r>
            <a:br>
              <a:rPr lang="tr-TR" dirty="0"/>
            </a:br>
            <a:r>
              <a:rPr lang="tr-TR" dirty="0"/>
              <a:t>Java, </a:t>
            </a:r>
            <a:r>
              <a:rPr lang="tr-TR" dirty="0" err="1"/>
              <a:t>Caffeine</a:t>
            </a:r>
            <a:r>
              <a:rPr lang="tr-TR" dirty="0"/>
              <a:t> ve </a:t>
            </a:r>
            <a:r>
              <a:rPr lang="tr-TR" dirty="0" err="1"/>
              <a:t>Redis</a:t>
            </a:r>
            <a:r>
              <a:rPr lang="tr-TR" dirty="0"/>
              <a:t> ile bellek üstü veri yönetimini öğrendim.</a:t>
            </a:r>
          </a:p>
          <a:p>
            <a:r>
              <a:rPr lang="tr-TR" b="1" dirty="0"/>
              <a:t>Modüler Konfigürasyon</a:t>
            </a:r>
            <a:br>
              <a:rPr lang="tr-TR" dirty="0"/>
            </a:br>
            <a:r>
              <a:rPr lang="tr-TR" dirty="0"/>
              <a:t>Spring </a:t>
            </a:r>
            <a:r>
              <a:rPr lang="tr-TR" dirty="0" err="1"/>
              <a:t>Bootun</a:t>
            </a:r>
            <a:r>
              <a:rPr lang="tr-TR" dirty="0"/>
              <a:t> </a:t>
            </a:r>
            <a:r>
              <a:rPr lang="tr-TR" dirty="0" err="1"/>
              <a:t>saladığı</a:t>
            </a:r>
            <a:r>
              <a:rPr lang="tr-TR" dirty="0"/>
              <a:t> Profilleri değiştirerek kodu yeniden yazmadan farklı veri katmanlarını seçebildim.</a:t>
            </a:r>
          </a:p>
          <a:p>
            <a:r>
              <a:rPr lang="tr-TR" b="1" dirty="0"/>
              <a:t>Performans İzleme</a:t>
            </a:r>
            <a:br>
              <a:rPr lang="tr-TR" dirty="0"/>
            </a:br>
            <a:r>
              <a:rPr lang="tr-TR" dirty="0"/>
              <a:t>Uygulamayı anlık metriklerle izleyerek performansı gerçek zamanlı gördüm.</a:t>
            </a:r>
            <a:br>
              <a:rPr lang="tr-TR" dirty="0"/>
            </a:br>
            <a:r>
              <a:rPr lang="tr-TR" dirty="0" err="1"/>
              <a:t>Micrometer</a:t>
            </a:r>
            <a:r>
              <a:rPr lang="tr-TR" dirty="0"/>
              <a:t> + </a:t>
            </a:r>
            <a:r>
              <a:rPr lang="tr-TR" dirty="0" err="1"/>
              <a:t>Prometheus</a:t>
            </a:r>
            <a:r>
              <a:rPr lang="tr-TR" dirty="0"/>
              <a:t> + </a:t>
            </a:r>
            <a:r>
              <a:rPr lang="tr-TR" dirty="0" err="1"/>
              <a:t>Grafana</a:t>
            </a:r>
            <a:r>
              <a:rPr lang="tr-TR" dirty="0"/>
              <a:t> </a:t>
            </a:r>
          </a:p>
          <a:p>
            <a:r>
              <a:rPr lang="tr-TR" b="1" dirty="0"/>
              <a:t>Yük Testi Tecrübesi</a:t>
            </a:r>
            <a:br>
              <a:rPr lang="tr-TR" dirty="0"/>
            </a:br>
            <a:r>
              <a:rPr lang="tr-TR" dirty="0"/>
              <a:t>K6 ile yüksek yazma ve okuma senaryolarını başarıyla test ettim.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b="1" dirty="0"/>
              <a:t>Modern </a:t>
            </a:r>
            <a:r>
              <a:rPr lang="tr-TR" b="1" dirty="0" err="1"/>
              <a:t>Tech-Stack</a:t>
            </a:r>
            <a:r>
              <a:rPr lang="tr-TR" b="1" dirty="0"/>
              <a:t> Tecrübesi</a:t>
            </a:r>
            <a:br>
              <a:rPr lang="tr-TR" dirty="0"/>
            </a:br>
            <a:r>
              <a:rPr lang="tr-TR" dirty="0" err="1"/>
              <a:t>Docker</a:t>
            </a:r>
            <a:r>
              <a:rPr lang="tr-TR" dirty="0"/>
              <a:t> ile </a:t>
            </a:r>
            <a:r>
              <a:rPr lang="tr-TR" dirty="0" err="1"/>
              <a:t>redis</a:t>
            </a:r>
            <a:r>
              <a:rPr lang="tr-TR" dirty="0"/>
              <a:t> </a:t>
            </a:r>
            <a:r>
              <a:rPr lang="tr-TR" dirty="0" err="1"/>
              <a:t>prometheus</a:t>
            </a:r>
            <a:r>
              <a:rPr lang="tr-TR" dirty="0"/>
              <a:t>- </a:t>
            </a:r>
            <a:r>
              <a:rPr lang="tr-TR" dirty="0" err="1"/>
              <a:t>grafana</a:t>
            </a:r>
            <a:r>
              <a:rPr lang="tr-TR" dirty="0"/>
              <a:t> gibi servisleri kullanmayı öğrendim.</a:t>
            </a:r>
          </a:p>
          <a:p>
            <a:r>
              <a:rPr lang="tr-TR" b="1" dirty="0"/>
              <a:t>Veriye Dayalı Karar</a:t>
            </a:r>
            <a:br>
              <a:rPr lang="tr-TR" dirty="0"/>
            </a:br>
            <a:r>
              <a:rPr lang="tr-TR" dirty="0"/>
              <a:t>Test sonuçlarına dayanarak en uygun teknolojiyi belirledim.</a:t>
            </a:r>
          </a:p>
          <a:p>
            <a:r>
              <a:rPr lang="tr-TR" b="1" dirty="0"/>
              <a:t>Sunum ve Raporlama</a:t>
            </a:r>
            <a:br>
              <a:rPr lang="tr-TR" dirty="0"/>
            </a:br>
            <a:r>
              <a:rPr lang="tr-TR" dirty="0"/>
              <a:t>Teknik bulguları net tablolara, grafiklere ve diyagramlara dönüştürerek etkili paylaşım sağlama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26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805502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/>
              <a:pPr>
                <a:defRPr/>
              </a:pPr>
              <a:t>2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940501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5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526645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Bu görmüş olduğunuz şema projemin nasıl bir yapıya sahip olduğunu gösteriyor.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7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385380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Lider tablosu </a:t>
            </a:r>
            <a:r>
              <a:rPr lang="tr-TR" dirty="0" err="1"/>
              <a:t>repositorysi</a:t>
            </a:r>
            <a:r>
              <a:rPr lang="tr-TR" dirty="0"/>
              <a:t> olarak 3 farklı gerçekleştirim yaptık.</a:t>
            </a:r>
            <a:br>
              <a:rPr lang="tr-TR" dirty="0"/>
            </a:br>
            <a:r>
              <a:rPr lang="tr-TR" dirty="0"/>
              <a:t>Lider tablosu </a:t>
            </a:r>
            <a:r>
              <a:rPr lang="tr-TR" dirty="0" err="1"/>
              <a:t>arayüzümüzü</a:t>
            </a:r>
            <a:r>
              <a:rPr lang="tr-TR" dirty="0"/>
              <a:t> gerçekleştiren </a:t>
            </a:r>
            <a:r>
              <a:rPr lang="tr-TR" dirty="0" err="1"/>
              <a:t>java</a:t>
            </a:r>
            <a:r>
              <a:rPr lang="tr-TR" dirty="0"/>
              <a:t> </a:t>
            </a:r>
            <a:r>
              <a:rPr lang="tr-TR" dirty="0" err="1"/>
              <a:t>caffeine</a:t>
            </a:r>
            <a:r>
              <a:rPr lang="tr-TR" dirty="0"/>
              <a:t> ve </a:t>
            </a:r>
            <a:r>
              <a:rPr lang="tr-TR" dirty="0" err="1"/>
              <a:t>redis</a:t>
            </a:r>
            <a:r>
              <a:rPr lang="tr-TR" dirty="0"/>
              <a:t> depolarımız var</a:t>
            </a:r>
          </a:p>
          <a:p>
            <a:r>
              <a:rPr lang="tr-TR" dirty="0"/>
              <a:t>Bu </a:t>
            </a:r>
            <a:r>
              <a:rPr lang="tr-TR" dirty="0" err="1"/>
              <a:t>arayüzü</a:t>
            </a:r>
            <a:r>
              <a:rPr lang="tr-TR" dirty="0"/>
              <a:t> </a:t>
            </a:r>
            <a:r>
              <a:rPr lang="tr-TR" dirty="0" err="1"/>
              <a:t>controller</a:t>
            </a:r>
            <a:r>
              <a:rPr lang="tr-TR" dirty="0"/>
              <a:t> ve service aracılığıyla erişiyoruz</a:t>
            </a:r>
            <a:br>
              <a:rPr lang="tr-TR" dirty="0"/>
            </a:br>
            <a:r>
              <a:rPr lang="tr-TR" dirty="0"/>
              <a:t>böylece dışardan </a:t>
            </a:r>
            <a:r>
              <a:rPr lang="tr-TR" dirty="0" err="1"/>
              <a:t>api</a:t>
            </a:r>
            <a:r>
              <a:rPr lang="tr-TR" dirty="0"/>
              <a:t> uygulamamız tek parça gözükürken</a:t>
            </a:r>
            <a:br>
              <a:rPr lang="tr-TR" dirty="0"/>
            </a:br>
            <a:r>
              <a:rPr lang="tr-TR" dirty="0"/>
              <a:t>içeride </a:t>
            </a:r>
            <a:r>
              <a:rPr lang="tr-TR" dirty="0" err="1"/>
              <a:t>spring</a:t>
            </a:r>
            <a:r>
              <a:rPr lang="tr-TR" dirty="0"/>
              <a:t> </a:t>
            </a:r>
            <a:r>
              <a:rPr lang="tr-TR" dirty="0" err="1"/>
              <a:t>boot</a:t>
            </a:r>
            <a:r>
              <a:rPr lang="tr-TR" dirty="0"/>
              <a:t> </a:t>
            </a:r>
            <a:r>
              <a:rPr lang="tr-TR" dirty="0" err="1"/>
              <a:t>annotationlarıyla</a:t>
            </a:r>
            <a:r>
              <a:rPr lang="tr-TR" dirty="0"/>
              <a:t> modülerlik sağlıyoruz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8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4003882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Burada görmüş olduğunuz şema ise projemin depo </a:t>
            </a:r>
            <a:r>
              <a:rPr lang="tr-TR" dirty="0" err="1"/>
              <a:t>implementasyonlarıyla</a:t>
            </a:r>
            <a:r>
              <a:rPr lang="tr-TR" dirty="0"/>
              <a:t> gösterimi</a:t>
            </a:r>
            <a:br>
              <a:rPr lang="tr-TR" dirty="0"/>
            </a:br>
            <a:r>
              <a:rPr lang="tr-TR" dirty="0"/>
              <a:t>bu depoların aynı anda bir tanesini kullanıyoruz</a:t>
            </a:r>
            <a:br>
              <a:rPr lang="tr-TR" dirty="0"/>
            </a:br>
            <a:r>
              <a:rPr lang="tr-TR" dirty="0" err="1"/>
              <a:t>micro</a:t>
            </a:r>
            <a:r>
              <a:rPr lang="tr-TR" dirty="0"/>
              <a:t> </a:t>
            </a:r>
            <a:r>
              <a:rPr lang="tr-TR" dirty="0" err="1"/>
              <a:t>meter</a:t>
            </a:r>
            <a:r>
              <a:rPr lang="tr-TR" dirty="0"/>
              <a:t> ile metrik topluyoruz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tr-TR" dirty="0" err="1"/>
              <a:t>Dockerda</a:t>
            </a:r>
            <a:r>
              <a:rPr lang="tr-TR" dirty="0"/>
              <a:t> çalışan </a:t>
            </a:r>
            <a:r>
              <a:rPr lang="tr-TR" dirty="0" err="1"/>
              <a:t>prometheus</a:t>
            </a:r>
            <a:r>
              <a:rPr lang="tr-TR" dirty="0"/>
              <a:t> ve </a:t>
            </a:r>
            <a:r>
              <a:rPr lang="tr-TR" dirty="0" err="1"/>
              <a:t>grafana</a:t>
            </a:r>
            <a:r>
              <a:rPr lang="tr-TR" dirty="0"/>
              <a:t> ile tarayıcımızda </a:t>
            </a:r>
            <a:r>
              <a:rPr lang="tr-TR" dirty="0" err="1"/>
              <a:t>dashboard</a:t>
            </a:r>
            <a:r>
              <a:rPr lang="tr-TR" dirty="0"/>
              <a:t> aracılığıyla görüntülüyoruz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tr-TR" dirty="0"/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9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27340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10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559063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Peki biz bu depoların içinde aslında nasıl bir veri yapısı uyguladık ?</a:t>
            </a:r>
            <a:br>
              <a:rPr lang="tr-TR" dirty="0"/>
            </a:br>
            <a:r>
              <a:rPr lang="tr-TR" dirty="0"/>
              <a:t>Java için bir </a:t>
            </a:r>
            <a:r>
              <a:rPr lang="tr-TR" dirty="0" err="1"/>
              <a:t>hashmap</a:t>
            </a:r>
            <a:r>
              <a:rPr lang="tr-TR" dirty="0"/>
              <a:t> kullandık</a:t>
            </a:r>
            <a:br>
              <a:rPr lang="tr-TR" dirty="0"/>
            </a:br>
            <a:r>
              <a:rPr lang="tr-TR" dirty="0" err="1"/>
              <a:t>caffeine</a:t>
            </a:r>
            <a:r>
              <a:rPr lang="tr-TR" dirty="0"/>
              <a:t> ise temelinde </a:t>
            </a:r>
            <a:r>
              <a:rPr lang="tr-TR" dirty="0" err="1"/>
              <a:t>concurrent</a:t>
            </a:r>
            <a:r>
              <a:rPr lang="tr-TR" dirty="0"/>
              <a:t> </a:t>
            </a:r>
            <a:r>
              <a:rPr lang="tr-TR" dirty="0" err="1"/>
              <a:t>hashmap</a:t>
            </a:r>
            <a:r>
              <a:rPr lang="tr-TR" dirty="0"/>
              <a:t> kullanan </a:t>
            </a:r>
            <a:r>
              <a:rPr lang="tr-TR" dirty="0" err="1"/>
              <a:t>cache</a:t>
            </a:r>
            <a:r>
              <a:rPr lang="tr-TR" dirty="0"/>
              <a:t> adında bir yapı kullanıyor.</a:t>
            </a:r>
            <a:br>
              <a:rPr lang="tr-TR" dirty="0"/>
            </a:br>
            <a:r>
              <a:rPr lang="tr-TR" dirty="0"/>
              <a:t>Bu yapının süre aşımı sonrası bellekten silme gibi özellikleri var</a:t>
            </a:r>
          </a:p>
          <a:p>
            <a:r>
              <a:rPr lang="tr-TR" dirty="0" err="1"/>
              <a:t>Redisde</a:t>
            </a:r>
            <a:r>
              <a:rPr lang="tr-TR" dirty="0"/>
              <a:t> ise daha atomik bir yapı ve sıralı küme kullanabilme avantajımız var</a:t>
            </a: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13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401023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 smtClean="0"/>
              <a:pPr>
                <a:defRPr/>
              </a:pPr>
              <a:t>14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03231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7856538" y="6604000"/>
            <a:ext cx="720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57944B98-5529-4CAF-913D-D8C69ACB5998}" type="slidenum">
              <a:rPr lang="tr-TR" altLang="tr-TR" sz="1200" smtClean="0">
                <a:solidFill>
                  <a:schemeClr val="bg1"/>
                </a:solidFill>
                <a:latin typeface="Trebuchet MS" panose="020B0603020202020204" pitchFamily="34" charset="0"/>
              </a:rPr>
              <a:pPr>
                <a:defRPr/>
              </a:pPr>
              <a:t>‹#›</a:t>
            </a:fld>
            <a:r>
              <a:rPr lang="tr-TR" altLang="tr-TR" sz="1200" dirty="0">
                <a:solidFill>
                  <a:schemeClr val="bg1"/>
                </a:solidFill>
                <a:latin typeface="Trebuchet MS" panose="020B0603020202020204" pitchFamily="34" charset="0"/>
              </a:rPr>
              <a:t>/27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843338" y="6581775"/>
            <a:ext cx="1457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tr-TR" altLang="tr-TR" sz="1200">
                <a:solidFill>
                  <a:schemeClr val="bg1"/>
                </a:solidFill>
                <a:latin typeface="Trebuchet MS" panose="020B0603020202020204" pitchFamily="34" charset="0"/>
              </a:rPr>
              <a:t>TASNİF DIŞI</a:t>
            </a:r>
          </a:p>
        </p:txBody>
      </p:sp>
      <p:pic>
        <p:nvPicPr>
          <p:cNvPr id="5" name="Picture 9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593681"/>
            <a:ext cx="942975" cy="264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1126629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236538" y="20638"/>
            <a:ext cx="7215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dirty="0"/>
              <a:t>Click to edit Master title style</a:t>
            </a:r>
            <a:endParaRPr lang="tr-TR" altLang="tr-TR" dirty="0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36538" y="1268413"/>
            <a:ext cx="862965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dirty="0"/>
              <a:t>Click to edit Master text styles</a:t>
            </a:r>
          </a:p>
          <a:p>
            <a:pPr lvl="1"/>
            <a:r>
              <a:rPr lang="en-US" altLang="tr-TR" dirty="0"/>
              <a:t>Second level</a:t>
            </a:r>
          </a:p>
          <a:p>
            <a:pPr lvl="2"/>
            <a:r>
              <a:rPr lang="en-US" altLang="tr-TR" dirty="0"/>
              <a:t>Third level</a:t>
            </a:r>
          </a:p>
          <a:p>
            <a:pPr lvl="3"/>
            <a:r>
              <a:rPr lang="en-US" altLang="tr-TR" dirty="0"/>
              <a:t>Fourth level</a:t>
            </a:r>
          </a:p>
          <a:p>
            <a:pPr lvl="4"/>
            <a:r>
              <a:rPr lang="en-US" altLang="tr-TR" dirty="0"/>
              <a:t>Fifth level</a:t>
            </a:r>
            <a:endParaRPr lang="tr-TR" altLang="tr-TR" dirty="0"/>
          </a:p>
        </p:txBody>
      </p:sp>
      <p:pic>
        <p:nvPicPr>
          <p:cNvPr id="4" name="Picture 9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593681"/>
            <a:ext cx="942975" cy="264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rgbClr val="25406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1800">
              <a:latin typeface="Arial" panose="020B0604020202020204" pitchFamily="34" charset="0"/>
            </a:endParaRPr>
          </a:p>
        </p:txBody>
      </p:sp>
      <p:sp>
        <p:nvSpPr>
          <p:cNvPr id="5123" name="Text Box 49"/>
          <p:cNvSpPr txBox="1">
            <a:spLocks noChangeArrowheads="1"/>
          </p:cNvSpPr>
          <p:nvPr/>
        </p:nvSpPr>
        <p:spPr bwMode="auto">
          <a:xfrm rot="-5400000">
            <a:off x="8749506" y="6414294"/>
            <a:ext cx="5730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tr-TR" altLang="tr-TR" sz="600" b="1">
                <a:solidFill>
                  <a:srgbClr val="FFFFFF"/>
                </a:solidFill>
                <a:latin typeface="Arial" panose="020B0604020202020204" pitchFamily="34" charset="0"/>
              </a:rPr>
              <a:t>04.01.2017</a:t>
            </a:r>
          </a:p>
        </p:txBody>
      </p:sp>
      <p:sp>
        <p:nvSpPr>
          <p:cNvPr id="5" name="Metin kutusu 1"/>
          <p:cNvSpPr txBox="1">
            <a:spLocks noChangeArrowheads="1"/>
          </p:cNvSpPr>
          <p:nvPr/>
        </p:nvSpPr>
        <p:spPr bwMode="auto">
          <a:xfrm>
            <a:off x="0" y="5820392"/>
            <a:ext cx="9144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sz="3000" dirty="0">
                <a:solidFill>
                  <a:srgbClr val="FBA424"/>
                </a:solidFill>
                <a:ea typeface="Trebuchet MS" panose="020B0603020202020204" pitchFamily="34" charset="0"/>
                <a:cs typeface="Trebuchet MS" panose="020B0603020202020204" pitchFamily="34" charset="0"/>
              </a:rPr>
              <a:t>Temmuz 2025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249DF6-E42E-476E-A4F5-5EFE15885113}"/>
              </a:ext>
            </a:extLst>
          </p:cNvPr>
          <p:cNvSpPr/>
          <p:nvPr/>
        </p:nvSpPr>
        <p:spPr>
          <a:xfrm>
            <a:off x="1927661" y="3939273"/>
            <a:ext cx="528867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solidFill>
                  <a:srgbClr val="FF0000"/>
                </a:solidFill>
              </a:rPr>
              <a:t>Liderlik Tablosu Uygulamasında </a:t>
            </a:r>
            <a:r>
              <a:rPr lang="tr-TR" sz="3200" dirty="0" err="1">
                <a:solidFill>
                  <a:srgbClr val="FF0000"/>
                </a:solidFill>
              </a:rPr>
              <a:t>In</a:t>
            </a:r>
            <a:r>
              <a:rPr lang="tr-TR" sz="3200" dirty="0">
                <a:solidFill>
                  <a:srgbClr val="FF0000"/>
                </a:solidFill>
              </a:rPr>
              <a:t>-Memory </a:t>
            </a:r>
            <a:r>
              <a:rPr lang="tr-TR" sz="3200" dirty="0" err="1">
                <a:solidFill>
                  <a:srgbClr val="FF0000"/>
                </a:solidFill>
              </a:rPr>
              <a:t>Repository</a:t>
            </a:r>
            <a:r>
              <a:rPr lang="tr-TR" sz="3200" dirty="0">
                <a:solidFill>
                  <a:srgbClr val="FF0000"/>
                </a:solidFill>
              </a:rPr>
              <a:t> Karşılaştırması</a:t>
            </a:r>
          </a:p>
        </p:txBody>
      </p:sp>
    </p:spTree>
    <p:extLst>
      <p:ext uri="{BB962C8B-B14F-4D97-AF65-F5344CB8AC3E}">
        <p14:creationId xmlns:p14="http://schemas.microsoft.com/office/powerpoint/2010/main" val="54865842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5D6862B-BCBE-4215-A294-7F0BCFB32799}"/>
              </a:ext>
            </a:extLst>
          </p:cNvPr>
          <p:cNvSpPr/>
          <p:nvPr/>
        </p:nvSpPr>
        <p:spPr>
          <a:xfrm>
            <a:off x="149295" y="537239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026" name="Picture 2" descr="https://sdmntprpolandcentral.oaiusercontent.com/files/00000000-2540-620a-8789-933219da2c28/raw?se=2025-07-09T08%3A22%3A35Z&amp;sp=r&amp;sv=2024-08-04&amp;sr=b&amp;scid=bc7e1fa6-a1d1-52dc-b37c-577740c9581d&amp;skoid=76024c37-11e2-4c92-aa07-7e519fbe2d0f&amp;sktid=a48cca56-e6da-484e-a814-9c849652bcb3&amp;skt=2025-07-09T06%3A53%3A06Z&amp;ske=2025-07-10T06%3A53%3A06Z&amp;sks=b&amp;skv=2024-08-04&amp;sig=5lPCT1x4Cf9O2kmHNYc9bilBOPKdihUqXW5uKz%2BFZmM%3D">
            <a:extLst>
              <a:ext uri="{FF2B5EF4-FFF2-40B4-BE49-F238E27FC236}">
                <a16:creationId xmlns:a16="http://schemas.microsoft.com/office/drawing/2014/main" id="{F1F5CC17-F618-4362-B48E-E84E9825D6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56" y="1828800"/>
            <a:ext cx="2896302" cy="289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0D0960-6371-4C23-AD01-070F88022C8C}"/>
              </a:ext>
            </a:extLst>
          </p:cNvPr>
          <p:cNvSpPr txBox="1"/>
          <p:nvPr/>
        </p:nvSpPr>
        <p:spPr>
          <a:xfrm>
            <a:off x="7916091" y="4509658"/>
            <a:ext cx="8795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800" dirty="0">
                <a:solidFill>
                  <a:schemeClr val="bg1"/>
                </a:solidFill>
              </a:rPr>
              <a:t>Temsili Resim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4CB61-2878-4E06-AEE2-FEBC08503039}"/>
              </a:ext>
            </a:extLst>
          </p:cNvPr>
          <p:cNvSpPr txBox="1"/>
          <p:nvPr/>
        </p:nvSpPr>
        <p:spPr>
          <a:xfrm>
            <a:off x="348343" y="1459468"/>
            <a:ext cx="5625737" cy="354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/>
              <a:t>Problem Tanımı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Çok oyunculu oyunlarda </a:t>
            </a:r>
            <a:r>
              <a:rPr lang="tr-TR" sz="1400" b="1" dirty="0"/>
              <a:t>lider tablosu</a:t>
            </a:r>
            <a:r>
              <a:rPr lang="tr-TR" sz="1400" dirty="0"/>
              <a:t>, rekabetin merkezi bir bileşenidir.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Saniyede </a:t>
            </a:r>
            <a:r>
              <a:rPr lang="tr-TR" sz="1400" b="1" dirty="0"/>
              <a:t>binlerce skor güncellemesi</a:t>
            </a:r>
            <a:r>
              <a:rPr lang="tr-TR" sz="1400" dirty="0"/>
              <a:t> ve </a:t>
            </a:r>
            <a:r>
              <a:rPr lang="tr-TR" sz="1400" b="1" dirty="0"/>
              <a:t>sorgu</a:t>
            </a:r>
            <a:r>
              <a:rPr lang="tr-TR" sz="1400" dirty="0"/>
              <a:t> oluşur.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Gecikmesiz erişim, anlık sıralama ve yüksek performans gereklidir.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dirty="0"/>
              <a:t>Bu proje, bu soruna </a:t>
            </a:r>
            <a:r>
              <a:rPr lang="tr-TR" sz="1400" b="1" dirty="0"/>
              <a:t>in-</a:t>
            </a:r>
            <a:r>
              <a:rPr lang="tr-TR" sz="1400" b="1" dirty="0" err="1"/>
              <a:t>memory</a:t>
            </a:r>
            <a:r>
              <a:rPr lang="tr-TR" sz="1400" b="1" dirty="0"/>
              <a:t> çözümlerle yaklaşmayı</a:t>
            </a:r>
            <a:r>
              <a:rPr lang="tr-TR" sz="1400" dirty="0"/>
              <a:t> hedeflemektedir.</a:t>
            </a:r>
          </a:p>
          <a:p>
            <a:pPr>
              <a:lnSpc>
                <a:spcPct val="150000"/>
              </a:lnSpc>
            </a:pPr>
            <a:endParaRPr lang="tr-TR" b="1" dirty="0"/>
          </a:p>
          <a:p>
            <a:pPr>
              <a:lnSpc>
                <a:spcPct val="150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75025707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6EA4E4-B291-4CDA-9B4C-818749AF727F}"/>
              </a:ext>
            </a:extLst>
          </p:cNvPr>
          <p:cNvSpPr/>
          <p:nvPr/>
        </p:nvSpPr>
        <p:spPr>
          <a:xfrm>
            <a:off x="149292" y="537239"/>
            <a:ext cx="14414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254F7-C927-46DD-A9F3-BA467DB63E23}"/>
              </a:ext>
            </a:extLst>
          </p:cNvPr>
          <p:cNvSpPr txBox="1"/>
          <p:nvPr/>
        </p:nvSpPr>
        <p:spPr>
          <a:xfrm>
            <a:off x="457069" y="1497874"/>
            <a:ext cx="6222405" cy="290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Amaç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1600" dirty="0"/>
              <a:t>Lider tablosu </a:t>
            </a:r>
            <a:r>
              <a:rPr lang="tr-TR" sz="1600" b="1" dirty="0"/>
              <a:t>(</a:t>
            </a:r>
            <a:r>
              <a:rPr lang="tr-TR" sz="1600" b="1" dirty="0" err="1"/>
              <a:t>Leaderboard</a:t>
            </a:r>
            <a:r>
              <a:rPr lang="tr-TR" sz="1600" b="1" dirty="0"/>
              <a:t> </a:t>
            </a:r>
            <a:r>
              <a:rPr lang="tr-TR" sz="1600" b="1" dirty="0" err="1"/>
              <a:t>use</a:t>
            </a:r>
            <a:r>
              <a:rPr lang="tr-TR" sz="1600" b="1" dirty="0"/>
              <a:t> </a:t>
            </a:r>
            <a:r>
              <a:rPr lang="tr-TR" sz="1600" b="1" dirty="0" err="1"/>
              <a:t>case</a:t>
            </a:r>
            <a:r>
              <a:rPr lang="tr-TR" sz="1600" b="1" dirty="0"/>
              <a:t>) </a:t>
            </a:r>
            <a:r>
              <a:rPr lang="tr-TR" sz="1600" dirty="0"/>
              <a:t>problemini </a:t>
            </a:r>
            <a:r>
              <a:rPr lang="tr-TR" sz="1600" b="1" dirty="0" err="1"/>
              <a:t>In</a:t>
            </a:r>
            <a:r>
              <a:rPr lang="tr-TR" sz="1600" b="1" dirty="0"/>
              <a:t>-Memory veri yapılarıyla çözümünü</a:t>
            </a:r>
            <a:r>
              <a:rPr lang="tr-TR" sz="1600" dirty="0"/>
              <a:t> performans, esneklik ve ölçeklenebilirlik açısından farklarını gözlemlemek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tr-TR" sz="16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sz="1600" dirty="0"/>
              <a:t>Aynı işlevi gören 3 farklı </a:t>
            </a:r>
            <a:r>
              <a:rPr lang="tr-TR" sz="1600" dirty="0" err="1"/>
              <a:t>implementasyonu</a:t>
            </a:r>
            <a:r>
              <a:rPr lang="tr-TR" sz="1600" dirty="0"/>
              <a:t> (</a:t>
            </a:r>
            <a:r>
              <a:rPr lang="tr-TR" sz="1600" b="1" dirty="0" err="1"/>
              <a:t>Plain</a:t>
            </a:r>
            <a:r>
              <a:rPr lang="tr-TR" sz="1600" b="1" dirty="0"/>
              <a:t> Java</a:t>
            </a:r>
            <a:r>
              <a:rPr lang="tr-TR" sz="1600" dirty="0"/>
              <a:t>, </a:t>
            </a:r>
            <a:r>
              <a:rPr lang="tr-TR" sz="1600" b="1" dirty="0" err="1"/>
              <a:t>Caffeine</a:t>
            </a:r>
            <a:r>
              <a:rPr lang="tr-TR" sz="1600" dirty="0"/>
              <a:t>, </a:t>
            </a:r>
            <a:r>
              <a:rPr lang="tr-TR" sz="1600" b="1" dirty="0" err="1"/>
              <a:t>Redis</a:t>
            </a:r>
            <a:r>
              <a:rPr lang="tr-TR" sz="1600" dirty="0"/>
              <a:t>) lider tablosu kullanım senaryosunda karşılaştırmak</a:t>
            </a:r>
          </a:p>
        </p:txBody>
      </p:sp>
    </p:spTree>
    <p:extLst>
      <p:ext uri="{BB962C8B-B14F-4D97-AF65-F5344CB8AC3E}">
        <p14:creationId xmlns:p14="http://schemas.microsoft.com/office/powerpoint/2010/main" val="2082273151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067069-192C-438E-9A2D-270E88490EE7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E2824-648C-4792-8A4D-9CCFCE8E8D0A}"/>
              </a:ext>
            </a:extLst>
          </p:cNvPr>
          <p:cNvSpPr txBox="1"/>
          <p:nvPr/>
        </p:nvSpPr>
        <p:spPr>
          <a:xfrm>
            <a:off x="287382" y="1175657"/>
            <a:ext cx="6263889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sz="1400" b="1" dirty="0"/>
              <a:t>Senaryo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b="1" dirty="0"/>
              <a:t>K6</a:t>
            </a:r>
          </a:p>
          <a:p>
            <a:pPr>
              <a:lnSpc>
                <a:spcPct val="150000"/>
              </a:lnSpc>
            </a:pPr>
            <a:r>
              <a:rPr lang="tr-TR" sz="1400" dirty="0"/>
              <a:t>      → REST API üzerinden skor ekleme, sıralama sorgulama isteklerini gönderir </a:t>
            </a:r>
          </a:p>
          <a:p>
            <a:pPr>
              <a:lnSpc>
                <a:spcPct val="150000"/>
              </a:lnSpc>
            </a:pPr>
            <a:r>
              <a:rPr lang="tr-TR" sz="1400" b="1" dirty="0"/>
              <a:t>API </a:t>
            </a:r>
            <a:r>
              <a:rPr lang="tr-TR" sz="1400" b="1" dirty="0" err="1"/>
              <a:t>Endpointler</a:t>
            </a:r>
            <a:endParaRPr lang="tr-TR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sz="1400" b="1" dirty="0"/>
              <a:t>GET /</a:t>
            </a:r>
            <a:r>
              <a:rPr lang="tr-TR" sz="1400" b="1" dirty="0" err="1"/>
              <a:t>leaderboard</a:t>
            </a:r>
            <a:r>
              <a:rPr lang="tr-TR" sz="1400" b="1" dirty="0"/>
              <a:t>/top/{n} :</a:t>
            </a:r>
            <a:br>
              <a:rPr lang="tr-TR" sz="1400" dirty="0"/>
            </a:br>
            <a:r>
              <a:rPr lang="tr-TR" sz="1400" dirty="0"/>
              <a:t>	En yüksek puana sahip ilk n oyuncuyu listeler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POST /leaderboard/{</a:t>
            </a:r>
            <a:r>
              <a:rPr lang="en-US" sz="1400" b="1" dirty="0" err="1"/>
              <a:t>playerId</a:t>
            </a:r>
            <a:r>
              <a:rPr lang="en-US" sz="1400" b="1" dirty="0"/>
              <a:t>}/score/</a:t>
            </a:r>
            <a:r>
              <a:rPr lang="en-US" sz="1400" b="1" dirty="0" err="1"/>
              <a:t>incrementBy</a:t>
            </a:r>
            <a:r>
              <a:rPr lang="tr-TR" sz="1400" b="1" dirty="0"/>
              <a:t>:</a:t>
            </a:r>
            <a:br>
              <a:rPr lang="tr-TR" sz="1400" b="1" dirty="0"/>
            </a:br>
            <a:r>
              <a:rPr lang="tr-TR" sz="1400" dirty="0"/>
              <a:t>	İlgili oyuncunun puanını istenilen değer kadar arttırır.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tr-TR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8735FB-1820-4FF7-A7D6-ABCF8F2A0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6343" y="2610989"/>
            <a:ext cx="5747657" cy="363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399738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C4DD24EF-3CA8-7C74-BAB0-F845020E00A1}"/>
              </a:ext>
            </a:extLst>
          </p:cNvPr>
          <p:cNvSpPr txBox="1"/>
          <p:nvPr/>
        </p:nvSpPr>
        <p:spPr>
          <a:xfrm>
            <a:off x="236220" y="1303020"/>
            <a:ext cx="67741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600" b="1" dirty="0" err="1"/>
              <a:t>Repository</a:t>
            </a:r>
            <a:r>
              <a:rPr lang="tr-TR" sz="1600" b="1" dirty="0"/>
              <a:t> Gerçekleştirimlerinde Lider tablosu veri yapıları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E8B23CD2-4B91-C0FA-5BE8-7CC8F5BF00F1}"/>
              </a:ext>
            </a:extLst>
          </p:cNvPr>
          <p:cNvSpPr txBox="1"/>
          <p:nvPr/>
        </p:nvSpPr>
        <p:spPr>
          <a:xfrm>
            <a:off x="746760" y="2141220"/>
            <a:ext cx="4953000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/>
              <a:t>Java</a:t>
            </a:r>
            <a:br>
              <a:rPr lang="tr-TR" dirty="0"/>
            </a:br>
            <a:r>
              <a:rPr lang="tr-TR" dirty="0" err="1"/>
              <a:t>HashMap</a:t>
            </a:r>
            <a:endParaRPr lang="tr-TR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Caffeine</a:t>
            </a:r>
            <a:br>
              <a:rPr lang="tr-TR" dirty="0"/>
            </a:br>
            <a:r>
              <a:rPr lang="tr-TR" dirty="0" err="1"/>
              <a:t>Cache</a:t>
            </a:r>
            <a:r>
              <a:rPr lang="tr-TR" dirty="0"/>
              <a:t>(</a:t>
            </a:r>
            <a:r>
              <a:rPr lang="tr-TR" dirty="0" err="1"/>
              <a:t>Concurrent</a:t>
            </a:r>
            <a:r>
              <a:rPr lang="tr-TR" dirty="0"/>
              <a:t> </a:t>
            </a:r>
            <a:r>
              <a:rPr lang="tr-TR" dirty="0" err="1"/>
              <a:t>Hashmap</a:t>
            </a:r>
            <a:r>
              <a:rPr lang="tr-TR" dirty="0"/>
              <a:t>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Redis</a:t>
            </a:r>
            <a:br>
              <a:rPr lang="tr-TR" dirty="0"/>
            </a:br>
            <a:r>
              <a:rPr lang="tr-TR" dirty="0" err="1"/>
              <a:t>Sorted</a:t>
            </a:r>
            <a:r>
              <a:rPr lang="tr-TR" dirty="0"/>
              <a:t> Set + </a:t>
            </a:r>
            <a:r>
              <a:rPr lang="tr-TR" dirty="0" err="1"/>
              <a:t>Hash</a:t>
            </a:r>
            <a:endParaRPr lang="tr-T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A9F425-118D-44EB-A4B5-A4135DBD1C16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8410403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1A4E4629-AD50-F6E8-0CD6-742E2C00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171" y="1127925"/>
            <a:ext cx="3636538" cy="2762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076D7CA-22EA-F99C-827E-F82A21315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291" y="1127925"/>
            <a:ext cx="3636538" cy="276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463D8A3-F05B-0504-9D8C-AED6BD3C8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195" y="3760564"/>
            <a:ext cx="4267611" cy="2696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D9635DD-3550-490E-AC33-76AEA33A50B3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65632405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C4C9450-37EF-35A5-70E0-8515A6BF7575}"/>
              </a:ext>
            </a:extLst>
          </p:cNvPr>
          <p:cNvSpPr txBox="1"/>
          <p:nvPr/>
        </p:nvSpPr>
        <p:spPr>
          <a:xfrm>
            <a:off x="190500" y="880444"/>
            <a:ext cx="748284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0.5k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JAVA</a:t>
            </a:r>
            <a:endParaRPr lang="tr-TR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15A8C9-EBD4-42D2-946A-9E111FFEDF58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48474C-9C0A-47EF-A5C6-6DFD5E136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478"/>
            <a:ext cx="9144000" cy="421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546250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E524D-07EC-DFB4-4F75-E3632CE24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ADFACFD-6702-63C1-41B7-23B1AD8955CE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0.5k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CAFFEINE</a:t>
            </a:r>
            <a:endParaRPr lang="tr-TR" dirty="0"/>
          </a:p>
        </p:txBody>
      </p:sp>
      <p:pic>
        <p:nvPicPr>
          <p:cNvPr id="5" name="Resim 4" descr="ekran görüntüsü, metin, yazılım, multimedya yazılım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5F59E082-667B-300B-94AB-67B5336324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01327"/>
            <a:ext cx="9144000" cy="417622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0F7DF38-7301-4321-99D0-0DE05E5E6E3A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401251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1441D-A042-35A8-32D9-49E41CC0B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6146BCE4-1AEE-4A0F-B25F-BEC57DCE10C5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0.5k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REDIS</a:t>
            </a:r>
            <a:endParaRPr lang="tr-TR" dirty="0"/>
          </a:p>
        </p:txBody>
      </p:sp>
      <p:pic>
        <p:nvPicPr>
          <p:cNvPr id="6" name="Resim 5" descr="ekran görüntüsü, metin, grafik yazılımı, multimedya yazılım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A5E5CFB5-32D7-9E91-E906-86F9A56E9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1373"/>
            <a:ext cx="9144000" cy="421618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33A899-B6F8-45F6-88CA-1A1B2018E804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8694152"/>
      </p:ext>
    </p:extLst>
  </p:cSld>
  <p:clrMapOvr>
    <a:masterClrMapping/>
  </p:clrMapOvr>
  <p:transition advClick="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276DD-4F69-F208-43D4-1ED5AE184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584A510-13CC-79D4-CE04-C032B0131EF8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1k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JAVA</a:t>
            </a:r>
            <a:endParaRPr lang="tr-TR" dirty="0"/>
          </a:p>
        </p:txBody>
      </p:sp>
      <p:pic>
        <p:nvPicPr>
          <p:cNvPr id="5" name="Resim 4" descr="ekran görüntüsü, grafik yazılımı, multimedya yazılımı, 3B modelleme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D9C2713F-73B2-A626-7341-8829A569FB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6470"/>
            <a:ext cx="9144000" cy="41810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047164-3618-4C72-8F14-997586D3C346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60147692"/>
      </p:ext>
    </p:extLst>
  </p:cSld>
  <p:clrMapOvr>
    <a:masterClrMapping/>
  </p:clrMapOvr>
  <p:transition advClick="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0A85C-0A16-D69C-68D1-439A46D8F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81AD9A00-73E6-C900-DD93-675A8D77A2E0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1k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CAFFEINE</a:t>
            </a:r>
            <a:endParaRPr lang="tr-TR" dirty="0"/>
          </a:p>
        </p:txBody>
      </p:sp>
      <p:pic>
        <p:nvPicPr>
          <p:cNvPr id="5" name="Resim 4" descr="ekran görüntüsü, metin, multimedya yazılımı, yazıl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6179D2DA-6230-5233-0B9D-41F1F4ABDE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89390"/>
            <a:ext cx="9144000" cy="418816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E60055-212A-43A4-9D04-7DFB3FCE52B2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3115042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ChangeArrowheads="1"/>
          </p:cNvSpPr>
          <p:nvPr/>
        </p:nvSpPr>
        <p:spPr bwMode="auto">
          <a:xfrm>
            <a:off x="488950" y="400050"/>
            <a:ext cx="67627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 b="1" dirty="0">
              <a:solidFill>
                <a:schemeClr val="bg1"/>
              </a:solidFill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 b="1" dirty="0">
              <a:solidFill>
                <a:schemeClr val="bg1"/>
              </a:solidFill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609600" y="1412776"/>
            <a:ext cx="8153400" cy="36259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4D92A-CEDD-4DB5-B684-95FE2C1B0F4E}"/>
              </a:ext>
            </a:extLst>
          </p:cNvPr>
          <p:cNvSpPr txBox="1"/>
          <p:nvPr/>
        </p:nvSpPr>
        <p:spPr>
          <a:xfrm>
            <a:off x="609600" y="2632628"/>
            <a:ext cx="6495945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Hazırlayan: Yusuf Emre Bayrakcı</a:t>
            </a:r>
            <a:endParaRPr lang="en-US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Sorumlu Mühendis: Ömer Esas</a:t>
            </a:r>
            <a:endParaRPr lang="en-US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Staj Süresi: 16.06.2025 – 11.07.2025 (20 iş günü)</a:t>
            </a:r>
            <a:endParaRPr lang="en-US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Staj Birimi: SST Hava ve Füze Savunma Komuta Kontrol </a:t>
            </a: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pc="-1" dirty="0">
                <a:solidFill>
                  <a:srgbClr val="000000"/>
                </a:solidFill>
                <a:latin typeface="Arial"/>
                <a:ea typeface="DejaVu Sans"/>
              </a:rPr>
              <a:t>Yazılım Tasarım Müdürlüğü</a:t>
            </a:r>
            <a:endParaRPr lang="en-US" spc="-1" dirty="0">
              <a:latin typeface="Arial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9736096"/>
      </p:ext>
    </p:extLst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3EBD2-AB06-CE1C-482D-D93423CB7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0DEAADB-B617-2BAA-D334-70ADE5F4C8DE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1k </a:t>
            </a:r>
            <a:r>
              <a:rPr lang="tr-TR" dirty="0" err="1"/>
              <a:t>ops</a:t>
            </a:r>
            <a:r>
              <a:rPr lang="tr-TR" dirty="0"/>
              <a:t>/s Yazma Kayıpsız işlenirken Maksimum Okuma : </a:t>
            </a:r>
            <a:r>
              <a:rPr lang="tr-TR" b="1" dirty="0"/>
              <a:t>REDIS</a:t>
            </a:r>
            <a:endParaRPr lang="tr-TR" dirty="0"/>
          </a:p>
        </p:txBody>
      </p:sp>
      <p:pic>
        <p:nvPicPr>
          <p:cNvPr id="5" name="Resim 4" descr="ekran görüntüsü, grafik yazılımı, multimedya yazılımı, metin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CA26764E-176B-7D58-F6B6-10AFB81439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4133"/>
            <a:ext cx="9144000" cy="42334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83A31C-53D2-4F62-8C55-8C523472454E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5765870"/>
      </p:ext>
    </p:extLst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A02FD-1EC1-67F1-9DBC-BE2E8DF29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EDB6EBD-A9EA-4059-6922-8C04B5380659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2k </a:t>
            </a:r>
            <a:r>
              <a:rPr lang="tr-TR" dirty="0" err="1"/>
              <a:t>ops</a:t>
            </a:r>
            <a:r>
              <a:rPr lang="tr-TR" dirty="0"/>
              <a:t>/s Yazma ve 10k </a:t>
            </a:r>
            <a:r>
              <a:rPr lang="tr-TR" dirty="0" err="1"/>
              <a:t>ops</a:t>
            </a:r>
            <a:r>
              <a:rPr lang="tr-TR" dirty="0"/>
              <a:t>/s Okuma isteğinin verimi : </a:t>
            </a:r>
            <a:r>
              <a:rPr lang="tr-TR" b="1" dirty="0"/>
              <a:t>JAVA</a:t>
            </a:r>
            <a:endParaRPr lang="tr-TR" dirty="0"/>
          </a:p>
        </p:txBody>
      </p:sp>
      <p:pic>
        <p:nvPicPr>
          <p:cNvPr id="6" name="Resim 5" descr="ekran görüntüsü, metin, grafik yazılım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7A556E32-F150-73C5-7A06-829B60FA9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9599"/>
            <a:ext cx="9144000" cy="41665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FDF0152-D751-435A-B741-75C6F78ED03C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55344764"/>
      </p:ext>
    </p:extLst>
  </p:cSld>
  <p:clrMapOvr>
    <a:masterClrMapping/>
  </p:clrMapOvr>
  <p:transition advClick="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74539-96E4-6AF8-9373-CB06F2B0D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5E49B11C-4E99-5016-B0FD-6BEB9E031F43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2k </a:t>
            </a:r>
            <a:r>
              <a:rPr lang="tr-TR" dirty="0" err="1"/>
              <a:t>ops</a:t>
            </a:r>
            <a:r>
              <a:rPr lang="tr-TR" dirty="0"/>
              <a:t>/s Yazma ve 10k </a:t>
            </a:r>
            <a:r>
              <a:rPr lang="tr-TR" dirty="0" err="1"/>
              <a:t>ops</a:t>
            </a:r>
            <a:r>
              <a:rPr lang="tr-TR" dirty="0"/>
              <a:t>/s Okuma isteğinin verimi : </a:t>
            </a:r>
            <a:r>
              <a:rPr lang="tr-TR" b="1" dirty="0"/>
              <a:t>CAFFEINE</a:t>
            </a:r>
            <a:endParaRPr lang="tr-TR" dirty="0"/>
          </a:p>
        </p:txBody>
      </p:sp>
      <p:pic>
        <p:nvPicPr>
          <p:cNvPr id="5" name="Resim 4" descr="ekran görüntüsü, multimedya yazılımı, grafik yazılımı, metin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F1E45C8-3E65-B1D2-B636-D1E6DC09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80897"/>
            <a:ext cx="9144000" cy="419724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05FA67-A1D7-46D1-BB28-27260B6A34F8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48843998"/>
      </p:ext>
    </p:extLst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1A34F-E596-447C-1658-0AB17EAD4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D5579FD4-DD86-07D1-A3D2-0194FA28F7D1}"/>
              </a:ext>
            </a:extLst>
          </p:cNvPr>
          <p:cNvSpPr txBox="1"/>
          <p:nvPr/>
        </p:nvSpPr>
        <p:spPr>
          <a:xfrm>
            <a:off x="190500" y="880444"/>
            <a:ext cx="7437120" cy="664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tr-TR" dirty="0"/>
              <a:t>2k </a:t>
            </a:r>
            <a:r>
              <a:rPr lang="tr-TR" dirty="0" err="1"/>
              <a:t>ops</a:t>
            </a:r>
            <a:r>
              <a:rPr lang="tr-TR" dirty="0"/>
              <a:t>/s Yazma ve 10k </a:t>
            </a:r>
            <a:r>
              <a:rPr lang="tr-TR" dirty="0" err="1"/>
              <a:t>ops</a:t>
            </a:r>
            <a:r>
              <a:rPr lang="tr-TR" dirty="0"/>
              <a:t>/s Okuma isteğinin verimi: </a:t>
            </a:r>
            <a:r>
              <a:rPr lang="tr-TR" b="1" dirty="0"/>
              <a:t>REDIS</a:t>
            </a:r>
            <a:endParaRPr lang="tr-TR" dirty="0"/>
          </a:p>
        </p:txBody>
      </p:sp>
      <p:pic>
        <p:nvPicPr>
          <p:cNvPr id="7" name="Resim 6" descr="ekran görüntüsü, grafik yazılımı, 3B modelleme, multimedya yazılım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71EB5CB-611F-D049-DB98-0AB6941B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0506"/>
            <a:ext cx="9144000" cy="41770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790A1B6-EB0F-4AB5-96E7-8E616E52C8CB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888355"/>
      </p:ext>
    </p:extLst>
  </p:cSld>
  <p:clrMapOvr>
    <a:masterClrMapping/>
  </p:clrMapOvr>
  <p:transition advClick="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11788-2773-0B89-E917-2F2142F2F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CB337174-C82B-A07C-6ADA-F0D00A9BBD73}"/>
              </a:ext>
            </a:extLst>
          </p:cNvPr>
          <p:cNvSpPr txBox="1"/>
          <p:nvPr/>
        </p:nvSpPr>
        <p:spPr>
          <a:xfrm>
            <a:off x="149291" y="1383446"/>
            <a:ext cx="8812434" cy="2970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tr-TR" sz="1600" b="1" dirty="0"/>
              <a:t>Yorum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sz="1600" b="1" dirty="0"/>
              <a:t>Java</a:t>
            </a:r>
            <a:r>
              <a:rPr lang="tr-TR" sz="1600" dirty="0"/>
              <a:t>, yazma ve okumada </a:t>
            </a:r>
            <a:r>
              <a:rPr lang="tr-TR" sz="1600" b="1" dirty="0"/>
              <a:t>en yüksek </a:t>
            </a:r>
            <a:r>
              <a:rPr lang="tr-TR" sz="1600" dirty="0"/>
              <a:t>verim (</a:t>
            </a:r>
            <a:r>
              <a:rPr lang="tr-TR" sz="1600" dirty="0" err="1"/>
              <a:t>throughput</a:t>
            </a:r>
            <a:r>
              <a:rPr lang="tr-TR" sz="1600" dirty="0"/>
              <a:t>) ve en düşük gecikmeleri sunuyor.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Caffeine</a:t>
            </a:r>
            <a:r>
              <a:rPr lang="tr-TR" sz="1600" b="1" dirty="0"/>
              <a:t>, </a:t>
            </a:r>
            <a:r>
              <a:rPr lang="tr-TR" sz="1600" dirty="0"/>
              <a:t>Java’ya kıyasla </a:t>
            </a:r>
            <a:r>
              <a:rPr lang="tr-TR" sz="1600" b="1" dirty="0"/>
              <a:t>~%10–20 daha düşük </a:t>
            </a:r>
            <a:r>
              <a:rPr lang="tr-TR" sz="1600" dirty="0"/>
              <a:t>kapasite ama hâlâ mikro-saniye düzeyinde gecikme.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sz="1600" b="1" dirty="0" err="1"/>
              <a:t>Redis</a:t>
            </a:r>
            <a:r>
              <a:rPr lang="tr-TR" sz="1600" b="1" dirty="0"/>
              <a:t>, dağıtık </a:t>
            </a:r>
            <a:r>
              <a:rPr lang="tr-TR" sz="1600" b="1" dirty="0" err="1"/>
              <a:t>persistan</a:t>
            </a:r>
            <a:r>
              <a:rPr lang="tr-TR" sz="1600" b="1" dirty="0"/>
              <a:t> (</a:t>
            </a:r>
            <a:r>
              <a:rPr lang="tr-TR" sz="1600" b="1" dirty="0" err="1"/>
              <a:t>persistence</a:t>
            </a:r>
            <a:r>
              <a:rPr lang="tr-TR" sz="1600" b="1" dirty="0"/>
              <a:t>) mimarinin </a:t>
            </a:r>
            <a:r>
              <a:rPr lang="tr-TR" sz="1600" dirty="0"/>
              <a:t>bedeli olarak milisaniyeler düzeyinde gecikme ve </a:t>
            </a:r>
            <a:r>
              <a:rPr lang="tr-TR" sz="1600" b="1" dirty="0"/>
              <a:t>daha düşük </a:t>
            </a:r>
            <a:r>
              <a:rPr lang="tr-TR" sz="1600" b="1" dirty="0" err="1"/>
              <a:t>verim’e</a:t>
            </a:r>
            <a:r>
              <a:rPr lang="tr-TR" sz="1600" b="1" dirty="0"/>
              <a:t> </a:t>
            </a:r>
            <a:r>
              <a:rPr lang="tr-TR" sz="1600" dirty="0"/>
              <a:t>(</a:t>
            </a:r>
            <a:r>
              <a:rPr lang="tr-TR" sz="1600" dirty="0" err="1"/>
              <a:t>throughput</a:t>
            </a:r>
            <a:r>
              <a:rPr lang="tr-TR" sz="1600" dirty="0"/>
              <a:t>) sahip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A9FD50-67AE-4195-989D-F00926539981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0625096"/>
      </p:ext>
    </p:extLst>
  </p:cSld>
  <p:clrMapOvr>
    <a:masterClrMapping/>
  </p:clrMapOvr>
  <p:transition advClick="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DC610-06F8-4A86-B192-1F7049BD5F1E}"/>
              </a:ext>
            </a:extLst>
          </p:cNvPr>
          <p:cNvSpPr/>
          <p:nvPr/>
        </p:nvSpPr>
        <p:spPr>
          <a:xfrm>
            <a:off x="241300" y="1166843"/>
            <a:ext cx="8102600" cy="5026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 err="1"/>
              <a:t>Plain</a:t>
            </a:r>
            <a:r>
              <a:rPr lang="tr-TR" b="1" dirty="0"/>
              <a:t> Java</a:t>
            </a:r>
            <a:endParaRPr lang="tr-T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6"/>
                </a:solidFill>
              </a:rPr>
              <a:t>✔️</a:t>
            </a:r>
            <a:r>
              <a:rPr lang="tr-TR" dirty="0"/>
              <a:t> En yüksek performans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❌</a:t>
            </a:r>
            <a:r>
              <a:rPr lang="tr-TR" dirty="0"/>
              <a:t> Bellek içi, </a:t>
            </a:r>
            <a:r>
              <a:rPr lang="tr-TR" dirty="0" err="1"/>
              <a:t>restart</a:t>
            </a:r>
            <a:r>
              <a:rPr lang="tr-TR" dirty="0"/>
              <a:t> ile tüm veri kaybolur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❌</a:t>
            </a:r>
            <a:r>
              <a:rPr lang="tr-TR" dirty="0"/>
              <a:t> Dağıtık kullanım desteği yok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 err="1"/>
              <a:t>Caffeine</a:t>
            </a:r>
            <a:endParaRPr lang="tr-T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6"/>
                </a:solidFill>
              </a:rPr>
              <a:t>✔️</a:t>
            </a:r>
            <a:r>
              <a:rPr lang="tr-TR" dirty="0"/>
              <a:t> Otomatik TTL ve maksimum boyut kontrolü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6"/>
                </a:solidFill>
              </a:rPr>
              <a:t>✔️</a:t>
            </a:r>
            <a:r>
              <a:rPr lang="tr-TR" dirty="0"/>
              <a:t> Yine bellek içi, ancak </a:t>
            </a:r>
            <a:r>
              <a:rPr lang="tr-TR" dirty="0" err="1"/>
              <a:t>cache</a:t>
            </a:r>
            <a:r>
              <a:rPr lang="tr-TR" dirty="0"/>
              <a:t> </a:t>
            </a:r>
            <a:r>
              <a:rPr lang="tr-TR" dirty="0" err="1"/>
              <a:t>miss</a:t>
            </a:r>
            <a:r>
              <a:rPr lang="tr-TR" dirty="0"/>
              <a:t> durumunda yavaşlayabilir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❌</a:t>
            </a:r>
            <a:r>
              <a:rPr lang="tr-TR" dirty="0"/>
              <a:t> Dağıtık kullanım desteği yok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b="1" dirty="0" err="1"/>
              <a:t>Redis</a:t>
            </a:r>
            <a:endParaRPr lang="tr-T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6"/>
                </a:solidFill>
              </a:rPr>
              <a:t>✔️</a:t>
            </a:r>
            <a:r>
              <a:rPr lang="tr-TR" dirty="0"/>
              <a:t> Kalıcı, dağıtık mimari desteği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accent6"/>
                </a:solidFill>
              </a:rPr>
              <a:t>✔️</a:t>
            </a:r>
            <a:r>
              <a:rPr lang="tr-TR" dirty="0"/>
              <a:t> Sırlama desteği (</a:t>
            </a:r>
            <a:r>
              <a:rPr lang="tr-TR" dirty="0" err="1"/>
              <a:t>Sorted</a:t>
            </a:r>
            <a:r>
              <a:rPr lang="tr-TR" dirty="0"/>
              <a:t> Set)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00"/>
                </a:solidFill>
              </a:rPr>
              <a:t>❌</a:t>
            </a:r>
            <a:r>
              <a:rPr lang="tr-TR" dirty="0"/>
              <a:t> En düşük verim (</a:t>
            </a:r>
            <a:r>
              <a:rPr lang="tr-TR" dirty="0" err="1"/>
              <a:t>throughput</a:t>
            </a:r>
            <a:r>
              <a:rPr lang="tr-TR" dirty="0"/>
              <a:t>) ve en yüksek gecikme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EDC3BB-9380-485C-964D-4B20BA0251A1}"/>
              </a:ext>
            </a:extLst>
          </p:cNvPr>
          <p:cNvSpPr/>
          <p:nvPr/>
        </p:nvSpPr>
        <p:spPr>
          <a:xfrm>
            <a:off x="149291" y="537239"/>
            <a:ext cx="1703571" cy="8720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Projesi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9778317"/>
      </p:ext>
    </p:extLst>
  </p:cSld>
  <p:clrMapOvr>
    <a:masterClrMapping/>
  </p:clrMapOvr>
  <p:transition advClick="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101A39-23AC-4B46-BE1C-BDCF7375415D}"/>
              </a:ext>
            </a:extLst>
          </p:cNvPr>
          <p:cNvSpPr/>
          <p:nvPr/>
        </p:nvSpPr>
        <p:spPr>
          <a:xfrm>
            <a:off x="149291" y="537239"/>
            <a:ext cx="1703571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Kazanımlar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21A6FD-45E0-4E3A-ABD8-AC4629A11917}"/>
              </a:ext>
            </a:extLst>
          </p:cNvPr>
          <p:cNvSpPr/>
          <p:nvPr/>
        </p:nvSpPr>
        <p:spPr>
          <a:xfrm>
            <a:off x="406400" y="1704974"/>
            <a:ext cx="6477000" cy="3884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 err="1"/>
              <a:t>RESTful</a:t>
            </a:r>
            <a:r>
              <a:rPr lang="tr-TR" b="1" dirty="0"/>
              <a:t> API Tasarımı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Bellek İçi Çözümler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Performans İzleme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Yük Testi Tecrübesi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Modern </a:t>
            </a:r>
            <a:r>
              <a:rPr lang="tr-TR" b="1" dirty="0" err="1"/>
              <a:t>Tech-Stack</a:t>
            </a:r>
            <a:r>
              <a:rPr lang="tr-TR" b="1" dirty="0"/>
              <a:t> Tecrübesi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tr-TR" b="1" dirty="0"/>
              <a:t>Sunum ve Raporlama</a:t>
            </a:r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0860266"/>
      </p:ext>
    </p:extLst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02897A-158D-486B-9B12-0545BA59CD6C}"/>
              </a:ext>
            </a:extLst>
          </p:cNvPr>
          <p:cNvSpPr txBox="1"/>
          <p:nvPr/>
        </p:nvSpPr>
        <p:spPr>
          <a:xfrm>
            <a:off x="1854200" y="3244334"/>
            <a:ext cx="543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b="1" dirty="0"/>
              <a:t>Soru - Cevap</a:t>
            </a:r>
          </a:p>
        </p:txBody>
      </p:sp>
    </p:spTree>
    <p:extLst>
      <p:ext uri="{BB962C8B-B14F-4D97-AF65-F5344CB8AC3E}">
        <p14:creationId xmlns:p14="http://schemas.microsoft.com/office/powerpoint/2010/main" val="2187295045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093D06-8182-452E-A9F1-9F9E3FB9A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841" y="2383170"/>
            <a:ext cx="3825379" cy="25695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E78BD8-CC09-4B28-B3D4-21365AC9D3E2}"/>
              </a:ext>
            </a:extLst>
          </p:cNvPr>
          <p:cNvSpPr txBox="1"/>
          <p:nvPr/>
        </p:nvSpPr>
        <p:spPr>
          <a:xfrm>
            <a:off x="293615" y="2273417"/>
            <a:ext cx="4588778" cy="3434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Gazi Üniversitesi Mühendislik Fakültesi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Bilgisayar Mühendisliği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3. Sınıf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GPA: 3.57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41863038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58AF3-07F6-4595-817C-2FA2F13E79B2}"/>
              </a:ext>
            </a:extLst>
          </p:cNvPr>
          <p:cNvSpPr txBox="1"/>
          <p:nvPr/>
        </p:nvSpPr>
        <p:spPr>
          <a:xfrm>
            <a:off x="562062" y="1300294"/>
            <a:ext cx="765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İÇİNDEKİLER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99797-F41C-4B27-A629-4FBC64FDA25D}"/>
              </a:ext>
            </a:extLst>
          </p:cNvPr>
          <p:cNvSpPr txBox="1"/>
          <p:nvPr/>
        </p:nvSpPr>
        <p:spPr>
          <a:xfrm>
            <a:off x="562062" y="2374084"/>
            <a:ext cx="7969542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Staj Dönemi Özeti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Projede Kullanılan Teknolojiler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Staj Projesi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Kazanımlar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Soru-Cevap</a:t>
            </a:r>
          </a:p>
        </p:txBody>
      </p:sp>
    </p:spTree>
    <p:extLst>
      <p:ext uri="{BB962C8B-B14F-4D97-AF65-F5344CB8AC3E}">
        <p14:creationId xmlns:p14="http://schemas.microsoft.com/office/powerpoint/2010/main" val="3908474239"/>
      </p:ext>
    </p:extLst>
  </p:cSld>
  <p:clrMapOvr>
    <a:masterClrMapping/>
  </p:clrMapOvr>
  <p:transition advClick="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B38533-D589-407C-925B-07842800DC13}"/>
              </a:ext>
            </a:extLst>
          </p:cNvPr>
          <p:cNvSpPr/>
          <p:nvPr/>
        </p:nvSpPr>
        <p:spPr>
          <a:xfrm>
            <a:off x="467869" y="467570"/>
            <a:ext cx="1518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Staj Dönemi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FCF37-F08E-4147-BA37-C21D04F891E4}"/>
              </a:ext>
            </a:extLst>
          </p:cNvPr>
          <p:cNvSpPr txBox="1"/>
          <p:nvPr/>
        </p:nvSpPr>
        <p:spPr>
          <a:xfrm>
            <a:off x="653143" y="1828800"/>
            <a:ext cx="7750628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tr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B00D3-C11C-4EE5-AA93-8DC40E75FF95}"/>
              </a:ext>
            </a:extLst>
          </p:cNvPr>
          <p:cNvSpPr txBox="1"/>
          <p:nvPr/>
        </p:nvSpPr>
        <p:spPr>
          <a:xfrm>
            <a:off x="470262" y="1698171"/>
            <a:ext cx="8281852" cy="27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Hafta-1: Kayıt, İSG ve Bilgisayar kurulumu, </a:t>
            </a:r>
            <a:r>
              <a:rPr lang="tr-TR" dirty="0" err="1"/>
              <a:t>Docker</a:t>
            </a:r>
            <a:r>
              <a:rPr lang="tr-TR" dirty="0"/>
              <a:t> ve Spring </a:t>
            </a:r>
            <a:r>
              <a:rPr lang="tr-TR" dirty="0" err="1"/>
              <a:t>Boot</a:t>
            </a:r>
            <a:r>
              <a:rPr lang="tr-TR" dirty="0"/>
              <a:t> Başlangıç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Hafta-2: </a:t>
            </a:r>
            <a:r>
              <a:rPr lang="tr-TR" dirty="0" err="1"/>
              <a:t>Leaderboard</a:t>
            </a:r>
            <a:r>
              <a:rPr lang="tr-TR" dirty="0"/>
              <a:t> </a:t>
            </a:r>
            <a:r>
              <a:rPr lang="tr-TR" dirty="0" err="1"/>
              <a:t>Redis</a:t>
            </a:r>
            <a:r>
              <a:rPr lang="tr-TR" dirty="0"/>
              <a:t>-</a:t>
            </a:r>
            <a:r>
              <a:rPr lang="tr-TR" dirty="0" err="1"/>
              <a:t>Caffeine</a:t>
            </a:r>
            <a:r>
              <a:rPr lang="tr-TR" dirty="0"/>
              <a:t>-Java REST </a:t>
            </a:r>
            <a:r>
              <a:rPr lang="tr-TR" dirty="0" err="1"/>
              <a:t>Backend</a:t>
            </a:r>
            <a:r>
              <a:rPr lang="tr-TR" dirty="0"/>
              <a:t> Uygulaması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Hafta-3: </a:t>
            </a:r>
            <a:r>
              <a:rPr lang="tr-TR" dirty="0" err="1"/>
              <a:t>Leaderboard</a:t>
            </a:r>
            <a:r>
              <a:rPr lang="tr-TR" dirty="0"/>
              <a:t> uygulaması </a:t>
            </a:r>
            <a:r>
              <a:rPr lang="tr-TR" dirty="0" err="1"/>
              <a:t>benchmark</a:t>
            </a:r>
            <a:r>
              <a:rPr lang="tr-TR" dirty="0"/>
              <a:t> </a:t>
            </a:r>
            <a:r>
              <a:rPr lang="tr-TR" dirty="0" err="1"/>
              <a:t>implementasyonu</a:t>
            </a:r>
            <a:r>
              <a:rPr lang="tr-TR" dirty="0"/>
              <a:t>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tr-TR" dirty="0"/>
              <a:t>Hafta-4: Testlerin yapılması, Sunum hazırlığı, Staj raporu yazımı</a:t>
            </a:r>
          </a:p>
        </p:txBody>
      </p:sp>
    </p:spTree>
    <p:extLst>
      <p:ext uri="{BB962C8B-B14F-4D97-AF65-F5344CB8AC3E}">
        <p14:creationId xmlns:p14="http://schemas.microsoft.com/office/powerpoint/2010/main" val="2539605162"/>
      </p:ext>
    </p:extLst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397446" y="1795871"/>
            <a:ext cx="7706647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/>
              <a:t>Java</a:t>
            </a:r>
            <a:r>
              <a:rPr lang="tr-TR" dirty="0"/>
              <a:t> ve </a:t>
            </a:r>
            <a:r>
              <a:rPr lang="tr-TR" b="1" dirty="0"/>
              <a:t>Spring </a:t>
            </a:r>
            <a:r>
              <a:rPr lang="tr-TR" b="1" dirty="0" err="1"/>
              <a:t>Boot</a:t>
            </a:r>
            <a:r>
              <a:rPr lang="tr-TR" b="1" dirty="0"/>
              <a:t> </a:t>
            </a:r>
            <a:r>
              <a:rPr lang="tr-TR" dirty="0"/>
              <a:t>ile </a:t>
            </a:r>
            <a:r>
              <a:rPr lang="tr-TR" dirty="0" err="1"/>
              <a:t>RESTful</a:t>
            </a:r>
            <a:r>
              <a:rPr lang="tr-TR" dirty="0"/>
              <a:t> servis geliştirdik.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Docker</a:t>
            </a:r>
            <a:r>
              <a:rPr lang="tr-TR" dirty="0"/>
              <a:t> aracılığıyla </a:t>
            </a:r>
            <a:r>
              <a:rPr lang="tr-TR" dirty="0" err="1"/>
              <a:t>konteynerize</a:t>
            </a:r>
            <a:r>
              <a:rPr lang="tr-TR" dirty="0"/>
              <a:t> edilen teknolojiler ayağa kaldırıldı.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Micrometer</a:t>
            </a:r>
            <a:r>
              <a:rPr lang="tr-TR" dirty="0"/>
              <a:t> ile uygulama içi metrikler toplandı.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Prometheus</a:t>
            </a:r>
            <a:r>
              <a:rPr lang="tr-TR" dirty="0"/>
              <a:t> bu metrikleri zaman serisi olarak depoladı.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 err="1"/>
              <a:t>Grafana</a:t>
            </a:r>
            <a:r>
              <a:rPr lang="tr-TR" dirty="0"/>
              <a:t> üzerinden metrikler görselleştirdik.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tr-TR" b="1" dirty="0"/>
              <a:t>k6</a:t>
            </a:r>
            <a:r>
              <a:rPr lang="tr-TR" dirty="0"/>
              <a:t> ile </a:t>
            </a:r>
            <a:r>
              <a:rPr lang="tr-TR" dirty="0" err="1"/>
              <a:t>API’lara</a:t>
            </a:r>
            <a:r>
              <a:rPr lang="tr-TR" dirty="0"/>
              <a:t> yönelik yük testleri (</a:t>
            </a:r>
            <a:r>
              <a:rPr lang="tr-TR" dirty="0" err="1"/>
              <a:t>load</a:t>
            </a:r>
            <a:r>
              <a:rPr lang="tr-TR" dirty="0"/>
              <a:t> test) çalıştırdık.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tr-T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279366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C309BC7F-28C4-4F6C-9399-0BFD68B88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081" y="1204913"/>
            <a:ext cx="3271837" cy="526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0544330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56F636-3EE9-4591-BD0D-D0079930288E}"/>
              </a:ext>
            </a:extLst>
          </p:cNvPr>
          <p:cNvSpPr txBox="1"/>
          <p:nvPr/>
        </p:nvSpPr>
        <p:spPr>
          <a:xfrm>
            <a:off x="487680" y="1497874"/>
            <a:ext cx="637032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tr-TR" b="1" dirty="0"/>
              <a:t>Lider Tablosu </a:t>
            </a:r>
            <a:r>
              <a:rPr lang="tr-TR" b="1" dirty="0" err="1"/>
              <a:t>Repository</a:t>
            </a:r>
            <a:r>
              <a:rPr lang="tr-TR" b="1" dirty="0"/>
              <a:t> olarak Kullanılan 3 Veri Yapısı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dirty="0"/>
              <a:t>1 </a:t>
            </a:r>
            <a:r>
              <a:rPr lang="tr-TR" dirty="0" err="1"/>
              <a:t>Arayüz</a:t>
            </a:r>
            <a:r>
              <a:rPr lang="tr-TR" dirty="0"/>
              <a:t> (</a:t>
            </a:r>
            <a:r>
              <a:rPr lang="tr-TR" dirty="0" err="1"/>
              <a:t>Interface</a:t>
            </a:r>
            <a:r>
              <a:rPr lang="tr-TR" dirty="0"/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tr-TR" dirty="0"/>
              <a:t>3 Gerçekleştirim (</a:t>
            </a:r>
            <a:r>
              <a:rPr lang="tr-TR" dirty="0" err="1"/>
              <a:t>Implementation</a:t>
            </a:r>
            <a:r>
              <a:rPr lang="tr-TR" dirty="0"/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/>
              <a:t>Java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 err="1"/>
              <a:t>Caffeine</a:t>
            </a:r>
            <a:endParaRPr lang="tr-TR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tr-TR" dirty="0" err="1"/>
              <a:t>Redis</a:t>
            </a:r>
            <a:endParaRPr lang="tr-TR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262C6F37-2821-45DB-B251-EDD223899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712" y="1848858"/>
            <a:ext cx="5044520" cy="4498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9622416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A021B-9DFD-469D-A322-4948C764AE5D}"/>
              </a:ext>
            </a:extLst>
          </p:cNvPr>
          <p:cNvSpPr/>
          <p:nvPr/>
        </p:nvSpPr>
        <p:spPr>
          <a:xfrm>
            <a:off x="397447" y="511112"/>
            <a:ext cx="35402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tr-TR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Projede Kullanılan Teknolojiler</a:t>
            </a:r>
            <a:endParaRPr lang="en-US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096E273-4909-41D1-A6B7-B70E34CA1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15" y="1114076"/>
            <a:ext cx="3843337" cy="5416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8808190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2_Office Theme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048bf54-aa83-4439-b641-98df509ced0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5BE01AE1E5DBC243947741F177CBEA9E" ma:contentTypeVersion="6" ma:contentTypeDescription="Yeni belge oluşturun." ma:contentTypeScope="" ma:versionID="38f4fc015044c55c612cf29323aa2f33">
  <xsd:schema xmlns:xsd="http://www.w3.org/2001/XMLSchema" xmlns:xs="http://www.w3.org/2001/XMLSchema" xmlns:p="http://schemas.microsoft.com/office/2006/metadata/properties" xmlns:ns3="f048bf54-aa83-4439-b641-98df509ced0a" targetNamespace="http://schemas.microsoft.com/office/2006/metadata/properties" ma:root="true" ma:fieldsID="60a0bdd79bb6ee7b0b1ef52ee94f0c1f" ns3:_="">
    <xsd:import namespace="f048bf54-aa83-4439-b641-98df509ced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8bf54-aa83-4439-b641-98df509ce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3AC79A-8B1C-4BE4-9709-1C5B10B3B3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9E674A-4883-4338-9B0C-081EEE383D92}">
  <ds:schemaRefs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purl.org/dc/dcmitype/"/>
    <ds:schemaRef ds:uri="http://purl.org/dc/elements/1.1/"/>
    <ds:schemaRef ds:uri="http://schemas.microsoft.com/office/2006/metadata/properties"/>
    <ds:schemaRef ds:uri="f048bf54-aa83-4439-b641-98df509ced0a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A948BF03-C974-4C7C-817E-45E868855F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48bf54-aa83-4439-b641-98df509ced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46415e10-7270-4148-bc02-4fac48fe7ef2}" enabled="0" method="" siteId="{46415e10-7270-4148-bc02-4fac48fe7ef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15040</TotalTime>
  <Words>1059</Words>
  <Application>Microsoft Office PowerPoint</Application>
  <PresentationFormat>On-screen Show (4:3)</PresentationFormat>
  <Paragraphs>150</Paragraphs>
  <Slides>27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DejaVu Sans</vt:lpstr>
      <vt:lpstr>Times New Roman</vt:lpstr>
      <vt:lpstr>Trebuchet MS</vt:lpstr>
      <vt:lpstr>Wingdings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Aselsan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Mkorkmaz</dc:creator>
  <cp:keywords>Gizlilik Derecesini Seçiniz</cp:keywords>
  <cp:lastModifiedBy>Yusuf Emre Bayrakcı</cp:lastModifiedBy>
  <cp:revision>1592</cp:revision>
  <dcterms:created xsi:type="dcterms:W3CDTF">2008-06-02T07:33:33Z</dcterms:created>
  <dcterms:modified xsi:type="dcterms:W3CDTF">2025-07-10T08:21:33Z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0x0101005BE01AE1E5DBC243947741F177CBEA9E</vt:lpwstr>
  </property>
  <property fmtid="{D5CDD505-2E9C-101B-9397-08002B2CF9AE}" pid="3" name="_dlc_DocIdItemGuid">
    <vt:lpwstr>aa78b9a9-58a6-42b0-a5e4-2835db24cc45</vt:lpwstr>
  </property>
  <property fmtid="{D5CDD505-2E9C-101B-9397-08002B2CF9AE}" pid="4" name="TitusGUID">
    <vt:lpwstr>37b2c556-5f71-4e84-8239-079d0560e5d9</vt:lpwstr>
  </property>
  <property fmtid="{D5CDD505-2E9C-101B-9397-08002B2CF9AE}" pid="5" name="LANGUAGE">
    <vt:lpwstr>TR</vt:lpwstr>
  </property>
  <property fmtid="{D5CDD505-2E9C-101B-9397-08002B2CF9AE}" pid="6" name="CATEGORY">
    <vt:lpwstr>CT1</vt:lpwstr>
  </property>
  <property fmtid="{D5CDD505-2E9C-101B-9397-08002B2CF9AE}" pid="7" name="MILLICLASSIFICATION">
    <vt:lpwstr>AHc2n3B9s</vt:lpwstr>
  </property>
  <property fmtid="{D5CDD505-2E9C-101B-9397-08002B2CF9AE}" pid="8" name="KVKK">
    <vt:lpwstr>A65veE7AK</vt:lpwstr>
  </property>
  <property fmtid="{D5CDD505-2E9C-101B-9397-08002B2CF9AE}" pid="9" name="LABELING">
    <vt:lpwstr/>
  </property>
</Properties>
</file>