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45"/>
  </p:notesMasterIdLst>
  <p:handoutMasterIdLst>
    <p:handoutMasterId r:id="rId46"/>
  </p:handoutMasterIdLst>
  <p:sldIdLst>
    <p:sldId id="581" r:id="rId5"/>
    <p:sldId id="583" r:id="rId6"/>
    <p:sldId id="584" r:id="rId7"/>
    <p:sldId id="585" r:id="rId8"/>
    <p:sldId id="586" r:id="rId9"/>
    <p:sldId id="587" r:id="rId10"/>
    <p:sldId id="603" r:id="rId11"/>
    <p:sldId id="591" r:id="rId12"/>
    <p:sldId id="604" r:id="rId13"/>
    <p:sldId id="595" r:id="rId14"/>
    <p:sldId id="605" r:id="rId15"/>
    <p:sldId id="592" r:id="rId16"/>
    <p:sldId id="606" r:id="rId17"/>
    <p:sldId id="593" r:id="rId18"/>
    <p:sldId id="594" r:id="rId19"/>
    <p:sldId id="596" r:id="rId20"/>
    <p:sldId id="597" r:id="rId21"/>
    <p:sldId id="598" r:id="rId22"/>
    <p:sldId id="588" r:id="rId23"/>
    <p:sldId id="599" r:id="rId24"/>
    <p:sldId id="600" r:id="rId25"/>
    <p:sldId id="601" r:id="rId26"/>
    <p:sldId id="607" r:id="rId27"/>
    <p:sldId id="589" r:id="rId28"/>
    <p:sldId id="609" r:id="rId29"/>
    <p:sldId id="610" r:id="rId30"/>
    <p:sldId id="611" r:id="rId31"/>
    <p:sldId id="612" r:id="rId32"/>
    <p:sldId id="613" r:id="rId33"/>
    <p:sldId id="621" r:id="rId34"/>
    <p:sldId id="614" r:id="rId35"/>
    <p:sldId id="615" r:id="rId36"/>
    <p:sldId id="616" r:id="rId37"/>
    <p:sldId id="622" r:id="rId38"/>
    <p:sldId id="617" r:id="rId39"/>
    <p:sldId id="618" r:id="rId40"/>
    <p:sldId id="619" r:id="rId41"/>
    <p:sldId id="623" r:id="rId42"/>
    <p:sldId id="620" r:id="rId43"/>
    <p:sldId id="608" r:id="rId44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424"/>
    <a:srgbClr val="F79327"/>
    <a:srgbClr val="FF7C00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7BA1E-225D-4E0F-8BE4-7B92A437EA01}" v="124" dt="2025-07-09T20:16:05.824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247" autoAdjust="0"/>
  </p:normalViewPr>
  <p:slideViewPr>
    <p:cSldViewPr snapToGrid="0">
      <p:cViewPr>
        <p:scale>
          <a:sx n="150" d="100"/>
          <a:sy n="150" d="100"/>
        </p:scale>
        <p:origin x="486" y="-900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9.07.2025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2664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Şema olsun ama 3 repoyu gösterme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8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853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Şema olsun ama 3 repoyu gösterme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9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0023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3 tane Java data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Caffeine</a:t>
            </a:r>
            <a:r>
              <a:rPr lang="tr-TR" dirty="0"/>
              <a:t>, </a:t>
            </a:r>
            <a:r>
              <a:rPr lang="tr-TR" dirty="0" err="1"/>
              <a:t>Redis</a:t>
            </a:r>
            <a:br>
              <a:rPr lang="tr-TR" dirty="0"/>
            </a:br>
            <a:r>
              <a:rPr lang="tr-TR" dirty="0"/>
              <a:t>1 repo </a:t>
            </a:r>
            <a:r>
              <a:rPr lang="tr-TR" dirty="0" err="1"/>
              <a:t>int</a:t>
            </a:r>
            <a:br>
              <a:rPr lang="tr-TR" dirty="0"/>
            </a:br>
            <a:r>
              <a:rPr lang="tr-TR" dirty="0"/>
              <a:t>3 repo </a:t>
            </a:r>
            <a:r>
              <a:rPr lang="tr-TR" dirty="0" err="1"/>
              <a:t>impl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10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388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3 tane Java data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Caffeine</a:t>
            </a:r>
            <a:r>
              <a:rPr lang="tr-TR" dirty="0"/>
              <a:t>, </a:t>
            </a:r>
            <a:r>
              <a:rPr lang="tr-TR" dirty="0" err="1"/>
              <a:t>Redis</a:t>
            </a:r>
            <a:br>
              <a:rPr lang="tr-TR" dirty="0"/>
            </a:br>
            <a:r>
              <a:rPr lang="tr-TR" dirty="0"/>
              <a:t>1 repo </a:t>
            </a:r>
            <a:r>
              <a:rPr lang="tr-TR" dirty="0" err="1"/>
              <a:t>int</a:t>
            </a:r>
            <a:br>
              <a:rPr lang="tr-TR" dirty="0"/>
            </a:br>
            <a:r>
              <a:rPr lang="tr-TR" dirty="0"/>
              <a:t>3 repo </a:t>
            </a:r>
            <a:r>
              <a:rPr lang="tr-TR" dirty="0" err="1"/>
              <a:t>impl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11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1621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Şema olsun ama 3 repoyu göster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2734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Şema olsun ama 3 repoyu göster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8021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/1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Temmuz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1927661" y="3939273"/>
            <a:ext cx="528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</a:rPr>
              <a:t>Liderlik Tablosu Uygulamasında </a:t>
            </a:r>
            <a:r>
              <a:rPr lang="tr-TR" sz="3200" dirty="0" err="1">
                <a:solidFill>
                  <a:srgbClr val="FF0000"/>
                </a:solidFill>
              </a:rPr>
              <a:t>In-memory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Repository</a:t>
            </a:r>
            <a:r>
              <a:rPr lang="tr-TR" sz="3200" dirty="0">
                <a:solidFill>
                  <a:srgbClr val="FF0000"/>
                </a:solidFill>
              </a:rPr>
              <a:t> Karşılaştırması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497874"/>
            <a:ext cx="63703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Lider Tablosu </a:t>
            </a:r>
            <a:r>
              <a:rPr lang="tr-TR" b="1" dirty="0" err="1"/>
              <a:t>Repository</a:t>
            </a:r>
            <a:r>
              <a:rPr lang="tr-TR" b="1" dirty="0"/>
              <a:t> olarak Kullanılan 3 Veri Yapısı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1 tane </a:t>
            </a:r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3 tane Gerçekleştirim (</a:t>
            </a:r>
            <a:r>
              <a:rPr lang="tr-TR" dirty="0" err="1"/>
              <a:t>Implementation</a:t>
            </a:r>
            <a:r>
              <a:rPr lang="tr-T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Java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Caffeine</a:t>
            </a:r>
            <a:endParaRPr lang="tr-T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Redis</a:t>
            </a:r>
            <a:endParaRPr lang="tr-T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11277A-C0D5-48B3-B8A5-9B4161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882227"/>
            <a:ext cx="4821697" cy="42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2241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Java</a:t>
            </a:r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  <a:br>
              <a:rPr lang="tr-TR" dirty="0"/>
            </a:br>
            <a:r>
              <a:rPr lang="tr-TR" dirty="0"/>
              <a:t>Nesne yönelimli, platformdan bağımsız bir programlama dilidir. Kurumsal uygulamalar geliştirmek için yaygın biçimde kullanılır.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  <a:br>
              <a:rPr lang="tr-TR" dirty="0"/>
            </a:br>
            <a:r>
              <a:rPr lang="tr-TR" dirty="0"/>
              <a:t>Projenin ana geliştirme dilidir. Tüm iş mantığı, API uç noktaları, servis katmanı ve yapılandırmalar Java dili ile yazılmıştır.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652B-E6A7-49C4-916D-9B80D2CC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81" y="2551202"/>
            <a:ext cx="1842407" cy="209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9037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096E273-4909-41D1-A6B7-B70E34CA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5" y="1114076"/>
            <a:ext cx="3843337" cy="54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0819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Docker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/>
              <a:t>Uygulamaları konteynerler içinde izole ve taşınabilir biçimde çalıştırmayı sağlayan bir platformdur.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/>
              <a:t>Proje, </a:t>
            </a:r>
            <a:r>
              <a:rPr lang="tr-TR" dirty="0" err="1"/>
              <a:t>Docker</a:t>
            </a:r>
            <a:r>
              <a:rPr lang="tr-TR" dirty="0"/>
              <a:t> ile </a:t>
            </a:r>
            <a:r>
              <a:rPr lang="tr-TR" dirty="0" err="1"/>
              <a:t>konteynerize</a:t>
            </a:r>
            <a:r>
              <a:rPr lang="tr-TR" dirty="0"/>
              <a:t> edilmiştir. </a:t>
            </a:r>
            <a:r>
              <a:rPr lang="tr-TR" dirty="0" err="1"/>
              <a:t>Redis</a:t>
            </a:r>
            <a:r>
              <a:rPr lang="tr-TR" dirty="0"/>
              <a:t>, uygulama ve izleme bileşenleri (</a:t>
            </a:r>
            <a:r>
              <a:rPr lang="tr-TR" dirty="0" err="1"/>
              <a:t>Prometheus</a:t>
            </a:r>
            <a:r>
              <a:rPr lang="tr-TR" dirty="0"/>
              <a:t>, </a:t>
            </a:r>
            <a:r>
              <a:rPr lang="tr-TR" dirty="0" err="1"/>
              <a:t>Grafana</a:t>
            </a:r>
            <a:r>
              <a:rPr lang="tr-TR" dirty="0"/>
              <a:t>) için ayrı servisler tanımlanmıştır. </a:t>
            </a:r>
            <a:r>
              <a:rPr lang="tr-TR" dirty="0" err="1"/>
              <a:t>docker-compose.yml</a:t>
            </a:r>
            <a:r>
              <a:rPr lang="tr-TR" dirty="0"/>
              <a:t> dosyası üzerinden tüm izleme sistemi ayağa kaldırılabilmektedir.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C171F-5E54-4747-8E42-CF8903D4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8" y="2662774"/>
            <a:ext cx="2207487" cy="20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0380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Redis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In-memory</a:t>
            </a:r>
            <a:r>
              <a:rPr lang="tr-TR" dirty="0"/>
              <a:t> (bellek içi) çalışan, yüksek performanslı bir </a:t>
            </a:r>
            <a:r>
              <a:rPr lang="tr-TR" dirty="0" err="1"/>
              <a:t>key-value</a:t>
            </a:r>
            <a:r>
              <a:rPr lang="tr-TR" dirty="0"/>
              <a:t> veri deposudur.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/>
              <a:t>Sıralama verilerinin hızlı şekilde erişimi için kullanılmıştır. Skor verileri </a:t>
            </a:r>
            <a:r>
              <a:rPr lang="tr-TR" dirty="0" err="1"/>
              <a:t>Redis’in</a:t>
            </a:r>
            <a:r>
              <a:rPr lang="tr-TR" dirty="0"/>
              <a:t> ZSET veri yapısı ile saklanmakta ve sıralı biçimde çekilmektedir. Bu sayede yüksek performanslı </a:t>
            </a:r>
            <a:r>
              <a:rPr lang="tr-TR" dirty="0" err="1"/>
              <a:t>leaderboard</a:t>
            </a:r>
            <a:r>
              <a:rPr lang="tr-TR" dirty="0"/>
              <a:t> işlemleri sağlanır.</a:t>
            </a:r>
          </a:p>
        </p:txBody>
      </p:sp>
      <p:pic>
        <p:nvPicPr>
          <p:cNvPr id="3077" name="Picture 5" descr="มาลองทำ Caching ด้วย Node.js และ Redis กันดีกว่า">
            <a:extLst>
              <a:ext uri="{FF2B5EF4-FFF2-40B4-BE49-F238E27FC236}">
                <a16:creationId xmlns:a16="http://schemas.microsoft.com/office/drawing/2014/main" id="{6DA0F573-944C-4186-B3E4-FAFF990B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388" y="2904853"/>
            <a:ext cx="2139989" cy="18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02124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Caffeine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/>
              <a:t>Java için yüksek performanslı bir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cache</a:t>
            </a:r>
            <a:r>
              <a:rPr lang="tr-TR" dirty="0"/>
              <a:t> (önbellek) kütüphanesidir.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Redis’e</a:t>
            </a:r>
            <a:r>
              <a:rPr lang="tr-TR" dirty="0"/>
              <a:t> yapılan tekrar eden sorguları önlemek amacıyla, uygulama seviyesinde lokal </a:t>
            </a:r>
            <a:r>
              <a:rPr lang="tr-TR" dirty="0" err="1"/>
              <a:t>önbellekleme</a:t>
            </a:r>
            <a:r>
              <a:rPr lang="tr-TR" dirty="0"/>
              <a:t> için kullanılmıştır. Özellikle sık erişilen kullanıcı verilerinde </a:t>
            </a:r>
            <a:r>
              <a:rPr lang="tr-TR" dirty="0" err="1"/>
              <a:t>Caffeine</a:t>
            </a:r>
            <a:r>
              <a:rPr lang="tr-TR" dirty="0"/>
              <a:t> kullanılarak erişim süresi minimize edilmiştir.</a:t>
            </a:r>
          </a:p>
        </p:txBody>
      </p:sp>
      <p:pic>
        <p:nvPicPr>
          <p:cNvPr id="6146" name="Picture 2" descr="Caffeine Cache: A High Performance Caching Library | by Gyeongsun (Sunny)  Park | DevOps.dev">
            <a:extLst>
              <a:ext uri="{FF2B5EF4-FFF2-40B4-BE49-F238E27FC236}">
                <a16:creationId xmlns:a16="http://schemas.microsoft.com/office/drawing/2014/main" id="{A952FA42-C579-4572-B25C-BE707B72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2267162"/>
            <a:ext cx="3831771" cy="232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77502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Micrometer</a:t>
            </a:r>
            <a:r>
              <a:rPr lang="tr-TR" b="1" dirty="0"/>
              <a:t> + </a:t>
            </a:r>
            <a:r>
              <a:rPr lang="tr-TR" b="1" dirty="0" err="1"/>
              <a:t>Prometheus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Micrometer</a:t>
            </a:r>
            <a:r>
              <a:rPr lang="tr-TR" dirty="0"/>
              <a:t>, uygulama metriklerini toplamak için kullanılan bir izleme aracıdır. </a:t>
            </a:r>
            <a:r>
              <a:rPr lang="tr-TR" dirty="0" err="1"/>
              <a:t>Prometheus</a:t>
            </a:r>
            <a:r>
              <a:rPr lang="tr-TR" dirty="0"/>
              <a:t> ise bu metrikleri zaman serisi veri olarak toplayan bir </a:t>
            </a:r>
            <a:r>
              <a:rPr lang="tr-TR" dirty="0" err="1"/>
              <a:t>monitoring</a:t>
            </a:r>
            <a:r>
              <a:rPr lang="tr-TR" dirty="0"/>
              <a:t> sistemidir.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Micrometer</a:t>
            </a:r>
            <a:r>
              <a:rPr lang="tr-TR" dirty="0"/>
              <a:t> aracılığıyla uygulama metrikleri (</a:t>
            </a:r>
            <a:r>
              <a:rPr lang="tr-TR" dirty="0" err="1"/>
              <a:t>endpoint</a:t>
            </a:r>
            <a:r>
              <a:rPr lang="tr-TR" dirty="0"/>
              <a:t> erişimi, gecikmeler vs.) toplanmakta, </a:t>
            </a:r>
            <a:r>
              <a:rPr lang="tr-TR" dirty="0" err="1"/>
              <a:t>Prometheus</a:t>
            </a:r>
            <a:r>
              <a:rPr lang="tr-TR" dirty="0"/>
              <a:t> tarafından sorgulanmakta ve </a:t>
            </a:r>
            <a:r>
              <a:rPr lang="tr-TR" dirty="0" err="1"/>
              <a:t>Grafana</a:t>
            </a:r>
            <a:r>
              <a:rPr lang="tr-TR" dirty="0"/>
              <a:t> ile görselleştirilmektedir. Özellikle performans takibi ve sistem sağlığı için bu yapı kullanılmıştır.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6B744-E925-47E0-8A2F-D8CC79B0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14" y="2249806"/>
            <a:ext cx="1293247" cy="109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3D4C9-085F-4035-BEFB-9CC62EB0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35" y="3687128"/>
            <a:ext cx="1708785" cy="14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280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Grafana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Prometheus</a:t>
            </a:r>
            <a:r>
              <a:rPr lang="tr-TR" dirty="0"/>
              <a:t> gibi kaynaklardan aldığı metrikleri görsel panellerle sunan açık kaynaklı bir izleme aracıdır.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/>
              <a:t>Uygulamanın performansı, erişim sayıları ve metrikleri </a:t>
            </a:r>
            <a:r>
              <a:rPr lang="tr-TR" dirty="0" err="1"/>
              <a:t>Grafana</a:t>
            </a:r>
            <a:r>
              <a:rPr lang="tr-TR" dirty="0"/>
              <a:t> panelleri aracılığıyla izlenmektedir. Kullanıcıya özel </a:t>
            </a:r>
            <a:r>
              <a:rPr lang="tr-TR" dirty="0" err="1"/>
              <a:t>dashboard’lar</a:t>
            </a:r>
            <a:r>
              <a:rPr lang="tr-TR" dirty="0"/>
              <a:t> ile sistemin genel durumu kolaylıkla takip edilmektedir.</a:t>
            </a:r>
          </a:p>
        </p:txBody>
      </p:sp>
      <p:pic>
        <p:nvPicPr>
          <p:cNvPr id="7170" name="Picture 2" descr="Grafana Logo">
            <a:extLst>
              <a:ext uri="{FF2B5EF4-FFF2-40B4-BE49-F238E27FC236}">
                <a16:creationId xmlns:a16="http://schemas.microsoft.com/office/drawing/2014/main" id="{483381EF-53EC-4A8E-8EA1-926BEFD6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2572838"/>
            <a:ext cx="2286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9988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70263" y="1193074"/>
            <a:ext cx="6104708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K6</a:t>
            </a:r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/>
              <a:t>K6, geliştiriciler için modern, açık kaynaklı bir yük testi (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) ve performans testi aracıdır. </a:t>
            </a:r>
            <a:r>
              <a:rPr lang="tr-TR" dirty="0" err="1"/>
              <a:t>JavaScript</a:t>
            </a:r>
            <a:r>
              <a:rPr lang="tr-TR" dirty="0"/>
              <a:t> tabanlı senaryolarla HTTP istekleri oluşturur ve sistemin stres altında nasıl davrandığını ölçmeye yarar.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/>
              <a:t>loadtest.js adlı </a:t>
            </a:r>
            <a:r>
              <a:rPr lang="tr-TR" dirty="0" err="1"/>
              <a:t>JavaScript</a:t>
            </a:r>
            <a:r>
              <a:rPr lang="tr-TR" dirty="0"/>
              <a:t> dosyası ile oluşturulan senaryo, API uç noktalarına belirli bir süre boyunca paralel istekler göndererek sistemin sınırlarını test eder. Amaç; farklı </a:t>
            </a:r>
            <a:r>
              <a:rPr lang="tr-TR" dirty="0" err="1"/>
              <a:t>Leaderboard</a:t>
            </a:r>
            <a:r>
              <a:rPr lang="tr-TR" dirty="0"/>
              <a:t> </a:t>
            </a:r>
            <a:r>
              <a:rPr lang="tr-TR" dirty="0" err="1"/>
              <a:t>implementasyonlarının</a:t>
            </a:r>
            <a:r>
              <a:rPr lang="tr-TR" dirty="0"/>
              <a:t> (</a:t>
            </a:r>
            <a:r>
              <a:rPr lang="tr-TR" dirty="0" err="1"/>
              <a:t>Plain</a:t>
            </a:r>
            <a:r>
              <a:rPr lang="tr-TR" dirty="0"/>
              <a:t> Java, </a:t>
            </a:r>
            <a:r>
              <a:rPr lang="tr-TR" dirty="0" err="1"/>
              <a:t>Caffeine</a:t>
            </a:r>
            <a:r>
              <a:rPr lang="tr-TR" dirty="0"/>
              <a:t>, </a:t>
            </a:r>
            <a:r>
              <a:rPr lang="tr-TR" dirty="0" err="1"/>
              <a:t>Redis</a:t>
            </a:r>
            <a:r>
              <a:rPr lang="tr-TR" dirty="0"/>
              <a:t>) yoğun trafik altında tepki sürelerini, hata oranlarını ve kararlılık durumlarını kıyaslayabilmektir.</a:t>
            </a:r>
          </a:p>
        </p:txBody>
      </p:sp>
      <p:pic>
        <p:nvPicPr>
          <p:cNvPr id="8195" name="Picture 3" descr="K6 (software) - Wikipedia">
            <a:extLst>
              <a:ext uri="{FF2B5EF4-FFF2-40B4-BE49-F238E27FC236}">
                <a16:creationId xmlns:a16="http://schemas.microsoft.com/office/drawing/2014/main" id="{E1536D6D-753C-4064-A657-3FC0E552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34" y="2157294"/>
            <a:ext cx="2579189" cy="20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31848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92438-5DA1-4812-A0A9-45C2C12FFAE1}"/>
              </a:ext>
            </a:extLst>
          </p:cNvPr>
          <p:cNvSpPr/>
          <p:nvPr/>
        </p:nvSpPr>
        <p:spPr>
          <a:xfrm>
            <a:off x="457069" y="53723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07EEC-FD95-4199-B61E-6344837CF558}"/>
              </a:ext>
            </a:extLst>
          </p:cNvPr>
          <p:cNvSpPr txBox="1"/>
          <p:nvPr/>
        </p:nvSpPr>
        <p:spPr>
          <a:xfrm>
            <a:off x="870002" y="1567543"/>
            <a:ext cx="8516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b="1" dirty="0" err="1"/>
              <a:t>Giriş</a:t>
            </a:r>
            <a:r>
              <a:rPr lang="es-ES" b="1" dirty="0"/>
              <a:t>: Demo </a:t>
            </a:r>
            <a:r>
              <a:rPr lang="es-ES" b="1" dirty="0" err="1"/>
              <a:t>Amacı</a:t>
            </a:r>
            <a:r>
              <a:rPr lang="es-ES" b="1" dirty="0"/>
              <a:t> ve </a:t>
            </a:r>
            <a:r>
              <a:rPr lang="es-ES" b="1" dirty="0" err="1"/>
              <a:t>Senaryo</a:t>
            </a:r>
            <a:endParaRPr lang="tr-TR" b="1" dirty="0"/>
          </a:p>
          <a:p>
            <a:pPr marL="342900" indent="-342900">
              <a:buAutoNum type="arabicPeriod"/>
            </a:pPr>
            <a:r>
              <a:rPr lang="tr-TR" b="1" dirty="0"/>
              <a:t>Mimari Tanıtım (Genel Akış ve Varyantlar)</a:t>
            </a:r>
          </a:p>
          <a:p>
            <a:pPr marL="342900" indent="-342900">
              <a:buAutoNum type="arabicPeriod"/>
            </a:pPr>
            <a:r>
              <a:rPr lang="en-US" b="1" dirty="0"/>
              <a:t>Demo: </a:t>
            </a:r>
            <a:r>
              <a:rPr lang="en-US" b="1" dirty="0" err="1"/>
              <a:t>Üç</a:t>
            </a:r>
            <a:r>
              <a:rPr lang="en-US" b="1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Leaderboard </a:t>
            </a:r>
            <a:r>
              <a:rPr lang="tr-TR" b="1" dirty="0" err="1"/>
              <a:t>Repository</a:t>
            </a:r>
            <a:br>
              <a:rPr lang="tr-TR" b="1" dirty="0"/>
            </a:br>
            <a:r>
              <a:rPr lang="en-US" dirty="0"/>
              <a:t>A. </a:t>
            </a:r>
            <a:r>
              <a:rPr lang="en-US" b="1" dirty="0"/>
              <a:t>Plain Java (In-Memory Data Structure)</a:t>
            </a:r>
            <a:br>
              <a:rPr lang="tr-TR" b="1" dirty="0"/>
            </a:br>
            <a:r>
              <a:rPr lang="tr-TR" dirty="0"/>
              <a:t>B. </a:t>
            </a:r>
            <a:r>
              <a:rPr lang="tr-TR" b="1" dirty="0" err="1"/>
              <a:t>Caffeine</a:t>
            </a:r>
            <a:r>
              <a:rPr lang="tr-TR" b="1" dirty="0"/>
              <a:t> (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Cache</a:t>
            </a:r>
            <a:r>
              <a:rPr lang="tr-TR" b="1" dirty="0"/>
              <a:t>)</a:t>
            </a:r>
            <a:br>
              <a:rPr lang="tr-TR" b="1" dirty="0"/>
            </a:br>
            <a:r>
              <a:rPr lang="tr-TR" dirty="0"/>
              <a:t>C. </a:t>
            </a:r>
            <a:r>
              <a:rPr lang="tr-TR" b="1" dirty="0" err="1"/>
              <a:t>Redis</a:t>
            </a:r>
            <a:r>
              <a:rPr lang="tr-TR" b="1" dirty="0"/>
              <a:t> (</a:t>
            </a:r>
            <a:r>
              <a:rPr lang="tr-TR" b="1" dirty="0" err="1"/>
              <a:t>In</a:t>
            </a:r>
            <a:r>
              <a:rPr lang="tr-TR" b="1" dirty="0"/>
              <a:t>-Memory Data </a:t>
            </a:r>
            <a:r>
              <a:rPr lang="tr-TR" b="1" dirty="0" err="1"/>
              <a:t>Store</a:t>
            </a:r>
            <a:r>
              <a:rPr lang="tr-TR" b="1" dirty="0"/>
              <a:t>)</a:t>
            </a:r>
          </a:p>
          <a:p>
            <a:pPr marL="342900" indent="-342900">
              <a:buAutoNum type="arabicPeriod"/>
            </a:pPr>
            <a:r>
              <a:rPr lang="tr-TR" b="1" dirty="0"/>
              <a:t>Performans Karşılaştırma Tablosu</a:t>
            </a:r>
            <a:br>
              <a:rPr lang="tr-TR" b="1" dirty="0"/>
            </a:br>
            <a:r>
              <a:rPr lang="tr-TR" b="1" dirty="0"/>
              <a:t>	</a:t>
            </a:r>
            <a:r>
              <a:rPr lang="tr-TR" dirty="0" err="1"/>
              <a:t>Monitoring</a:t>
            </a:r>
            <a:r>
              <a:rPr lang="tr-TR" dirty="0"/>
              <a:t> ve </a:t>
            </a:r>
            <a:r>
              <a:rPr lang="tr-TR" dirty="0" err="1"/>
              <a:t>Metrix</a:t>
            </a:r>
            <a:r>
              <a:rPr lang="tr-TR" dirty="0"/>
              <a:t> Gösterimi</a:t>
            </a:r>
            <a:endParaRPr lang="tr-TR" b="1" dirty="0"/>
          </a:p>
          <a:p>
            <a:pPr marL="342900" indent="-342900">
              <a:buAutoNum type="arabicPeriod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13597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609600" y="2632628"/>
            <a:ext cx="649594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Hazırlayan: Yusuf Emre Bayrakcı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Sorumlu Mühendis: Ömer Esas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Süresi: 16.06.2025 – 11.07.2025 (20 iş günü)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Yazılım Tasarım Müdürlüğü</a:t>
            </a:r>
            <a:endParaRPr lang="en-US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6862B-BCBE-4215-A294-7F0BCFB32799}"/>
              </a:ext>
            </a:extLst>
          </p:cNvPr>
          <p:cNvSpPr/>
          <p:nvPr/>
        </p:nvSpPr>
        <p:spPr>
          <a:xfrm>
            <a:off x="457069" y="53723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s://sdmntprpolandcentral.oaiusercontent.com/files/00000000-2540-620a-8789-933219da2c28/raw?se=2025-07-09T08%3A22%3A35Z&amp;sp=r&amp;sv=2024-08-04&amp;sr=b&amp;scid=bc7e1fa6-a1d1-52dc-b37c-577740c9581d&amp;skoid=76024c37-11e2-4c92-aa07-7e519fbe2d0f&amp;sktid=a48cca56-e6da-484e-a814-9c849652bcb3&amp;skt=2025-07-09T06%3A53%3A06Z&amp;ske=2025-07-10T06%3A53%3A06Z&amp;sks=b&amp;skv=2024-08-04&amp;sig=5lPCT1x4Cf9O2kmHNYc9bilBOPKdihUqXW5uKz%2BFZmM%3D">
            <a:extLst>
              <a:ext uri="{FF2B5EF4-FFF2-40B4-BE49-F238E27FC236}">
                <a16:creationId xmlns:a16="http://schemas.microsoft.com/office/drawing/2014/main" id="{F1F5CC17-F618-4362-B48E-E84E9825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6" y="1828800"/>
            <a:ext cx="2896302" cy="28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D0960-6371-4C23-AD01-070F88022C8C}"/>
              </a:ext>
            </a:extLst>
          </p:cNvPr>
          <p:cNvSpPr txBox="1"/>
          <p:nvPr/>
        </p:nvSpPr>
        <p:spPr>
          <a:xfrm>
            <a:off x="7916091" y="4509658"/>
            <a:ext cx="879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>
                <a:solidFill>
                  <a:schemeClr val="bg1"/>
                </a:solidFill>
              </a:rPr>
              <a:t>Temsili Resim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CB61-2878-4E06-AEE2-FEBC08503039}"/>
              </a:ext>
            </a:extLst>
          </p:cNvPr>
          <p:cNvSpPr txBox="1"/>
          <p:nvPr/>
        </p:nvSpPr>
        <p:spPr>
          <a:xfrm>
            <a:off x="348343" y="1459468"/>
            <a:ext cx="5625737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Problem Tanımı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 err="1"/>
              <a:t>Multiplayer</a:t>
            </a:r>
            <a:r>
              <a:rPr lang="tr-TR" sz="1400" dirty="0"/>
              <a:t> oyunlarda </a:t>
            </a:r>
            <a:r>
              <a:rPr lang="tr-TR" sz="1400" b="1" dirty="0"/>
              <a:t>lider tablosu</a:t>
            </a:r>
            <a:r>
              <a:rPr lang="tr-TR" sz="1400" dirty="0"/>
              <a:t>, rekabetin merkezi bir bileşenidir.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Saniyede </a:t>
            </a:r>
            <a:r>
              <a:rPr lang="tr-TR" sz="1400" b="1" dirty="0"/>
              <a:t>binlerce skor güncellemesi</a:t>
            </a:r>
            <a:r>
              <a:rPr lang="tr-TR" sz="1400" dirty="0"/>
              <a:t> ve </a:t>
            </a:r>
            <a:r>
              <a:rPr lang="tr-TR" sz="1400" b="1" dirty="0"/>
              <a:t>sorgu</a:t>
            </a:r>
            <a:r>
              <a:rPr lang="tr-TR" sz="1400" dirty="0"/>
              <a:t> oluşur.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Bu yoğunluk altında, </a:t>
            </a:r>
            <a:r>
              <a:rPr lang="tr-TR" sz="1400" b="1" dirty="0"/>
              <a:t>geleneksel veri tabanları yetersiz</a:t>
            </a:r>
            <a:r>
              <a:rPr lang="tr-TR" sz="1400" dirty="0"/>
              <a:t> kalabilir.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Gecikmesiz erişim, anlık sıralama ve yüksek performans gereklidir.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Bu proje, bu soruna </a:t>
            </a:r>
            <a:r>
              <a:rPr lang="tr-TR" sz="1400" b="1" dirty="0"/>
              <a:t>in-</a:t>
            </a:r>
            <a:r>
              <a:rPr lang="tr-TR" sz="1400" b="1" dirty="0" err="1"/>
              <a:t>memory</a:t>
            </a:r>
            <a:r>
              <a:rPr lang="tr-TR" sz="1400" b="1" dirty="0"/>
              <a:t> çözümlerle yaklaşmayı</a:t>
            </a:r>
            <a:r>
              <a:rPr lang="tr-TR" sz="1400" dirty="0"/>
              <a:t> hedeflemektedir.</a:t>
            </a:r>
          </a:p>
          <a:p>
            <a:pPr>
              <a:lnSpc>
                <a:spcPct val="150000"/>
              </a:lnSpc>
            </a:pPr>
            <a:endParaRPr lang="tr-TR" b="1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5025707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EA4E4-B291-4CDA-9B4C-818749AF727F}"/>
              </a:ext>
            </a:extLst>
          </p:cNvPr>
          <p:cNvSpPr/>
          <p:nvPr/>
        </p:nvSpPr>
        <p:spPr>
          <a:xfrm>
            <a:off x="457069" y="53723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54F7-C927-46DD-A9F3-BA467DB63E23}"/>
              </a:ext>
            </a:extLst>
          </p:cNvPr>
          <p:cNvSpPr txBox="1"/>
          <p:nvPr/>
        </p:nvSpPr>
        <p:spPr>
          <a:xfrm>
            <a:off x="457069" y="1497874"/>
            <a:ext cx="6222405" cy="438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Amaç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b="1" dirty="0"/>
              <a:t>Lider tablosu problemini</a:t>
            </a:r>
            <a:r>
              <a:rPr lang="tr-TR" sz="1600" dirty="0"/>
              <a:t> geleneksel </a:t>
            </a:r>
            <a:r>
              <a:rPr lang="tr-TR" sz="1600" dirty="0" err="1"/>
              <a:t>veritabanı</a:t>
            </a:r>
            <a:r>
              <a:rPr lang="tr-TR" sz="1600" dirty="0"/>
              <a:t> dışında çözen alternatifleri değerlendirmek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b="1" dirty="0" err="1"/>
              <a:t>In-memory</a:t>
            </a:r>
            <a:r>
              <a:rPr lang="tr-TR" sz="1600" b="1" dirty="0"/>
              <a:t> veri yapılarının</a:t>
            </a:r>
            <a:r>
              <a:rPr lang="tr-TR" sz="1600" dirty="0"/>
              <a:t> performans, esneklik ve ölçeklenebilirlik açısından farklarını gözlemlemek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Aynı işlevi gören 3 farklı </a:t>
            </a:r>
            <a:r>
              <a:rPr lang="tr-TR" sz="1600" dirty="0" err="1"/>
              <a:t>implementasyonu</a:t>
            </a:r>
            <a:r>
              <a:rPr lang="tr-TR" sz="1600" dirty="0"/>
              <a:t> (</a:t>
            </a:r>
            <a:r>
              <a:rPr lang="tr-TR" sz="1600" b="1" dirty="0" err="1"/>
              <a:t>Plain</a:t>
            </a:r>
            <a:r>
              <a:rPr lang="tr-TR" sz="1600" b="1" dirty="0"/>
              <a:t> Java</a:t>
            </a:r>
            <a:r>
              <a:rPr lang="tr-TR" sz="1600" dirty="0"/>
              <a:t>, </a:t>
            </a:r>
            <a:r>
              <a:rPr lang="tr-TR" sz="1600" b="1" dirty="0" err="1"/>
              <a:t>Caffeine</a:t>
            </a:r>
            <a:r>
              <a:rPr lang="tr-TR" sz="1600" dirty="0"/>
              <a:t>, </a:t>
            </a:r>
            <a:r>
              <a:rPr lang="tr-TR" sz="1600" b="1" dirty="0" err="1"/>
              <a:t>Redis</a:t>
            </a:r>
            <a:r>
              <a:rPr lang="tr-TR" sz="1600" dirty="0"/>
              <a:t>) lider tablosu kullanım senaryosunda karşılaştırmak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Gerçek kullanım senaryolarında </a:t>
            </a:r>
            <a:r>
              <a:rPr lang="tr-TR" sz="1600" b="1" dirty="0"/>
              <a:t>hangi yaklaşımın ne zaman tercih edilmesi gerektiğini</a:t>
            </a:r>
            <a:r>
              <a:rPr lang="tr-TR" sz="1600" dirty="0"/>
              <a:t> belirlemek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Projeyi, </a:t>
            </a:r>
            <a:r>
              <a:rPr lang="tr-TR" sz="1600" b="1" dirty="0"/>
              <a:t>ölçülebilir metriklerle destekleyerek</a:t>
            </a:r>
            <a:r>
              <a:rPr lang="tr-TR" sz="1600" dirty="0"/>
              <a:t> teknik karar sürecine somut veri kazandırmak</a:t>
            </a:r>
          </a:p>
        </p:txBody>
      </p:sp>
    </p:spTree>
    <p:extLst>
      <p:ext uri="{BB962C8B-B14F-4D97-AF65-F5344CB8AC3E}">
        <p14:creationId xmlns:p14="http://schemas.microsoft.com/office/powerpoint/2010/main" val="2082273151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067069-192C-438E-9A2D-270E88490EE7}"/>
              </a:ext>
            </a:extLst>
          </p:cNvPr>
          <p:cNvSpPr/>
          <p:nvPr/>
        </p:nvSpPr>
        <p:spPr>
          <a:xfrm>
            <a:off x="457069" y="537239"/>
            <a:ext cx="825867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2824-648C-4792-8A4D-9CCFCE8E8D0A}"/>
              </a:ext>
            </a:extLst>
          </p:cNvPr>
          <p:cNvSpPr txBox="1"/>
          <p:nvPr/>
        </p:nvSpPr>
        <p:spPr>
          <a:xfrm>
            <a:off x="287382" y="1175657"/>
            <a:ext cx="5747657" cy="484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b="1" dirty="0"/>
              <a:t>Genel Mimari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Kullanıcı</a:t>
            </a:r>
          </a:p>
          <a:p>
            <a:r>
              <a:rPr lang="tr-TR" sz="1400" dirty="0"/>
              <a:t>      → REST API üzerinden skor ekleme, sıralama sorgulama gibi işlemler yapar.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/>
              <a:t>Spring </a:t>
            </a:r>
            <a:r>
              <a:rPr lang="tr-TR" sz="1400" b="1" dirty="0" err="1"/>
              <a:t>Boot</a:t>
            </a:r>
            <a:r>
              <a:rPr lang="tr-TR" sz="1400" b="1" dirty="0"/>
              <a:t> Uygulaması</a:t>
            </a:r>
            <a:br>
              <a:rPr lang="tr-TR" sz="1400" dirty="0"/>
            </a:br>
            <a:r>
              <a:rPr lang="tr-TR" sz="1400" dirty="0"/>
              <a:t>→ Gelen istekleri işler, ilgili iş mantığını çalıştırır.</a:t>
            </a:r>
            <a:br>
              <a:rPr lang="tr-TR" sz="1400" dirty="0"/>
            </a:br>
            <a:r>
              <a:rPr lang="tr-TR" sz="1400" dirty="0"/>
              <a:t>→ Aktif profile göre uygun veri işleme yaklaşımı seçilir.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/>
              <a:t>Veri Katmanı (</a:t>
            </a:r>
            <a:r>
              <a:rPr lang="tr-TR" sz="1400" b="1" dirty="0" err="1"/>
              <a:t>Repository</a:t>
            </a:r>
            <a:r>
              <a:rPr lang="tr-TR" sz="1400" b="1" dirty="0"/>
              <a:t>)</a:t>
            </a:r>
            <a:br>
              <a:rPr lang="tr-TR" sz="1400" dirty="0"/>
            </a:br>
            <a:r>
              <a:rPr lang="tr-TR" sz="1400" dirty="0"/>
              <a:t>→ Skorları bellekte tutar ve sıralama işlemlerini gerçekleştirir.</a:t>
            </a:r>
            <a:br>
              <a:rPr lang="tr-TR" sz="1400" dirty="0"/>
            </a:br>
            <a:r>
              <a:rPr lang="tr-TR" sz="1400" dirty="0"/>
              <a:t>→ 3 farklı in-</a:t>
            </a:r>
            <a:r>
              <a:rPr lang="tr-TR" sz="1400" dirty="0" err="1"/>
              <a:t>memory</a:t>
            </a:r>
            <a:r>
              <a:rPr lang="tr-TR" sz="1400" dirty="0"/>
              <a:t> çözüm desteklenir.</a:t>
            </a:r>
            <a:br>
              <a:rPr lang="tr-TR" sz="1400" dirty="0"/>
            </a:br>
            <a:r>
              <a:rPr lang="tr-TR" sz="1400" dirty="0"/>
              <a:t>→ Java , </a:t>
            </a:r>
            <a:r>
              <a:rPr lang="tr-TR" sz="1400" dirty="0" err="1"/>
              <a:t>Caffeine</a:t>
            </a:r>
            <a:r>
              <a:rPr lang="tr-TR" sz="1400" dirty="0"/>
              <a:t> , </a:t>
            </a:r>
            <a:r>
              <a:rPr lang="tr-TR" sz="1400" dirty="0" err="1"/>
              <a:t>Redis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/>
              <a:t>Redis</a:t>
            </a:r>
            <a:r>
              <a:rPr lang="tr-TR" sz="1400" b="1" dirty="0"/>
              <a:t> (</a:t>
            </a:r>
            <a:r>
              <a:rPr lang="tr-TR" sz="1400" b="1" dirty="0" err="1"/>
              <a:t>Docker</a:t>
            </a:r>
            <a:r>
              <a:rPr lang="tr-TR" sz="1400" b="1" dirty="0"/>
              <a:t> içinde çalışır)</a:t>
            </a:r>
            <a:br>
              <a:rPr lang="tr-TR" sz="1400" dirty="0"/>
            </a:br>
            <a:r>
              <a:rPr lang="tr-TR" sz="1400" dirty="0"/>
              <a:t>→ Skorlar sıralı şekilde saklanır, kullanıcı bilgileri ayrı tutulur.</a:t>
            </a:r>
            <a:br>
              <a:rPr lang="tr-TR" sz="1400" dirty="0"/>
            </a:br>
            <a:r>
              <a:rPr lang="tr-TR" sz="1400" dirty="0"/>
              <a:t>→ Uygulamayla doğrudan bağlıdır.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/>
              <a:t>Prometheus</a:t>
            </a:r>
            <a:r>
              <a:rPr lang="tr-TR" sz="1400" b="1" dirty="0"/>
              <a:t> &amp; </a:t>
            </a:r>
            <a:r>
              <a:rPr lang="tr-TR" sz="1400" b="1" dirty="0" err="1"/>
              <a:t>Grafana</a:t>
            </a:r>
            <a:br>
              <a:rPr lang="tr-TR" sz="1400" dirty="0"/>
            </a:br>
            <a:r>
              <a:rPr lang="tr-TR" sz="1400" dirty="0"/>
              <a:t>→ Uygulama metrikleri toplanır ve görselleştirilir.</a:t>
            </a:r>
            <a:br>
              <a:rPr lang="tr-TR" sz="1400" dirty="0"/>
            </a:br>
            <a:r>
              <a:rPr lang="tr-TR" sz="1400" dirty="0"/>
              <a:t>→ Cevap süresi, istek yoğunluğu gibi performans ölçümleri izlenir.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2973AD9-0127-41C8-8DEA-CE8020783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21" y="1076325"/>
            <a:ext cx="3737397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9973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DD24EF-3CA8-7C74-BAB0-F845020E00A1}"/>
              </a:ext>
            </a:extLst>
          </p:cNvPr>
          <p:cNvSpPr txBox="1"/>
          <p:nvPr/>
        </p:nvSpPr>
        <p:spPr>
          <a:xfrm>
            <a:off x="236220" y="1303020"/>
            <a:ext cx="67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/>
              <a:t>Repository</a:t>
            </a:r>
            <a:r>
              <a:rPr lang="tr-TR" sz="1600" b="1" dirty="0"/>
              <a:t> Gerçekleştirimlerinde Lider tablosu veri yapıları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8B23CD2-4B91-C0FA-5BE8-7CC8F5BF00F1}"/>
              </a:ext>
            </a:extLst>
          </p:cNvPr>
          <p:cNvSpPr txBox="1"/>
          <p:nvPr/>
        </p:nvSpPr>
        <p:spPr>
          <a:xfrm>
            <a:off x="746760" y="2141220"/>
            <a:ext cx="49530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br>
              <a:rPr lang="tr-TR" dirty="0"/>
            </a:br>
            <a:r>
              <a:rPr lang="tr-TR" dirty="0" err="1"/>
              <a:t>HashMap</a:t>
            </a:r>
            <a:endParaRPr lang="tr-T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Caffeine</a:t>
            </a:r>
            <a:br>
              <a:rPr lang="tr-TR" dirty="0"/>
            </a:br>
            <a:r>
              <a:rPr lang="tr-TR" dirty="0" err="1"/>
              <a:t>Cache</a:t>
            </a:r>
            <a:r>
              <a:rPr lang="tr-TR" dirty="0"/>
              <a:t>(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Redis</a:t>
            </a:r>
            <a:br>
              <a:rPr lang="tr-TR" dirty="0"/>
            </a:br>
            <a:r>
              <a:rPr lang="tr-TR" dirty="0" err="1"/>
              <a:t>Sorted</a:t>
            </a:r>
            <a:r>
              <a:rPr lang="tr-TR" dirty="0"/>
              <a:t> Set + </a:t>
            </a:r>
            <a:r>
              <a:rPr lang="tr-TR" dirty="0" err="1"/>
              <a:t>Hash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8410403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D9F59-FB51-4D4B-A945-49E8D8A5F773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A4E4629-AD50-F6E8-0CD6-742E2C00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1" y="1127925"/>
            <a:ext cx="3636538" cy="27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76D7CA-22EA-F99C-827E-F82A2131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91" y="1127925"/>
            <a:ext cx="3636538" cy="27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463D8A3-F05B-0504-9D8C-AED6BD3C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5" y="3760564"/>
            <a:ext cx="4267611" cy="269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32405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E9320-75FC-A153-67FA-495845983CC8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778830E-17EB-8099-C44A-EAEE1FE6A45D}"/>
              </a:ext>
            </a:extLst>
          </p:cNvPr>
          <p:cNvSpPr txBox="1"/>
          <p:nvPr/>
        </p:nvSpPr>
        <p:spPr>
          <a:xfrm>
            <a:off x="312420" y="1318260"/>
            <a:ext cx="6659880" cy="554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b="1" dirty="0"/>
              <a:t>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K6 ile yükleme testi gerçekleştirdik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Testte iki adet metot ölçümü yaptık</a:t>
            </a:r>
            <a:br>
              <a:rPr lang="tr-TR" dirty="0"/>
            </a:br>
            <a:r>
              <a:rPr lang="tr-TR" dirty="0"/>
              <a:t>Tabloya yazma (Skor artırma)</a:t>
            </a:r>
            <a:br>
              <a:rPr lang="tr-TR" dirty="0"/>
            </a:br>
            <a:r>
              <a:rPr lang="tr-TR" dirty="0"/>
              <a:t>Tablodan okuma (İlk 100 oyuncu)</a:t>
            </a:r>
          </a:p>
          <a:p>
            <a:pPr>
              <a:lnSpc>
                <a:spcPct val="200000"/>
              </a:lnSpc>
            </a:pPr>
            <a:r>
              <a:rPr lang="tr-TR" b="1" dirty="0"/>
              <a:t>Ölçülen Metrikler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p50 , p95 , p99 , </a:t>
            </a:r>
            <a:r>
              <a:rPr lang="tr-TR" dirty="0" err="1"/>
              <a:t>Throughput</a:t>
            </a:r>
            <a:r>
              <a:rPr lang="tr-TR" dirty="0"/>
              <a:t>(</a:t>
            </a:r>
            <a:r>
              <a:rPr lang="tr-TR" dirty="0" err="1"/>
              <a:t>ops</a:t>
            </a:r>
            <a:r>
              <a:rPr lang="tr-TR" dirty="0"/>
              <a:t>/s)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Ortalama , minimum ve maksimum değerleri</a:t>
            </a:r>
            <a:br>
              <a:rPr lang="tr-TR" dirty="0"/>
            </a:br>
            <a:endParaRPr lang="tr-TR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7753185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EE9E0-76E7-7CE8-5BB2-6386DD695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C15EC3-014C-A910-6508-D458EAF0DD57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553E4EF-7557-44DC-5440-85F4A5E7D4C9}"/>
              </a:ext>
            </a:extLst>
          </p:cNvPr>
          <p:cNvSpPr txBox="1"/>
          <p:nvPr/>
        </p:nvSpPr>
        <p:spPr>
          <a:xfrm>
            <a:off x="312420" y="1318260"/>
            <a:ext cx="8039100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tr-TR" b="1" dirty="0"/>
              <a:t>Test Senaryoları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ne kadarı işlenebildi ?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6079623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FEFAA-06B9-B2EA-39EB-A80C159FD7D9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C4C9450-37EF-35A5-70E0-8515A6BF7575}"/>
              </a:ext>
            </a:extLst>
          </p:cNvPr>
          <p:cNvSpPr txBox="1"/>
          <p:nvPr/>
        </p:nvSpPr>
        <p:spPr>
          <a:xfrm>
            <a:off x="190500" y="880444"/>
            <a:ext cx="748284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6" name="Resim 5" descr="ekran görüntüsü, diyagram, grafik yazılımı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06C65DD-3696-DE3F-2439-D974193F1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750"/>
            <a:ext cx="9144000" cy="42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6250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524D-07EC-DFB4-4F75-E3632CE2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F6CC7C-A8A6-1602-ECB1-6FAE900B370E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ADFACFD-6702-63C1-41B7-23B1AD8955C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yazılım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F59E082-667B-300B-94AB-67B53363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327"/>
            <a:ext cx="9144000" cy="41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1251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1441D-A042-35A8-32D9-49E41CC0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DE212-E090-2998-8CC7-F237C131B9D2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146BCE4-1AEE-4A0F-B25F-BEC57DCE10C5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6" name="Resim 5" descr="ekran görüntüsü, metin, grafik yazılımı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5E5CFB5-32D7-9E91-E906-86F9A56E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373"/>
            <a:ext cx="9144000" cy="42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15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93D06-8182-452E-A9F1-9F9E3FB9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1" y="2383170"/>
            <a:ext cx="3825379" cy="2569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293615" y="2273417"/>
            <a:ext cx="4588778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Gazi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GPA: 3.57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DF42F-D6B8-840F-58C0-1CB708C3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E8C490-2473-834E-6CC7-466FBBA330E9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039608B-78CD-64B7-9201-5C04FD88B10B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</a:t>
            </a: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EE9B2E5A-687D-BE04-FFD5-482E217AB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37408"/>
              </p:ext>
            </p:extLst>
          </p:nvPr>
        </p:nvGraphicFramePr>
        <p:xfrm>
          <a:off x="190500" y="1914060"/>
          <a:ext cx="4862512" cy="1218740"/>
        </p:xfrm>
        <a:graphic>
          <a:graphicData uri="http://schemas.openxmlformats.org/drawingml/2006/table">
            <a:tbl>
              <a:tblPr/>
              <a:tblGrid>
                <a:gridCol w="2431256">
                  <a:extLst>
                    <a:ext uri="{9D8B030D-6E8A-4147-A177-3AD203B41FA5}">
                      <a16:colId xmlns:a16="http://schemas.microsoft.com/office/drawing/2014/main" val="4248772711"/>
                    </a:ext>
                  </a:extLst>
                </a:gridCol>
                <a:gridCol w="2431256">
                  <a:extLst>
                    <a:ext uri="{9D8B030D-6E8A-4147-A177-3AD203B41FA5}">
                      <a16:colId xmlns:a16="http://schemas.microsoft.com/office/drawing/2014/main" val="1036336271"/>
                    </a:ext>
                  </a:extLst>
                </a:gridCol>
              </a:tblGrid>
              <a:tr h="39578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/>
                        <a:t>Profil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(0.5 k</a:t>
                      </a:r>
                      <a:r>
                        <a:rPr lang="tr-TR" sz="1200" dirty="0"/>
                        <a:t> Yazma</a:t>
                      </a:r>
                      <a:r>
                        <a:rPr lang="en-US" sz="1200" dirty="0"/>
                        <a:t>) </a:t>
                      </a:r>
                      <a:r>
                        <a:rPr lang="tr-TR" sz="1200" dirty="0"/>
                        <a:t>Okuma ?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432470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/>
                        <a:t>Java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7 500 </a:t>
                      </a:r>
                      <a:r>
                        <a:rPr lang="tr-TR" sz="1200" dirty="0" err="1"/>
                        <a:t>ops</a:t>
                      </a:r>
                      <a:r>
                        <a:rPr lang="tr-TR" sz="1200" dirty="0"/>
                        <a:t>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184771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 dirty="0" err="1"/>
                        <a:t>Caffeine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/>
                        <a:t>6 250 ops/s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372341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 dirty="0" err="1"/>
                        <a:t>Redis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4 000 </a:t>
                      </a:r>
                      <a:r>
                        <a:rPr lang="tr-TR" sz="1200" dirty="0" err="1"/>
                        <a:t>ops</a:t>
                      </a:r>
                      <a:r>
                        <a:rPr lang="tr-TR" sz="1200" dirty="0"/>
                        <a:t>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250087"/>
                  </a:ext>
                </a:extLst>
              </a:tr>
            </a:tbl>
          </a:graphicData>
        </a:graphic>
      </p:graphicFrame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23684E29-DE97-5626-BD65-2DB2BF77A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76443"/>
              </p:ext>
            </p:extLst>
          </p:nvPr>
        </p:nvGraphicFramePr>
        <p:xfrm>
          <a:off x="190500" y="3429000"/>
          <a:ext cx="7600952" cy="1271969"/>
        </p:xfrm>
        <a:graphic>
          <a:graphicData uri="http://schemas.openxmlformats.org/drawingml/2006/table">
            <a:tbl>
              <a:tblPr/>
              <a:tblGrid>
                <a:gridCol w="1900238">
                  <a:extLst>
                    <a:ext uri="{9D8B030D-6E8A-4147-A177-3AD203B41FA5}">
                      <a16:colId xmlns:a16="http://schemas.microsoft.com/office/drawing/2014/main" val="202612060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392881392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899523954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3755443165"/>
                    </a:ext>
                  </a:extLst>
                </a:gridCol>
              </a:tblGrid>
              <a:tr h="449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/>
                        <a:t>Profil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P99 ortalama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P95 ortalama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P50 </a:t>
                      </a:r>
                      <a:r>
                        <a:rPr lang="tr-TR" sz="1200" dirty="0" err="1"/>
                        <a:t>ortlama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54279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 dirty="0"/>
                        <a:t>Java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48782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/>
                        <a:t>Caffeine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69064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/>
                        <a:t>Redis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40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44483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76DD-4F69-F208-43D4-1ED5AE184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AA0C4-0986-27BD-D8BB-FE94F689195D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584A510-13CC-79D4-CE04-C032B0131EF8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5" name="Resim 4" descr="ekran görüntüsü, grafik yazılımı, multimedya yazılımı, 3B modelleme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9C2713F-73B2-A626-7341-8829A569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70"/>
            <a:ext cx="9144000" cy="41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47692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A85C-0A16-D69C-68D1-439A46D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D381D9-E6EF-ECA1-5FF6-3B102A7C1480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1AD9A00-73E6-C900-DD93-675A8D77A2E0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multimedya yazılımı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179D2DA-6230-5233-0B9D-41F1F4AB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90"/>
            <a:ext cx="9144000" cy="41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5042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EBD2-AB06-CE1C-482D-D93423CB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00828-B5D8-9E86-A25B-80AE025866E1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DEAADB-B617-2BAA-D334-70ADE5F4C8D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5" name="Resim 4" descr="ekran görüntüsü, grafik yazılımı, multimedya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A26764E-176B-7D58-F6B6-10AFB8143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133"/>
            <a:ext cx="9144000" cy="42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5870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6885-B9EB-7BB6-28F0-3BEA9D295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F3FB5-EB78-C94B-D346-8CC1A961ECB8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919FAD7-4CA2-6DF8-7755-85DBE1DABBC6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08D46A2E-5326-20D0-15F0-DFED444FF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39238"/>
              </p:ext>
            </p:extLst>
          </p:nvPr>
        </p:nvGraphicFramePr>
        <p:xfrm>
          <a:off x="190500" y="1914060"/>
          <a:ext cx="4862512" cy="1218740"/>
        </p:xfrm>
        <a:graphic>
          <a:graphicData uri="http://schemas.openxmlformats.org/drawingml/2006/table">
            <a:tbl>
              <a:tblPr/>
              <a:tblGrid>
                <a:gridCol w="2431256">
                  <a:extLst>
                    <a:ext uri="{9D8B030D-6E8A-4147-A177-3AD203B41FA5}">
                      <a16:colId xmlns:a16="http://schemas.microsoft.com/office/drawing/2014/main" val="4248772711"/>
                    </a:ext>
                  </a:extLst>
                </a:gridCol>
                <a:gridCol w="2431256">
                  <a:extLst>
                    <a:ext uri="{9D8B030D-6E8A-4147-A177-3AD203B41FA5}">
                      <a16:colId xmlns:a16="http://schemas.microsoft.com/office/drawing/2014/main" val="1036336271"/>
                    </a:ext>
                  </a:extLst>
                </a:gridCol>
              </a:tblGrid>
              <a:tr h="39578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/>
                        <a:t>Profil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(</a:t>
                      </a:r>
                      <a:r>
                        <a:rPr lang="tr-TR" sz="1200" dirty="0"/>
                        <a:t>1</a:t>
                      </a:r>
                      <a:r>
                        <a:rPr lang="en-US" sz="1200" dirty="0"/>
                        <a:t> k</a:t>
                      </a:r>
                      <a:r>
                        <a:rPr lang="tr-TR" sz="1200" dirty="0"/>
                        <a:t> Yazma</a:t>
                      </a:r>
                      <a:r>
                        <a:rPr lang="en-US" sz="1200" dirty="0"/>
                        <a:t>) </a:t>
                      </a:r>
                      <a:r>
                        <a:rPr lang="tr-TR" sz="1200" dirty="0"/>
                        <a:t>Okuma ?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432470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/>
                        <a:t>Java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184771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 dirty="0" err="1"/>
                        <a:t>Caffeine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372341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 dirty="0" err="1"/>
                        <a:t>Redis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250087"/>
                  </a:ext>
                </a:extLst>
              </a:tr>
            </a:tbl>
          </a:graphicData>
        </a:graphic>
      </p:graphicFrame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FC4C0178-2FC7-BA4A-BBE7-A76D27D25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40793"/>
              </p:ext>
            </p:extLst>
          </p:nvPr>
        </p:nvGraphicFramePr>
        <p:xfrm>
          <a:off x="190500" y="3429000"/>
          <a:ext cx="7600952" cy="1271969"/>
        </p:xfrm>
        <a:graphic>
          <a:graphicData uri="http://schemas.openxmlformats.org/drawingml/2006/table">
            <a:tbl>
              <a:tblPr/>
              <a:tblGrid>
                <a:gridCol w="1900238">
                  <a:extLst>
                    <a:ext uri="{9D8B030D-6E8A-4147-A177-3AD203B41FA5}">
                      <a16:colId xmlns:a16="http://schemas.microsoft.com/office/drawing/2014/main" val="202612060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392881392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899523954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3755443165"/>
                    </a:ext>
                  </a:extLst>
                </a:gridCol>
              </a:tblGrid>
              <a:tr h="449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/>
                        <a:t>Profil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P99 ortalama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P95 ortalama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P50 </a:t>
                      </a:r>
                      <a:r>
                        <a:rPr lang="tr-TR" sz="1200" dirty="0" err="1"/>
                        <a:t>ortlama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54279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 dirty="0"/>
                        <a:t>Java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48782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/>
                        <a:t>Caffeine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69064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/>
                        <a:t>Redis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40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75442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A02FD-1EC1-67F1-9DBC-BE2E8DF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8D82E-C512-2038-51FD-D23A65B10E22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EDB6EBD-A9EA-4059-6922-8C04B5380659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 İşlenebilirliği: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6" name="Resim 5" descr="ekran görüntüsü, metin, grafik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A556E32-F150-73C5-7A06-829B60FA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599"/>
            <a:ext cx="9144000" cy="41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4764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539-96E4-6AF8-9373-CB06F2B0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4D53EF-03F0-88EA-5B9C-A2D544B38496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E49B11C-4E99-5016-B0FD-6BEB9E031F43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 İşlenebilirliği: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ultimedya yazılımı, grafik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F1E45C8-3E65-B1D2-B636-D1E6DC09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897"/>
            <a:ext cx="9144000" cy="41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43998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A34F-E596-447C-1658-0AB17EAD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72CD98-31C7-C0C0-68A9-0280B6B1AEC3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579FD4-DD86-07D1-A3D2-0194FA28F7D1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 İşlenebilirliği: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7" name="Resim 6" descr="ekran görüntüsü, grafik yazılımı, 3B modelleme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71EB5CB-611F-D049-DB98-0AB6941B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506"/>
            <a:ext cx="9144000" cy="41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355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61B5-239B-6A70-4028-AC29683A9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50A19-E48D-338D-0834-C4A048465450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2879D5-1D56-9AF7-3F46-9C8C26D1E5C2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 İşlenebilirliği:</a:t>
            </a: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B43D985C-44C0-C4F6-0F2E-E2FAD2DF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86631"/>
              </p:ext>
            </p:extLst>
          </p:nvPr>
        </p:nvGraphicFramePr>
        <p:xfrm>
          <a:off x="190500" y="1914060"/>
          <a:ext cx="6984999" cy="1218740"/>
        </p:xfrm>
        <a:graphic>
          <a:graphicData uri="http://schemas.openxmlformats.org/drawingml/2006/table">
            <a:tbl>
              <a:tblPr/>
              <a:tblGrid>
                <a:gridCol w="2328333">
                  <a:extLst>
                    <a:ext uri="{9D8B030D-6E8A-4147-A177-3AD203B41FA5}">
                      <a16:colId xmlns:a16="http://schemas.microsoft.com/office/drawing/2014/main" val="4248772711"/>
                    </a:ext>
                  </a:extLst>
                </a:gridCol>
                <a:gridCol w="2328333">
                  <a:extLst>
                    <a:ext uri="{9D8B030D-6E8A-4147-A177-3AD203B41FA5}">
                      <a16:colId xmlns:a16="http://schemas.microsoft.com/office/drawing/2014/main" val="1036336271"/>
                    </a:ext>
                  </a:extLst>
                </a:gridCol>
                <a:gridCol w="2328333">
                  <a:extLst>
                    <a:ext uri="{9D8B030D-6E8A-4147-A177-3AD203B41FA5}">
                      <a16:colId xmlns:a16="http://schemas.microsoft.com/office/drawing/2014/main" val="4007848781"/>
                    </a:ext>
                  </a:extLst>
                </a:gridCol>
              </a:tblGrid>
              <a:tr h="39578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/>
                        <a:t>Profil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2k Yazma Verimlilik ?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10k Okuma Verimlilik ?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432470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/>
                        <a:t>Java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184771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 dirty="0" err="1"/>
                        <a:t>Caffeine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372341"/>
                  </a:ext>
                </a:extLst>
              </a:tr>
              <a:tr h="2261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tr-TR" sz="1200" b="1" dirty="0" err="1"/>
                        <a:t>Redis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250087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F0EDF38-2509-DD40-0322-A67B2D6B2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40793"/>
              </p:ext>
            </p:extLst>
          </p:nvPr>
        </p:nvGraphicFramePr>
        <p:xfrm>
          <a:off x="190500" y="3429000"/>
          <a:ext cx="7600952" cy="1271969"/>
        </p:xfrm>
        <a:graphic>
          <a:graphicData uri="http://schemas.openxmlformats.org/drawingml/2006/table">
            <a:tbl>
              <a:tblPr/>
              <a:tblGrid>
                <a:gridCol w="1900238">
                  <a:extLst>
                    <a:ext uri="{9D8B030D-6E8A-4147-A177-3AD203B41FA5}">
                      <a16:colId xmlns:a16="http://schemas.microsoft.com/office/drawing/2014/main" val="202612060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392881392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899523954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3755443165"/>
                    </a:ext>
                  </a:extLst>
                </a:gridCol>
              </a:tblGrid>
              <a:tr h="449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/>
                        <a:t>Profil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P99 ortalama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P95 ortalama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P50 </a:t>
                      </a:r>
                      <a:r>
                        <a:rPr lang="tr-TR" sz="1200" dirty="0" err="1"/>
                        <a:t>ortlama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54279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 dirty="0"/>
                        <a:t>Java</a:t>
                      </a:r>
                      <a:endParaRPr lang="tr-T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48782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/>
                        <a:t>Caffeine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69064"/>
                  </a:ext>
                </a:extLst>
              </a:tr>
              <a:tr h="256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b="1"/>
                        <a:t>Redis</a:t>
                      </a:r>
                      <a:endParaRPr lang="tr-TR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200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40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10110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1788-2773-0B89-E917-2F2142F2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0132E7-4CE1-447D-B62D-D440517CCA95}"/>
              </a:ext>
            </a:extLst>
          </p:cNvPr>
          <p:cNvSpPr/>
          <p:nvPr/>
        </p:nvSpPr>
        <p:spPr>
          <a:xfrm>
            <a:off x="761873" y="511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337174-C82B-A07C-6ADA-F0D00A9BBD73}"/>
              </a:ext>
            </a:extLst>
          </p:cNvPr>
          <p:cNvSpPr txBox="1"/>
          <p:nvPr/>
        </p:nvSpPr>
        <p:spPr>
          <a:xfrm>
            <a:off x="761872" y="1441450"/>
            <a:ext cx="7226427" cy="259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b="1" dirty="0"/>
              <a:t>Sonuç</a:t>
            </a:r>
          </a:p>
          <a:p>
            <a:pPr>
              <a:lnSpc>
                <a:spcPct val="200000"/>
              </a:lnSpc>
            </a:pPr>
            <a:r>
              <a:rPr lang="tr-TR" sz="1600" b="1" dirty="0"/>
              <a:t>Java</a:t>
            </a:r>
            <a:r>
              <a:rPr lang="tr-TR" sz="1600" dirty="0"/>
              <a:t> → En yüksek Okuma/Yazma </a:t>
            </a:r>
            <a:r>
              <a:rPr lang="tr-TR" sz="1600" dirty="0" err="1"/>
              <a:t>throughput</a:t>
            </a:r>
            <a:r>
              <a:rPr lang="tr-TR" sz="1600" dirty="0"/>
              <a:t>; fakat veri kaybı riski var.</a:t>
            </a:r>
          </a:p>
          <a:p>
            <a:pPr>
              <a:lnSpc>
                <a:spcPct val="200000"/>
              </a:lnSpc>
            </a:pPr>
            <a:r>
              <a:rPr lang="tr-TR" sz="1600" b="1" dirty="0" err="1"/>
              <a:t>Caffeine</a:t>
            </a:r>
            <a:r>
              <a:rPr lang="tr-TR" sz="1600" dirty="0"/>
              <a:t> → Yaklaşık %15–20 daha düşük ama </a:t>
            </a:r>
            <a:r>
              <a:rPr lang="tr-TR" sz="1600" dirty="0" err="1"/>
              <a:t>thread-safe</a:t>
            </a:r>
            <a:r>
              <a:rPr lang="tr-TR" sz="1600" dirty="0"/>
              <a:t> ve TTL</a:t>
            </a:r>
          </a:p>
          <a:p>
            <a:pPr>
              <a:lnSpc>
                <a:spcPct val="200000"/>
              </a:lnSpc>
            </a:pPr>
            <a:r>
              <a:rPr lang="tr-TR" sz="1600" b="1" dirty="0" err="1"/>
              <a:t>Redis</a:t>
            </a:r>
            <a:r>
              <a:rPr lang="tr-TR" sz="1600" dirty="0"/>
              <a:t> → En düşük </a:t>
            </a:r>
            <a:r>
              <a:rPr lang="tr-TR" sz="1600" dirty="0" err="1"/>
              <a:t>throughput</a:t>
            </a:r>
            <a:r>
              <a:rPr lang="tr-TR" sz="1600" dirty="0"/>
              <a:t>; ancak kalıcı, dağıtık ve güvenilir.</a:t>
            </a:r>
          </a:p>
          <a:p>
            <a:pPr>
              <a:lnSpc>
                <a:spcPct val="200000"/>
              </a:lnSpc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20625096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İÇİNDEKİLER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374084"/>
            <a:ext cx="7969542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Projede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Demo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77831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38533-D589-407C-925B-07842800DC13}"/>
              </a:ext>
            </a:extLst>
          </p:cNvPr>
          <p:cNvSpPr/>
          <p:nvPr/>
        </p:nvSpPr>
        <p:spPr>
          <a:xfrm>
            <a:off x="467869" y="46757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Dönemi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FCF37-F08E-4147-BA37-C21D04F891E4}"/>
              </a:ext>
            </a:extLst>
          </p:cNvPr>
          <p:cNvSpPr txBox="1"/>
          <p:nvPr/>
        </p:nvSpPr>
        <p:spPr>
          <a:xfrm>
            <a:off x="653143" y="1828800"/>
            <a:ext cx="775062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B00D3-C11C-4EE5-AA93-8DC40E75FF95}"/>
              </a:ext>
            </a:extLst>
          </p:cNvPr>
          <p:cNvSpPr txBox="1"/>
          <p:nvPr/>
        </p:nvSpPr>
        <p:spPr>
          <a:xfrm>
            <a:off x="470262" y="1698171"/>
            <a:ext cx="8281852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Hafta-1: Kayıt, İSG ve Bilgisayar kurulumu, </a:t>
            </a:r>
            <a:r>
              <a:rPr lang="tr-TR" dirty="0" err="1"/>
              <a:t>Docker</a:t>
            </a:r>
            <a:r>
              <a:rPr lang="tr-TR" dirty="0"/>
              <a:t> ve Spring </a:t>
            </a:r>
            <a:r>
              <a:rPr lang="tr-TR" dirty="0" err="1"/>
              <a:t>Boot</a:t>
            </a:r>
            <a:r>
              <a:rPr lang="tr-TR" dirty="0"/>
              <a:t> Başlangıç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Hafta-2: </a:t>
            </a:r>
            <a:r>
              <a:rPr lang="tr-TR" dirty="0" err="1"/>
              <a:t>Leaderboard</a:t>
            </a:r>
            <a:r>
              <a:rPr lang="tr-TR" dirty="0"/>
              <a:t> </a:t>
            </a:r>
            <a:r>
              <a:rPr lang="tr-TR" dirty="0" err="1"/>
              <a:t>Redis</a:t>
            </a:r>
            <a:r>
              <a:rPr lang="tr-TR" dirty="0"/>
              <a:t>-</a:t>
            </a:r>
            <a:r>
              <a:rPr lang="tr-TR" dirty="0" err="1"/>
              <a:t>Caffeine</a:t>
            </a:r>
            <a:r>
              <a:rPr lang="tr-TR" dirty="0"/>
              <a:t>-Java REST </a:t>
            </a:r>
            <a:r>
              <a:rPr lang="tr-TR" dirty="0" err="1"/>
              <a:t>Backend</a:t>
            </a:r>
            <a:r>
              <a:rPr lang="tr-TR" dirty="0"/>
              <a:t> Uygulaması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Hafta-3: </a:t>
            </a:r>
            <a:r>
              <a:rPr lang="tr-TR" dirty="0" err="1"/>
              <a:t>Leaderboard</a:t>
            </a:r>
            <a:r>
              <a:rPr lang="tr-TR" dirty="0"/>
              <a:t> uygulaması </a:t>
            </a:r>
            <a:r>
              <a:rPr lang="tr-TR" dirty="0" err="1"/>
              <a:t>Benchmark</a:t>
            </a:r>
            <a:r>
              <a:rPr lang="tr-TR" dirty="0"/>
              <a:t> </a:t>
            </a:r>
            <a:r>
              <a:rPr lang="tr-TR" dirty="0" err="1"/>
              <a:t>implementasyonu</a:t>
            </a:r>
            <a:r>
              <a:rPr lang="tr-TR" dirty="0"/>
              <a:t> </a:t>
            </a:r>
          </a:p>
          <a:p>
            <a:pPr>
              <a:lnSpc>
                <a:spcPct val="250000"/>
              </a:lnSpc>
            </a:pPr>
            <a:r>
              <a:rPr lang="tr-TR" dirty="0"/>
              <a:t>(Micro-</a:t>
            </a:r>
            <a:r>
              <a:rPr lang="tr-TR" dirty="0" err="1"/>
              <a:t>meter</a:t>
            </a:r>
            <a:r>
              <a:rPr lang="tr-TR" dirty="0"/>
              <a:t>), </a:t>
            </a:r>
            <a:r>
              <a:rPr lang="tr-TR" dirty="0" err="1"/>
              <a:t>Prometheus</a:t>
            </a:r>
            <a:r>
              <a:rPr lang="tr-TR" dirty="0"/>
              <a:t> ,</a:t>
            </a:r>
            <a:r>
              <a:rPr lang="tr-TR" dirty="0" err="1"/>
              <a:t>Grafana</a:t>
            </a:r>
            <a:r>
              <a:rPr lang="tr-TR" dirty="0"/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Hafta-4: Testlerin yapılması, Sunum hazırlığı, Staj raporu yazımı</a:t>
            </a:r>
          </a:p>
        </p:txBody>
      </p:sp>
    </p:spTree>
    <p:extLst>
      <p:ext uri="{BB962C8B-B14F-4D97-AF65-F5344CB8AC3E}">
        <p14:creationId xmlns:p14="http://schemas.microsoft.com/office/powerpoint/2010/main" val="253960516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574766" y="2037806"/>
            <a:ext cx="653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6"/>
                </a:solidFill>
              </a:rPr>
              <a:t>Java , Spring </a:t>
            </a:r>
            <a:r>
              <a:rPr lang="tr-TR" dirty="0" err="1">
                <a:solidFill>
                  <a:schemeClr val="accent6"/>
                </a:solidFill>
              </a:rPr>
              <a:t>boot</a:t>
            </a:r>
            <a:r>
              <a:rPr lang="tr-TR" dirty="0">
                <a:solidFill>
                  <a:schemeClr val="accent6"/>
                </a:solidFill>
              </a:rPr>
              <a:t>, </a:t>
            </a:r>
            <a:r>
              <a:rPr lang="tr-TR" dirty="0" err="1">
                <a:solidFill>
                  <a:schemeClr val="accent6"/>
                </a:solidFill>
              </a:rPr>
              <a:t>Docker</a:t>
            </a:r>
            <a:r>
              <a:rPr lang="tr-TR" dirty="0">
                <a:solidFill>
                  <a:schemeClr val="accent6"/>
                </a:solidFill>
              </a:rPr>
              <a:t>, </a:t>
            </a:r>
            <a:br>
              <a:rPr lang="tr-TR" dirty="0"/>
            </a:br>
            <a:r>
              <a:rPr lang="tr-TR" dirty="0">
                <a:solidFill>
                  <a:schemeClr val="accent1"/>
                </a:solidFill>
              </a:rPr>
              <a:t>Micro-</a:t>
            </a:r>
            <a:r>
              <a:rPr lang="tr-TR" dirty="0" err="1">
                <a:solidFill>
                  <a:schemeClr val="accent1"/>
                </a:solidFill>
              </a:rPr>
              <a:t>meter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Prometheus</a:t>
            </a:r>
            <a:r>
              <a:rPr lang="tr-TR" dirty="0">
                <a:solidFill>
                  <a:schemeClr val="accent1"/>
                </a:solidFill>
              </a:rPr>
              <a:t>, </a:t>
            </a:r>
            <a:r>
              <a:rPr lang="tr-TR" dirty="0" err="1">
                <a:solidFill>
                  <a:schemeClr val="accent1"/>
                </a:solidFill>
              </a:rPr>
              <a:t>Grafana</a:t>
            </a:r>
            <a:r>
              <a:rPr lang="tr-TR" dirty="0">
                <a:solidFill>
                  <a:schemeClr val="accent1"/>
                </a:solidFill>
              </a:rPr>
              <a:t>, k6</a:t>
            </a:r>
          </a:p>
          <a:p>
            <a:r>
              <a:rPr lang="tr-TR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86253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397447" y="1795871"/>
            <a:ext cx="6214654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r>
              <a:rPr lang="tr-TR" dirty="0"/>
              <a:t> ve </a:t>
            </a:r>
            <a:r>
              <a:rPr lang="tr-TR" b="1" dirty="0"/>
              <a:t>Spring </a:t>
            </a:r>
            <a:r>
              <a:rPr lang="tr-TR" b="1" dirty="0" err="1"/>
              <a:t>Boot</a:t>
            </a:r>
            <a:r>
              <a:rPr lang="tr-TR" b="1" dirty="0"/>
              <a:t> </a:t>
            </a:r>
            <a:r>
              <a:rPr lang="tr-TR" dirty="0"/>
              <a:t>ile </a:t>
            </a:r>
            <a:r>
              <a:rPr lang="tr-TR" dirty="0" err="1"/>
              <a:t>RESTful</a:t>
            </a:r>
            <a:r>
              <a:rPr lang="tr-TR" dirty="0"/>
              <a:t> servis geliştirdik.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Docker</a:t>
            </a:r>
            <a:r>
              <a:rPr lang="tr-TR" dirty="0"/>
              <a:t> aracılığıyla gerekli teknolojiler projeye eklendi.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Micrometer</a:t>
            </a:r>
            <a:r>
              <a:rPr lang="tr-TR" dirty="0"/>
              <a:t> ile uygulama içi metrikler toplandı.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Prometheus</a:t>
            </a:r>
            <a:r>
              <a:rPr lang="tr-TR" dirty="0"/>
              <a:t> bu metrikleri zaman serisi olarak depoladı.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Grafana</a:t>
            </a:r>
            <a:r>
              <a:rPr lang="tr-TR" dirty="0"/>
              <a:t> üzerinden metrikler görselleştirildi.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k6</a:t>
            </a:r>
            <a:r>
              <a:rPr lang="tr-TR" dirty="0"/>
              <a:t> ile </a:t>
            </a:r>
            <a:r>
              <a:rPr lang="tr-TR" dirty="0" err="1"/>
              <a:t>API’lara</a:t>
            </a:r>
            <a:r>
              <a:rPr lang="tr-TR" dirty="0"/>
              <a:t> yönelik yük testleri çalıştırıldı.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tr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936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309BC7F-28C4-4F6C-9399-0BFD68B8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81" y="1204913"/>
            <a:ext cx="3271837" cy="52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433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Spring </a:t>
            </a:r>
            <a:r>
              <a:rPr lang="tr-TR" b="1" dirty="0" err="1"/>
              <a:t>Boot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  <a:br>
              <a:rPr lang="tr-TR" dirty="0"/>
            </a:br>
            <a:r>
              <a:rPr lang="tr-TR" dirty="0"/>
              <a:t>Spring çatısını temel alan, minimal konfigürasyon ile mikro servis ve REST API geliştirmeyi kolaylaştıran bir Java </a:t>
            </a:r>
            <a:r>
              <a:rPr lang="tr-TR" dirty="0" err="1"/>
              <a:t>framework’üdür</a:t>
            </a:r>
            <a:r>
              <a:rPr lang="tr-TR" dirty="0"/>
              <a:t>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  <a:br>
              <a:rPr lang="tr-TR" dirty="0"/>
            </a:br>
            <a:r>
              <a:rPr lang="tr-TR" dirty="0" err="1"/>
              <a:t>RESTful</a:t>
            </a:r>
            <a:r>
              <a:rPr lang="tr-TR" dirty="0"/>
              <a:t> API ile çalışan </a:t>
            </a:r>
            <a:r>
              <a:rPr lang="tr-TR" b="1" dirty="0" err="1"/>
              <a:t>Leaderboard</a:t>
            </a:r>
            <a:r>
              <a:rPr lang="tr-TR" dirty="0"/>
              <a:t> sistemi Spring </a:t>
            </a:r>
            <a:r>
              <a:rPr lang="tr-TR" dirty="0" err="1"/>
              <a:t>Boot</a:t>
            </a:r>
            <a:r>
              <a:rPr lang="tr-TR" dirty="0"/>
              <a:t> çatısı üzerinde inşa edilmiştir.(@Controller, @Service @</a:t>
            </a:r>
            <a:r>
              <a:rPr lang="tr-TR" dirty="0" err="1"/>
              <a:t>Repository</a:t>
            </a:r>
            <a:r>
              <a:rPr lang="tr-TR" dirty="0"/>
              <a:t>)</a:t>
            </a:r>
          </a:p>
          <a:p>
            <a:pPr>
              <a:lnSpc>
                <a:spcPct val="150000"/>
              </a:lnSpc>
            </a:pPr>
            <a:endParaRPr lang="tr-TR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9F51C-A1EC-490E-835F-A8557058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23" y="3118757"/>
            <a:ext cx="245600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8211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48bf54-aa83-4439-b641-98df509ced0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BE01AE1E5DBC243947741F177CBEA9E" ma:contentTypeVersion="6" ma:contentTypeDescription="Yeni belge oluşturun." ma:contentTypeScope="" ma:versionID="38f4fc015044c55c612cf29323aa2f33">
  <xsd:schema xmlns:xsd="http://www.w3.org/2001/XMLSchema" xmlns:xs="http://www.w3.org/2001/XMLSchema" xmlns:p="http://schemas.microsoft.com/office/2006/metadata/properties" xmlns:ns3="f048bf54-aa83-4439-b641-98df509ced0a" targetNamespace="http://schemas.microsoft.com/office/2006/metadata/properties" ma:root="true" ma:fieldsID="60a0bdd79bb6ee7b0b1ef52ee94f0c1f" ns3:_="">
    <xsd:import namespace="f048bf54-aa83-4439-b641-98df509ced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8bf54-aa83-4439-b641-98df509c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9E674A-4883-4338-9B0C-081EEE383D92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048bf54-aa83-4439-b641-98df509ced0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8BF03-C974-4C7C-817E-45E86885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8bf54-aa83-4439-b641-98df509c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415e10-7270-4148-bc02-4fac48fe7ef2}" enabled="0" method="" siteId="{46415e10-7270-4148-bc02-4fac48fe7e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14834</TotalTime>
  <Words>1450</Words>
  <Application>Microsoft Office PowerPoint</Application>
  <PresentationFormat>Ekran Gösterisi (4:3)</PresentationFormat>
  <Paragraphs>252</Paragraphs>
  <Slides>40</Slides>
  <Notes>9</Notes>
  <HiddenSlides>8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6" baseType="lpstr">
      <vt:lpstr>Arial</vt:lpstr>
      <vt:lpstr>Calibri</vt:lpstr>
      <vt:lpstr>Times New Roman</vt:lpstr>
      <vt:lpstr>Trebuchet MS</vt:lpstr>
      <vt:lpstr>Wingdings</vt:lpstr>
      <vt:lpstr>2_Office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Mkorkmaz</dc:creator>
  <cp:keywords>Gizlilik Derecesini Seçiniz</cp:keywords>
  <cp:lastModifiedBy>Yusuf Emre Bayrakcı</cp:lastModifiedBy>
  <cp:revision>1572</cp:revision>
  <dcterms:created xsi:type="dcterms:W3CDTF">2008-06-02T07:33:33Z</dcterms:created>
  <dcterms:modified xsi:type="dcterms:W3CDTF">2025-07-09T20:18:41Z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0x0101005BE01AE1E5DBC243947741F177CBEA9E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