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30"/>
  </p:notesMasterIdLst>
  <p:handoutMasterIdLst>
    <p:handoutMasterId r:id="rId31"/>
  </p:handoutMasterIdLst>
  <p:sldIdLst>
    <p:sldId id="581" r:id="rId6"/>
    <p:sldId id="583" r:id="rId7"/>
    <p:sldId id="584" r:id="rId8"/>
    <p:sldId id="585" r:id="rId9"/>
    <p:sldId id="586" r:id="rId10"/>
    <p:sldId id="587" r:id="rId11"/>
    <p:sldId id="603" r:id="rId12"/>
    <p:sldId id="591" r:id="rId13"/>
    <p:sldId id="604" r:id="rId14"/>
    <p:sldId id="595" r:id="rId15"/>
    <p:sldId id="605" r:id="rId16"/>
    <p:sldId id="592" r:id="rId17"/>
    <p:sldId id="606" r:id="rId18"/>
    <p:sldId id="593" r:id="rId19"/>
    <p:sldId id="594" r:id="rId20"/>
    <p:sldId id="596" r:id="rId21"/>
    <p:sldId id="597" r:id="rId22"/>
    <p:sldId id="598" r:id="rId23"/>
    <p:sldId id="588" r:id="rId24"/>
    <p:sldId id="599" r:id="rId25"/>
    <p:sldId id="600" r:id="rId26"/>
    <p:sldId id="601" r:id="rId27"/>
    <p:sldId id="602" r:id="rId28"/>
    <p:sldId id="589" r:id="rId29"/>
  </p:sldIdLst>
  <p:sldSz cx="9144000" cy="6858000" type="screen4x3"/>
  <p:notesSz cx="6797675" cy="9928225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6">
          <p15:clr>
            <a:srgbClr val="A4A3A4"/>
          </p15:clr>
        </p15:guide>
        <p15:guide id="2" pos="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424"/>
    <a:srgbClr val="F79327"/>
    <a:srgbClr val="FF7C00"/>
    <a:srgbClr val="007AC2"/>
    <a:srgbClr val="FFDD71"/>
    <a:srgbClr val="76C6EA"/>
    <a:srgbClr val="209D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7602" autoAdjust="0"/>
  </p:normalViewPr>
  <p:slideViewPr>
    <p:cSldViewPr snapToGrid="0">
      <p:cViewPr varScale="1">
        <p:scale>
          <a:sx n="100" d="100"/>
          <a:sy n="100" d="100"/>
        </p:scale>
        <p:origin x="1926" y="54"/>
      </p:cViewPr>
      <p:guideLst>
        <p:guide orient="horz" pos="1396"/>
        <p:guide pos="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2406BD-5BAB-40C6-AE54-474EBD11C425}" type="datetimeFigureOut">
              <a:rPr lang="tr-TR" altLang="tr-TR"/>
              <a:pPr>
                <a:defRPr/>
              </a:pPr>
              <a:t>9.07.2025</a:t>
            </a:fld>
            <a:endParaRPr lang="tr-TR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A1E50C-FFE7-42E6-B724-C7165D119FA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6274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704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8875" cy="3725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6463"/>
            <a:ext cx="54419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4050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2664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Şema olsun ama 3 repoyu gösterme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8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8538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Şema olsun ama 3 repoyu gösterme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9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00238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3 tane Java data </a:t>
            </a:r>
            <a:r>
              <a:rPr lang="tr-TR" dirty="0" err="1"/>
              <a:t>structures</a:t>
            </a:r>
            <a:r>
              <a:rPr lang="tr-TR" dirty="0"/>
              <a:t> </a:t>
            </a:r>
            <a:r>
              <a:rPr lang="tr-TR" dirty="0" err="1"/>
              <a:t>Caffeine</a:t>
            </a:r>
            <a:r>
              <a:rPr lang="tr-TR" dirty="0"/>
              <a:t>, </a:t>
            </a:r>
            <a:r>
              <a:rPr lang="tr-TR" dirty="0" err="1"/>
              <a:t>Redis</a:t>
            </a:r>
            <a:br>
              <a:rPr lang="tr-TR" dirty="0"/>
            </a:br>
            <a:r>
              <a:rPr lang="tr-TR" dirty="0"/>
              <a:t>1 repo </a:t>
            </a:r>
            <a:r>
              <a:rPr lang="tr-TR" dirty="0" err="1"/>
              <a:t>int</a:t>
            </a:r>
            <a:br>
              <a:rPr lang="tr-TR" dirty="0"/>
            </a:br>
            <a:r>
              <a:rPr lang="tr-TR" dirty="0"/>
              <a:t>3 repo </a:t>
            </a:r>
            <a:r>
              <a:rPr lang="tr-TR" dirty="0" err="1"/>
              <a:t>impl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10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0388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3 tane Java data </a:t>
            </a:r>
            <a:r>
              <a:rPr lang="tr-TR" dirty="0" err="1"/>
              <a:t>structures</a:t>
            </a:r>
            <a:r>
              <a:rPr lang="tr-TR" dirty="0"/>
              <a:t> </a:t>
            </a:r>
            <a:r>
              <a:rPr lang="tr-TR" dirty="0" err="1"/>
              <a:t>Caffeine</a:t>
            </a:r>
            <a:r>
              <a:rPr lang="tr-TR" dirty="0"/>
              <a:t>, </a:t>
            </a:r>
            <a:r>
              <a:rPr lang="tr-TR" dirty="0" err="1"/>
              <a:t>Redis</a:t>
            </a:r>
            <a:br>
              <a:rPr lang="tr-TR" dirty="0"/>
            </a:br>
            <a:r>
              <a:rPr lang="tr-TR" dirty="0"/>
              <a:t>1 repo </a:t>
            </a:r>
            <a:r>
              <a:rPr lang="tr-TR" dirty="0" err="1"/>
              <a:t>int</a:t>
            </a:r>
            <a:br>
              <a:rPr lang="tr-TR" dirty="0"/>
            </a:br>
            <a:r>
              <a:rPr lang="tr-TR" dirty="0"/>
              <a:t>3 repo </a:t>
            </a:r>
            <a:r>
              <a:rPr lang="tr-TR" dirty="0" err="1"/>
              <a:t>impl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11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1621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Şema olsun ama 3 repoyu göster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2734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Şema olsun ama 3 repoyu göster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13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8021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7856538" y="6604000"/>
            <a:ext cx="72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7944B98-5529-4CAF-913D-D8C69ACB5998}" type="slidenum">
              <a:rPr lang="tr-TR" altLang="tr-TR" sz="1200" smtClean="0">
                <a:solidFill>
                  <a:schemeClr val="bg1"/>
                </a:solidFill>
                <a:latin typeface="Trebuchet MS" panose="020B0603020202020204" pitchFamily="34" charset="0"/>
              </a:rPr>
              <a:pPr>
                <a:defRPr/>
              </a:pPr>
              <a:t>‹#›</a:t>
            </a:fld>
            <a:r>
              <a:rPr lang="tr-TR" altLang="tr-T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/1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43338" y="6581775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tr-TR" altLang="tr-TR" sz="1200">
                <a:solidFill>
                  <a:schemeClr val="bg1"/>
                </a:solidFill>
                <a:latin typeface="Trebuchet MS" panose="020B0603020202020204" pitchFamily="34" charset="0"/>
              </a:rPr>
              <a:t>TASNİF DIŞI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26629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236538" y="20638"/>
            <a:ext cx="7215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title style</a:t>
            </a:r>
            <a:endParaRPr lang="tr-TR" altLang="tr-TR" dirty="0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36538" y="1268413"/>
            <a:ext cx="86296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text styles</a:t>
            </a:r>
          </a:p>
          <a:p>
            <a:pPr lvl="1"/>
            <a:r>
              <a:rPr lang="en-US" altLang="tr-TR" dirty="0"/>
              <a:t>Second level</a:t>
            </a:r>
          </a:p>
          <a:p>
            <a:pPr lvl="2"/>
            <a:r>
              <a:rPr lang="en-US" altLang="tr-TR" dirty="0"/>
              <a:t>Third level</a:t>
            </a:r>
          </a:p>
          <a:p>
            <a:pPr lvl="3"/>
            <a:r>
              <a:rPr lang="en-US" altLang="tr-TR" dirty="0"/>
              <a:t>Fourth level</a:t>
            </a:r>
          </a:p>
          <a:p>
            <a:pPr lvl="4"/>
            <a:r>
              <a:rPr lang="en-US" altLang="tr-TR" dirty="0"/>
              <a:t>Fifth level</a:t>
            </a:r>
            <a:endParaRPr lang="tr-TR" altLang="tr-TR" dirty="0"/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25406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latin typeface="Arial" panose="020B0604020202020204" pitchFamily="34" charset="0"/>
            </a:endParaRPr>
          </a:p>
        </p:txBody>
      </p:sp>
      <p:sp>
        <p:nvSpPr>
          <p:cNvPr id="5123" name="Text Box 49"/>
          <p:cNvSpPr txBox="1">
            <a:spLocks noChangeArrowheads="1"/>
          </p:cNvSpPr>
          <p:nvPr/>
        </p:nvSpPr>
        <p:spPr bwMode="auto">
          <a:xfrm rot="-5400000">
            <a:off x="8749506" y="6414294"/>
            <a:ext cx="573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tr-TR" altLang="tr-TR" sz="600" b="1">
                <a:solidFill>
                  <a:srgbClr val="FFFFFF"/>
                </a:solidFill>
                <a:latin typeface="Arial" panose="020B0604020202020204" pitchFamily="34" charset="0"/>
              </a:rPr>
              <a:t>04.01.2017</a:t>
            </a:r>
          </a:p>
        </p:txBody>
      </p:sp>
      <p:sp>
        <p:nvSpPr>
          <p:cNvPr id="5" name="Metin kutusu 1"/>
          <p:cNvSpPr txBox="1">
            <a:spLocks noChangeArrowheads="1"/>
          </p:cNvSpPr>
          <p:nvPr/>
        </p:nvSpPr>
        <p:spPr bwMode="auto">
          <a:xfrm>
            <a:off x="0" y="5820392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3000" dirty="0">
                <a:solidFill>
                  <a:srgbClr val="FBA424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Temmuz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49DF6-E42E-476E-A4F5-5EFE15885113}"/>
              </a:ext>
            </a:extLst>
          </p:cNvPr>
          <p:cNvSpPr/>
          <p:nvPr/>
        </p:nvSpPr>
        <p:spPr>
          <a:xfrm>
            <a:off x="1927661" y="3939273"/>
            <a:ext cx="5288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</a:rPr>
              <a:t>Liderlik Tablosu Uygulamasında </a:t>
            </a:r>
            <a:r>
              <a:rPr lang="tr-TR" sz="3200" dirty="0" err="1">
                <a:solidFill>
                  <a:srgbClr val="FF0000"/>
                </a:solidFill>
              </a:rPr>
              <a:t>In-memory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err="1">
                <a:solidFill>
                  <a:srgbClr val="FF0000"/>
                </a:solidFill>
              </a:rPr>
              <a:t>Repository</a:t>
            </a:r>
            <a:r>
              <a:rPr lang="tr-TR" sz="3200" dirty="0">
                <a:solidFill>
                  <a:srgbClr val="FF0000"/>
                </a:solidFill>
              </a:rPr>
              <a:t> Karşılaştırması</a:t>
            </a:r>
          </a:p>
        </p:txBody>
      </p:sp>
    </p:spTree>
    <p:extLst>
      <p:ext uri="{BB962C8B-B14F-4D97-AF65-F5344CB8AC3E}">
        <p14:creationId xmlns:p14="http://schemas.microsoft.com/office/powerpoint/2010/main" val="5486584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497874"/>
            <a:ext cx="63703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Lider Tablosu </a:t>
            </a:r>
            <a:r>
              <a:rPr lang="tr-TR" b="1" dirty="0" err="1"/>
              <a:t>Repository</a:t>
            </a:r>
            <a:r>
              <a:rPr lang="tr-TR" b="1" dirty="0"/>
              <a:t> olarak Kullanılan 3 Veri Yapısı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1 tane </a:t>
            </a:r>
            <a:r>
              <a:rPr lang="tr-TR" dirty="0" err="1"/>
              <a:t>Arayüz</a:t>
            </a:r>
            <a:r>
              <a:rPr lang="tr-TR" dirty="0"/>
              <a:t> (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3 tane Gerçekleştirim (</a:t>
            </a:r>
            <a:r>
              <a:rPr lang="tr-TR" dirty="0" err="1"/>
              <a:t>Implementation</a:t>
            </a:r>
            <a:r>
              <a:rPr lang="tr-TR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Java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Caffeine</a:t>
            </a:r>
            <a:endParaRPr lang="tr-T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Redis</a:t>
            </a:r>
            <a:endParaRPr lang="tr-T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11277A-C0D5-48B3-B8A5-9B4161A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882227"/>
            <a:ext cx="4821697" cy="42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2241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Java</a:t>
            </a:r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  <a:br>
              <a:rPr lang="tr-TR" dirty="0"/>
            </a:br>
            <a:r>
              <a:rPr lang="tr-TR" dirty="0"/>
              <a:t>Nesne yönelimli, platformdan bağımsız bir programlama dilidir. Kurumsal uygulamalar geliştirmek için yaygın biçimde kullanılır.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  <a:br>
              <a:rPr lang="tr-TR" dirty="0"/>
            </a:br>
            <a:r>
              <a:rPr lang="tr-TR" dirty="0"/>
              <a:t>Projenin ana geliştirme dilidir. Tüm iş mantığı, API uç noktaları, servis katmanı ve yapılandırmalar Java dili ile yazılmıştır.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7652B-E6A7-49C4-916D-9B80D2CC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81" y="2551202"/>
            <a:ext cx="1842407" cy="209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9037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096E273-4909-41D1-A6B7-B70E34CA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5" y="1114076"/>
            <a:ext cx="3843337" cy="541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08190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Docker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/>
              <a:t>Uygulamaları konteynerler içinde izole ve taşınabilir biçimde çalıştırmayı sağlayan bir platformdur.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/>
              <a:t>Proje, </a:t>
            </a:r>
            <a:r>
              <a:rPr lang="tr-TR" dirty="0" err="1"/>
              <a:t>Docker</a:t>
            </a:r>
            <a:r>
              <a:rPr lang="tr-TR" dirty="0"/>
              <a:t> ile </a:t>
            </a:r>
            <a:r>
              <a:rPr lang="tr-TR" dirty="0" err="1"/>
              <a:t>konteynerize</a:t>
            </a:r>
            <a:r>
              <a:rPr lang="tr-TR" dirty="0"/>
              <a:t> edilmiştir. </a:t>
            </a:r>
            <a:r>
              <a:rPr lang="tr-TR" dirty="0" err="1"/>
              <a:t>Redis</a:t>
            </a:r>
            <a:r>
              <a:rPr lang="tr-TR" dirty="0"/>
              <a:t>, uygulama ve izleme bileşenleri (</a:t>
            </a:r>
            <a:r>
              <a:rPr lang="tr-TR" dirty="0" err="1"/>
              <a:t>Prometheus</a:t>
            </a:r>
            <a:r>
              <a:rPr lang="tr-TR" dirty="0"/>
              <a:t>, </a:t>
            </a:r>
            <a:r>
              <a:rPr lang="tr-TR" dirty="0" err="1"/>
              <a:t>Grafana</a:t>
            </a:r>
            <a:r>
              <a:rPr lang="tr-TR" dirty="0"/>
              <a:t>) için ayrı servisler tanımlanmıştır. </a:t>
            </a:r>
            <a:r>
              <a:rPr lang="tr-TR" dirty="0" err="1"/>
              <a:t>docker-compose.yml</a:t>
            </a:r>
            <a:r>
              <a:rPr lang="tr-TR" dirty="0"/>
              <a:t> dosyası üzerinden tüm izleme sistemi ayağa kaldırılabilmektedir.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C171F-5E54-4747-8E42-CF8903D4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88" y="2662774"/>
            <a:ext cx="2207487" cy="20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0380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Redis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In-memory</a:t>
            </a:r>
            <a:r>
              <a:rPr lang="tr-TR" dirty="0"/>
              <a:t> (bellek içi) çalışan, yüksek performanslı bir </a:t>
            </a:r>
            <a:r>
              <a:rPr lang="tr-TR" dirty="0" err="1"/>
              <a:t>key-value</a:t>
            </a:r>
            <a:r>
              <a:rPr lang="tr-TR" dirty="0"/>
              <a:t> veri deposudur.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/>
              <a:t>Sıralama verilerinin hızlı şekilde erişimi için kullanılmıştır. Skor verileri </a:t>
            </a:r>
            <a:r>
              <a:rPr lang="tr-TR" dirty="0" err="1"/>
              <a:t>Redis’in</a:t>
            </a:r>
            <a:r>
              <a:rPr lang="tr-TR" dirty="0"/>
              <a:t> ZSET veri yapısı ile saklanmakta ve sıralı biçimde çekilmektedir. Bu sayede yüksek performanslı </a:t>
            </a:r>
            <a:r>
              <a:rPr lang="tr-TR" dirty="0" err="1"/>
              <a:t>leaderboard</a:t>
            </a:r>
            <a:r>
              <a:rPr lang="tr-TR" dirty="0"/>
              <a:t> işlemleri sağlanır.</a:t>
            </a:r>
          </a:p>
        </p:txBody>
      </p:sp>
      <p:pic>
        <p:nvPicPr>
          <p:cNvPr id="3077" name="Picture 5" descr="มาลองทำ Caching ด้วย Node.js และ Redis กันดีกว่า">
            <a:extLst>
              <a:ext uri="{FF2B5EF4-FFF2-40B4-BE49-F238E27FC236}">
                <a16:creationId xmlns:a16="http://schemas.microsoft.com/office/drawing/2014/main" id="{6DA0F573-944C-4186-B3E4-FAFF990B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388" y="2904853"/>
            <a:ext cx="2139989" cy="180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02124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Caffeine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/>
              <a:t>Java için yüksek performanslı bir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cache</a:t>
            </a:r>
            <a:r>
              <a:rPr lang="tr-TR" dirty="0"/>
              <a:t> (önbellek) kütüphanesidir.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Redis’e</a:t>
            </a:r>
            <a:r>
              <a:rPr lang="tr-TR" dirty="0"/>
              <a:t> yapılan tekrar eden sorguları önlemek amacıyla, uygulama seviyesinde lokal </a:t>
            </a:r>
            <a:r>
              <a:rPr lang="tr-TR" dirty="0" err="1"/>
              <a:t>önbellekleme</a:t>
            </a:r>
            <a:r>
              <a:rPr lang="tr-TR" dirty="0"/>
              <a:t> için kullanılmıştır. Özellikle sık erişilen kullanıcı verilerinde </a:t>
            </a:r>
            <a:r>
              <a:rPr lang="tr-TR" dirty="0" err="1"/>
              <a:t>Caffeine</a:t>
            </a:r>
            <a:r>
              <a:rPr lang="tr-TR" dirty="0"/>
              <a:t> kullanılarak erişim süresi minimize edilmiştir.</a:t>
            </a:r>
          </a:p>
        </p:txBody>
      </p:sp>
      <p:pic>
        <p:nvPicPr>
          <p:cNvPr id="6146" name="Picture 2" descr="Caffeine Cache: A High Performance Caching Library | by Gyeongsun (Sunny)  Park | DevOps.dev">
            <a:extLst>
              <a:ext uri="{FF2B5EF4-FFF2-40B4-BE49-F238E27FC236}">
                <a16:creationId xmlns:a16="http://schemas.microsoft.com/office/drawing/2014/main" id="{A952FA42-C579-4572-B25C-BE707B72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2267162"/>
            <a:ext cx="3831771" cy="232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77502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Micrometer</a:t>
            </a:r>
            <a:r>
              <a:rPr lang="tr-TR" b="1" dirty="0"/>
              <a:t> + </a:t>
            </a:r>
            <a:r>
              <a:rPr lang="tr-TR" b="1" dirty="0" err="1"/>
              <a:t>Prometheus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Micrometer</a:t>
            </a:r>
            <a:r>
              <a:rPr lang="tr-TR" dirty="0"/>
              <a:t>, uygulama metriklerini toplamak için kullanılan bir izleme aracıdır. </a:t>
            </a:r>
            <a:r>
              <a:rPr lang="tr-TR" dirty="0" err="1"/>
              <a:t>Prometheus</a:t>
            </a:r>
            <a:r>
              <a:rPr lang="tr-TR" dirty="0"/>
              <a:t> ise bu metrikleri zaman serisi veri olarak toplayan bir </a:t>
            </a:r>
            <a:r>
              <a:rPr lang="tr-TR" dirty="0" err="1"/>
              <a:t>monitoring</a:t>
            </a:r>
            <a:r>
              <a:rPr lang="tr-TR" dirty="0"/>
              <a:t> sistemidir.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Micrometer</a:t>
            </a:r>
            <a:r>
              <a:rPr lang="tr-TR" dirty="0"/>
              <a:t> aracılığıyla uygulama metrikleri (</a:t>
            </a:r>
            <a:r>
              <a:rPr lang="tr-TR" dirty="0" err="1"/>
              <a:t>endpoint</a:t>
            </a:r>
            <a:r>
              <a:rPr lang="tr-TR" dirty="0"/>
              <a:t> erişimi, gecikmeler vs.) toplanmakta, </a:t>
            </a:r>
            <a:r>
              <a:rPr lang="tr-TR" dirty="0" err="1"/>
              <a:t>Prometheus</a:t>
            </a:r>
            <a:r>
              <a:rPr lang="tr-TR" dirty="0"/>
              <a:t> tarafından sorgulanmakta ve </a:t>
            </a:r>
            <a:r>
              <a:rPr lang="tr-TR" dirty="0" err="1"/>
              <a:t>Grafana</a:t>
            </a:r>
            <a:r>
              <a:rPr lang="tr-TR" dirty="0"/>
              <a:t> ile görselleştirilmektedir. Özellikle performans takibi ve sistem sağlığı için bu yapı kullanılmıştır.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6B744-E925-47E0-8A2F-D8CC79B0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14" y="2249806"/>
            <a:ext cx="1293247" cy="109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3D4C9-085F-4035-BEFB-9CC62EB0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535" y="3687128"/>
            <a:ext cx="1708785" cy="14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280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/>
              <a:t>Grafana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Prometheus</a:t>
            </a:r>
            <a:r>
              <a:rPr lang="tr-TR" dirty="0"/>
              <a:t> gibi kaynaklardan aldığı metrikleri görsel panellerle sunan açık kaynaklı bir izleme aracıdır.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/>
              <a:t>Uygulamanın performansı, erişim sayıları ve metrikleri </a:t>
            </a:r>
            <a:r>
              <a:rPr lang="tr-TR" dirty="0" err="1"/>
              <a:t>Grafana</a:t>
            </a:r>
            <a:r>
              <a:rPr lang="tr-TR" dirty="0"/>
              <a:t> panelleri aracılığıyla izlenmektedir. Kullanıcıya özel </a:t>
            </a:r>
            <a:r>
              <a:rPr lang="tr-TR" dirty="0" err="1"/>
              <a:t>dashboard’lar</a:t>
            </a:r>
            <a:r>
              <a:rPr lang="tr-TR" dirty="0"/>
              <a:t> ile sistemin genel durumu kolaylıkla takip edilmektedir.</a:t>
            </a:r>
          </a:p>
        </p:txBody>
      </p:sp>
      <p:pic>
        <p:nvPicPr>
          <p:cNvPr id="7170" name="Picture 2" descr="Grafana Logo">
            <a:extLst>
              <a:ext uri="{FF2B5EF4-FFF2-40B4-BE49-F238E27FC236}">
                <a16:creationId xmlns:a16="http://schemas.microsoft.com/office/drawing/2014/main" id="{483381EF-53EC-4A8E-8EA1-926BEFD6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2572838"/>
            <a:ext cx="2286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9988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70263" y="1193074"/>
            <a:ext cx="6104708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K6</a:t>
            </a:r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</a:p>
          <a:p>
            <a:pPr>
              <a:lnSpc>
                <a:spcPct val="150000"/>
              </a:lnSpc>
            </a:pPr>
            <a:r>
              <a:rPr lang="tr-TR" dirty="0"/>
              <a:t>K6, geliştiriciler için modern, açık kaynaklı bir yük testi (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) ve performans testi aracıdır. </a:t>
            </a:r>
            <a:r>
              <a:rPr lang="tr-TR" dirty="0" err="1"/>
              <a:t>JavaScript</a:t>
            </a:r>
            <a:r>
              <a:rPr lang="tr-TR" dirty="0"/>
              <a:t> tabanlı senaryolarla HTTP istekleri oluşturur ve sistemin stres altında nasıl davrandığını ölçmeye yarar.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</a:p>
          <a:p>
            <a:pPr>
              <a:lnSpc>
                <a:spcPct val="150000"/>
              </a:lnSpc>
            </a:pPr>
            <a:r>
              <a:rPr lang="tr-TR" dirty="0"/>
              <a:t>loadtest.js adlı </a:t>
            </a:r>
            <a:r>
              <a:rPr lang="tr-TR" dirty="0" err="1"/>
              <a:t>JavaScript</a:t>
            </a:r>
            <a:r>
              <a:rPr lang="tr-TR" dirty="0"/>
              <a:t> dosyası ile oluşturulan senaryo, API uç noktalarına belirli bir süre boyunca paralel istekler göndererek sistemin sınırlarını test eder. Amaç; farklı </a:t>
            </a:r>
            <a:r>
              <a:rPr lang="tr-TR" dirty="0" err="1"/>
              <a:t>Leaderboard</a:t>
            </a:r>
            <a:r>
              <a:rPr lang="tr-TR" dirty="0"/>
              <a:t> </a:t>
            </a:r>
            <a:r>
              <a:rPr lang="tr-TR" dirty="0" err="1"/>
              <a:t>implementasyonlarının</a:t>
            </a:r>
            <a:r>
              <a:rPr lang="tr-TR" dirty="0"/>
              <a:t> (</a:t>
            </a:r>
            <a:r>
              <a:rPr lang="tr-TR" dirty="0" err="1"/>
              <a:t>Plain</a:t>
            </a:r>
            <a:r>
              <a:rPr lang="tr-TR" dirty="0"/>
              <a:t> Java, </a:t>
            </a:r>
            <a:r>
              <a:rPr lang="tr-TR" dirty="0" err="1"/>
              <a:t>Caffeine</a:t>
            </a:r>
            <a:r>
              <a:rPr lang="tr-TR" dirty="0"/>
              <a:t>, </a:t>
            </a:r>
            <a:r>
              <a:rPr lang="tr-TR" dirty="0" err="1"/>
              <a:t>Redis</a:t>
            </a:r>
            <a:r>
              <a:rPr lang="tr-TR" dirty="0"/>
              <a:t>) yoğun trafik altında tepki sürelerini, hata oranlarını ve kararlılık durumlarını kıyaslayabilmektir.</a:t>
            </a:r>
          </a:p>
        </p:txBody>
      </p:sp>
      <p:pic>
        <p:nvPicPr>
          <p:cNvPr id="8195" name="Picture 3" descr="K6 (software) - Wikipedia">
            <a:extLst>
              <a:ext uri="{FF2B5EF4-FFF2-40B4-BE49-F238E27FC236}">
                <a16:creationId xmlns:a16="http://schemas.microsoft.com/office/drawing/2014/main" id="{E1536D6D-753C-4064-A657-3FC0E552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434" y="2157294"/>
            <a:ext cx="2579189" cy="209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31848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892438-5DA1-4812-A0A9-45C2C12FFAE1}"/>
              </a:ext>
            </a:extLst>
          </p:cNvPr>
          <p:cNvSpPr/>
          <p:nvPr/>
        </p:nvSpPr>
        <p:spPr>
          <a:xfrm>
            <a:off x="457069" y="53723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07EEC-FD95-4199-B61E-6344837CF558}"/>
              </a:ext>
            </a:extLst>
          </p:cNvPr>
          <p:cNvSpPr txBox="1"/>
          <p:nvPr/>
        </p:nvSpPr>
        <p:spPr>
          <a:xfrm>
            <a:off x="870002" y="1567543"/>
            <a:ext cx="8516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b="1" dirty="0" err="1"/>
              <a:t>Giriş</a:t>
            </a:r>
            <a:r>
              <a:rPr lang="es-ES" b="1" dirty="0"/>
              <a:t>: Demo </a:t>
            </a:r>
            <a:r>
              <a:rPr lang="es-ES" b="1" dirty="0" err="1"/>
              <a:t>Amacı</a:t>
            </a:r>
            <a:r>
              <a:rPr lang="es-ES" b="1" dirty="0"/>
              <a:t> ve </a:t>
            </a:r>
            <a:r>
              <a:rPr lang="es-ES" b="1" dirty="0" err="1"/>
              <a:t>Senaryo</a:t>
            </a:r>
            <a:endParaRPr lang="tr-TR" b="1" dirty="0"/>
          </a:p>
          <a:p>
            <a:pPr marL="342900" indent="-342900">
              <a:buAutoNum type="arabicPeriod"/>
            </a:pPr>
            <a:r>
              <a:rPr lang="tr-TR" b="1" dirty="0"/>
              <a:t>Mimari Tanıtım (Genel Akış ve Varyantlar)</a:t>
            </a:r>
          </a:p>
          <a:p>
            <a:pPr marL="342900" indent="-342900">
              <a:buAutoNum type="arabicPeriod"/>
            </a:pPr>
            <a:r>
              <a:rPr lang="en-US" b="1" dirty="0"/>
              <a:t>Demo: </a:t>
            </a:r>
            <a:r>
              <a:rPr lang="en-US" b="1" dirty="0" err="1"/>
              <a:t>Üç</a:t>
            </a:r>
            <a:r>
              <a:rPr lang="en-US" b="1" dirty="0"/>
              <a:t> </a:t>
            </a:r>
            <a:r>
              <a:rPr lang="en-US" b="1" dirty="0" err="1"/>
              <a:t>Farklı</a:t>
            </a:r>
            <a:r>
              <a:rPr lang="en-US" b="1" dirty="0"/>
              <a:t> Leaderboard </a:t>
            </a:r>
            <a:r>
              <a:rPr lang="tr-TR" b="1" dirty="0" err="1"/>
              <a:t>Repository</a:t>
            </a:r>
            <a:br>
              <a:rPr lang="tr-TR" b="1" dirty="0"/>
            </a:br>
            <a:r>
              <a:rPr lang="en-US" dirty="0"/>
              <a:t>A. </a:t>
            </a:r>
            <a:r>
              <a:rPr lang="en-US" b="1" dirty="0"/>
              <a:t>Plain Java (In-Memory Data Structure)</a:t>
            </a:r>
            <a:br>
              <a:rPr lang="tr-TR" b="1" dirty="0"/>
            </a:br>
            <a:r>
              <a:rPr lang="tr-TR" dirty="0"/>
              <a:t>B. </a:t>
            </a:r>
            <a:r>
              <a:rPr lang="tr-TR" b="1" dirty="0" err="1"/>
              <a:t>Caffeine</a:t>
            </a:r>
            <a:r>
              <a:rPr lang="tr-TR" b="1" dirty="0"/>
              <a:t> (</a:t>
            </a:r>
            <a:r>
              <a:rPr lang="tr-TR" b="1" dirty="0" err="1"/>
              <a:t>Local</a:t>
            </a:r>
            <a:r>
              <a:rPr lang="tr-TR" b="1" dirty="0"/>
              <a:t> </a:t>
            </a:r>
            <a:r>
              <a:rPr lang="tr-TR" b="1" dirty="0" err="1"/>
              <a:t>Cache</a:t>
            </a:r>
            <a:r>
              <a:rPr lang="tr-TR" b="1" dirty="0"/>
              <a:t>)</a:t>
            </a:r>
            <a:br>
              <a:rPr lang="tr-TR" b="1" dirty="0"/>
            </a:br>
            <a:r>
              <a:rPr lang="tr-TR" dirty="0"/>
              <a:t>C. </a:t>
            </a:r>
            <a:r>
              <a:rPr lang="tr-TR" b="1" dirty="0" err="1"/>
              <a:t>Redis</a:t>
            </a:r>
            <a:r>
              <a:rPr lang="tr-TR" b="1" dirty="0"/>
              <a:t> (</a:t>
            </a:r>
            <a:r>
              <a:rPr lang="tr-TR" b="1" dirty="0" err="1"/>
              <a:t>In</a:t>
            </a:r>
            <a:r>
              <a:rPr lang="tr-TR" b="1" dirty="0"/>
              <a:t>-Memory Data </a:t>
            </a:r>
            <a:r>
              <a:rPr lang="tr-TR" b="1" dirty="0" err="1"/>
              <a:t>Store</a:t>
            </a:r>
            <a:r>
              <a:rPr lang="tr-TR" b="1" dirty="0"/>
              <a:t>)</a:t>
            </a:r>
          </a:p>
          <a:p>
            <a:pPr marL="342900" indent="-342900">
              <a:buAutoNum type="arabicPeriod"/>
            </a:pPr>
            <a:r>
              <a:rPr lang="tr-TR" b="1" dirty="0"/>
              <a:t>Performans Karşılaştırma Tablosu</a:t>
            </a:r>
            <a:br>
              <a:rPr lang="tr-TR" b="1" dirty="0"/>
            </a:br>
            <a:r>
              <a:rPr lang="tr-TR" b="1" dirty="0"/>
              <a:t>	</a:t>
            </a:r>
            <a:r>
              <a:rPr lang="tr-TR" dirty="0" err="1"/>
              <a:t>Monitoring</a:t>
            </a:r>
            <a:r>
              <a:rPr lang="tr-TR" dirty="0"/>
              <a:t> ve </a:t>
            </a:r>
            <a:r>
              <a:rPr lang="tr-TR" dirty="0" err="1"/>
              <a:t>Metrix</a:t>
            </a:r>
            <a:r>
              <a:rPr lang="tr-TR" dirty="0"/>
              <a:t> Gösterimi</a:t>
            </a:r>
            <a:endParaRPr lang="tr-TR" b="1" dirty="0"/>
          </a:p>
          <a:p>
            <a:pPr marL="342900" indent="-342900">
              <a:buAutoNum type="arabicPeriod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135973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488950" y="400050"/>
            <a:ext cx="6762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1412776"/>
            <a:ext cx="8153400" cy="3625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92A-CEDD-4DB5-B684-95FE2C1B0F4E}"/>
              </a:ext>
            </a:extLst>
          </p:cNvPr>
          <p:cNvSpPr txBox="1"/>
          <p:nvPr/>
        </p:nvSpPr>
        <p:spPr>
          <a:xfrm>
            <a:off x="609600" y="2632628"/>
            <a:ext cx="649594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Hazırlayan: Yusuf Emre Bayrakcı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Sorumlu Mühendis: Ömer Esas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Süresi: 16.06.2025 – 11.07.2025 (20 iş günü)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Birimi: SST Hava ve Füze Savunma Komuta Kontrol 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Yazılım Tasarım Müdürlüğü</a:t>
            </a:r>
            <a:endParaRPr lang="en-US" spc="-1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736096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6862B-BCBE-4215-A294-7F0BCFB32799}"/>
              </a:ext>
            </a:extLst>
          </p:cNvPr>
          <p:cNvSpPr/>
          <p:nvPr/>
        </p:nvSpPr>
        <p:spPr>
          <a:xfrm>
            <a:off x="457069" y="53723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https://sdmntprpolandcentral.oaiusercontent.com/files/00000000-2540-620a-8789-933219da2c28/raw?se=2025-07-09T08%3A22%3A35Z&amp;sp=r&amp;sv=2024-08-04&amp;sr=b&amp;scid=bc7e1fa6-a1d1-52dc-b37c-577740c9581d&amp;skoid=76024c37-11e2-4c92-aa07-7e519fbe2d0f&amp;sktid=a48cca56-e6da-484e-a814-9c849652bcb3&amp;skt=2025-07-09T06%3A53%3A06Z&amp;ske=2025-07-10T06%3A53%3A06Z&amp;sks=b&amp;skv=2024-08-04&amp;sig=5lPCT1x4Cf9O2kmHNYc9bilBOPKdihUqXW5uKz%2BFZmM%3D">
            <a:extLst>
              <a:ext uri="{FF2B5EF4-FFF2-40B4-BE49-F238E27FC236}">
                <a16:creationId xmlns:a16="http://schemas.microsoft.com/office/drawing/2014/main" id="{F1F5CC17-F618-4362-B48E-E84E9825D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0" y="1828800"/>
            <a:ext cx="2638697" cy="26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D0960-6371-4C23-AD01-070F88022C8C}"/>
              </a:ext>
            </a:extLst>
          </p:cNvPr>
          <p:cNvSpPr txBox="1"/>
          <p:nvPr/>
        </p:nvSpPr>
        <p:spPr>
          <a:xfrm>
            <a:off x="7994468" y="4252053"/>
            <a:ext cx="879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>
                <a:solidFill>
                  <a:schemeClr val="bg1"/>
                </a:solidFill>
              </a:rPr>
              <a:t>Temsili Resim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4CB61-2878-4E06-AEE2-FEBC08503039}"/>
              </a:ext>
            </a:extLst>
          </p:cNvPr>
          <p:cNvSpPr txBox="1"/>
          <p:nvPr/>
        </p:nvSpPr>
        <p:spPr>
          <a:xfrm>
            <a:off x="348343" y="1459468"/>
            <a:ext cx="5625737" cy="387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Problem Tanımı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 err="1"/>
              <a:t>Multiplayer</a:t>
            </a:r>
            <a:r>
              <a:rPr lang="tr-TR" sz="1400" dirty="0"/>
              <a:t> oyunlarda </a:t>
            </a:r>
            <a:r>
              <a:rPr lang="tr-TR" sz="1400" b="1" dirty="0"/>
              <a:t>lider tablosu</a:t>
            </a:r>
            <a:r>
              <a:rPr lang="tr-TR" sz="1400" dirty="0"/>
              <a:t>, rekabetin merkezi bir bileşenidir.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Saniyede </a:t>
            </a:r>
            <a:r>
              <a:rPr lang="tr-TR" sz="1400" b="1" dirty="0"/>
              <a:t>binlerce skor güncellemesi</a:t>
            </a:r>
            <a:r>
              <a:rPr lang="tr-TR" sz="1400" dirty="0"/>
              <a:t> ve </a:t>
            </a:r>
            <a:r>
              <a:rPr lang="tr-TR" sz="1400" b="1" dirty="0"/>
              <a:t>sorgu</a:t>
            </a:r>
            <a:r>
              <a:rPr lang="tr-TR" sz="1400" dirty="0"/>
              <a:t> oluşur.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Bu yoğunluk altında, </a:t>
            </a:r>
            <a:r>
              <a:rPr lang="tr-TR" sz="1400" b="1" dirty="0"/>
              <a:t>geleneksel </a:t>
            </a:r>
            <a:r>
              <a:rPr lang="tr-TR" sz="1400" b="1" dirty="0" err="1"/>
              <a:t>veritabanları</a:t>
            </a:r>
            <a:r>
              <a:rPr lang="tr-TR" sz="1400" b="1" dirty="0"/>
              <a:t> yetersiz</a:t>
            </a:r>
            <a:r>
              <a:rPr lang="tr-TR" sz="1400" dirty="0"/>
              <a:t> kalabilir.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Gecikmesiz erişim, anlık sıralama ve yüksek performans gereklidir.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Bu proje, bu soruna </a:t>
            </a:r>
            <a:r>
              <a:rPr lang="tr-TR" sz="1400" b="1" dirty="0"/>
              <a:t>in-</a:t>
            </a:r>
            <a:r>
              <a:rPr lang="tr-TR" sz="1400" b="1" dirty="0" err="1"/>
              <a:t>memory</a:t>
            </a:r>
            <a:r>
              <a:rPr lang="tr-TR" sz="1400" b="1" dirty="0"/>
              <a:t> çözümlerle yaklaşmayı</a:t>
            </a:r>
            <a:r>
              <a:rPr lang="tr-TR" sz="1400" dirty="0"/>
              <a:t> hedeflemektedir.</a:t>
            </a:r>
          </a:p>
          <a:p>
            <a:pPr>
              <a:lnSpc>
                <a:spcPct val="150000"/>
              </a:lnSpc>
            </a:pPr>
            <a:endParaRPr lang="tr-TR" b="1" dirty="0"/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5025707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6EA4E4-B291-4CDA-9B4C-818749AF727F}"/>
              </a:ext>
            </a:extLst>
          </p:cNvPr>
          <p:cNvSpPr/>
          <p:nvPr/>
        </p:nvSpPr>
        <p:spPr>
          <a:xfrm>
            <a:off x="457069" y="53723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254F7-C927-46DD-A9F3-BA467DB63E23}"/>
              </a:ext>
            </a:extLst>
          </p:cNvPr>
          <p:cNvSpPr txBox="1"/>
          <p:nvPr/>
        </p:nvSpPr>
        <p:spPr>
          <a:xfrm>
            <a:off x="457069" y="1497874"/>
            <a:ext cx="6222405" cy="438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Amaç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b="1" dirty="0"/>
              <a:t>Lider tablosu problemini</a:t>
            </a:r>
            <a:r>
              <a:rPr lang="tr-TR" sz="1600" dirty="0"/>
              <a:t> geleneksel </a:t>
            </a:r>
            <a:r>
              <a:rPr lang="tr-TR" sz="1600" dirty="0" err="1"/>
              <a:t>veritabanı</a:t>
            </a:r>
            <a:r>
              <a:rPr lang="tr-TR" sz="1600" dirty="0"/>
              <a:t> dışında çözen alternatifleri değerlendirmek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b="1" dirty="0" err="1"/>
              <a:t>In-memory</a:t>
            </a:r>
            <a:r>
              <a:rPr lang="tr-TR" sz="1600" b="1" dirty="0"/>
              <a:t> veri yapılarının</a:t>
            </a:r>
            <a:r>
              <a:rPr lang="tr-TR" sz="1600" dirty="0"/>
              <a:t> performans, esneklik ve ölçeklenebilirlik açısından farklarını gözlemlemek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Aynı işlevi gören 3 farklı </a:t>
            </a:r>
            <a:r>
              <a:rPr lang="tr-TR" sz="1600" dirty="0" err="1"/>
              <a:t>implementasyonu</a:t>
            </a:r>
            <a:r>
              <a:rPr lang="tr-TR" sz="1600" dirty="0"/>
              <a:t> (</a:t>
            </a:r>
            <a:r>
              <a:rPr lang="tr-TR" sz="1600" b="1" dirty="0" err="1"/>
              <a:t>Plain</a:t>
            </a:r>
            <a:r>
              <a:rPr lang="tr-TR" sz="1600" b="1" dirty="0"/>
              <a:t> Java</a:t>
            </a:r>
            <a:r>
              <a:rPr lang="tr-TR" sz="1600" dirty="0"/>
              <a:t>, </a:t>
            </a:r>
            <a:r>
              <a:rPr lang="tr-TR" sz="1600" b="1" dirty="0" err="1"/>
              <a:t>Caffeine</a:t>
            </a:r>
            <a:r>
              <a:rPr lang="tr-TR" sz="1600" dirty="0"/>
              <a:t>, </a:t>
            </a:r>
            <a:r>
              <a:rPr lang="tr-TR" sz="1600" b="1" dirty="0" err="1"/>
              <a:t>Redis</a:t>
            </a:r>
            <a:r>
              <a:rPr lang="tr-TR" sz="1600" dirty="0"/>
              <a:t>) lider tablosu kullanım senaryosunda karşılaştırmak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Gerçek kullanım senaryolarında </a:t>
            </a:r>
            <a:r>
              <a:rPr lang="tr-TR" sz="1600" b="1" dirty="0"/>
              <a:t>hangi yaklaşımın ne zaman tercih edilmesi gerektiğini</a:t>
            </a:r>
            <a:r>
              <a:rPr lang="tr-TR" sz="1600" dirty="0"/>
              <a:t> belirlemek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Projeyi, </a:t>
            </a:r>
            <a:r>
              <a:rPr lang="tr-TR" sz="1600" b="1" dirty="0"/>
              <a:t>ölçülebilir metriklerle destekleyerek</a:t>
            </a:r>
            <a:r>
              <a:rPr lang="tr-TR" sz="1600" dirty="0"/>
              <a:t> teknik karar sürecine somut veri kazandırmak</a:t>
            </a:r>
          </a:p>
        </p:txBody>
      </p:sp>
    </p:spTree>
    <p:extLst>
      <p:ext uri="{BB962C8B-B14F-4D97-AF65-F5344CB8AC3E}">
        <p14:creationId xmlns:p14="http://schemas.microsoft.com/office/powerpoint/2010/main" val="2082273151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067069-192C-438E-9A2D-270E88490EE7}"/>
              </a:ext>
            </a:extLst>
          </p:cNvPr>
          <p:cNvSpPr/>
          <p:nvPr/>
        </p:nvSpPr>
        <p:spPr>
          <a:xfrm>
            <a:off x="457069" y="537239"/>
            <a:ext cx="825867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E2824-648C-4792-8A4D-9CCFCE8E8D0A}"/>
              </a:ext>
            </a:extLst>
          </p:cNvPr>
          <p:cNvSpPr txBox="1"/>
          <p:nvPr/>
        </p:nvSpPr>
        <p:spPr>
          <a:xfrm>
            <a:off x="287382" y="1175657"/>
            <a:ext cx="5747657" cy="484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400" b="1" dirty="0"/>
              <a:t>Genel Mimari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b="1" dirty="0"/>
              <a:t>Kullanıcı</a:t>
            </a:r>
          </a:p>
          <a:p>
            <a:r>
              <a:rPr lang="tr-TR" sz="1400" dirty="0"/>
              <a:t>      → REST API üzerinden skor ekleme, sıralama sorgulama gibi işlemler yapar.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/>
              <a:t>Spring </a:t>
            </a:r>
            <a:r>
              <a:rPr lang="tr-TR" sz="1400" b="1" dirty="0" err="1"/>
              <a:t>Boot</a:t>
            </a:r>
            <a:r>
              <a:rPr lang="tr-TR" sz="1400" b="1" dirty="0"/>
              <a:t> Uygulaması</a:t>
            </a:r>
            <a:br>
              <a:rPr lang="tr-TR" sz="1400" dirty="0"/>
            </a:br>
            <a:r>
              <a:rPr lang="tr-TR" sz="1400" dirty="0"/>
              <a:t>→ Gelen istekleri işler, ilgili iş mantığını çalıştırır.</a:t>
            </a:r>
            <a:br>
              <a:rPr lang="tr-TR" sz="1400" dirty="0"/>
            </a:br>
            <a:r>
              <a:rPr lang="tr-TR" sz="1400" dirty="0"/>
              <a:t>→ Aktif profile göre uygun veri işleme yaklaşımı seçilir.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/>
              <a:t>Veri Katmanı (</a:t>
            </a:r>
            <a:r>
              <a:rPr lang="tr-TR" sz="1400" b="1" dirty="0" err="1"/>
              <a:t>Repository</a:t>
            </a:r>
            <a:r>
              <a:rPr lang="tr-TR" sz="1400" b="1" dirty="0"/>
              <a:t>)</a:t>
            </a:r>
            <a:br>
              <a:rPr lang="tr-TR" sz="1400" dirty="0"/>
            </a:br>
            <a:r>
              <a:rPr lang="tr-TR" sz="1400" dirty="0"/>
              <a:t>→ Skorları bellekte tutar ve sıralama işlemlerini gerçekleştirir.</a:t>
            </a:r>
            <a:br>
              <a:rPr lang="tr-TR" sz="1400" dirty="0"/>
            </a:br>
            <a:r>
              <a:rPr lang="tr-TR" sz="1400" dirty="0"/>
              <a:t>→ 3 farklı in-</a:t>
            </a:r>
            <a:r>
              <a:rPr lang="tr-TR" sz="1400" dirty="0" err="1"/>
              <a:t>memory</a:t>
            </a:r>
            <a:r>
              <a:rPr lang="tr-TR" sz="1400" dirty="0"/>
              <a:t> çözüm desteklenir.</a:t>
            </a:r>
            <a:br>
              <a:rPr lang="tr-TR" sz="1400" dirty="0"/>
            </a:br>
            <a:r>
              <a:rPr lang="tr-TR" sz="1400" dirty="0"/>
              <a:t>→ Java , </a:t>
            </a:r>
            <a:r>
              <a:rPr lang="tr-TR" sz="1400" dirty="0" err="1"/>
              <a:t>Caffeine</a:t>
            </a:r>
            <a:r>
              <a:rPr lang="tr-TR" sz="1400" dirty="0"/>
              <a:t> , </a:t>
            </a:r>
            <a:r>
              <a:rPr lang="tr-TR" sz="1400" dirty="0" err="1"/>
              <a:t>Redis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/>
              <a:t>Redis</a:t>
            </a:r>
            <a:r>
              <a:rPr lang="tr-TR" sz="1400" b="1" dirty="0"/>
              <a:t> (</a:t>
            </a:r>
            <a:r>
              <a:rPr lang="tr-TR" sz="1400" b="1" dirty="0" err="1"/>
              <a:t>Docker</a:t>
            </a:r>
            <a:r>
              <a:rPr lang="tr-TR" sz="1400" b="1" dirty="0"/>
              <a:t> içinde çalışır)</a:t>
            </a:r>
            <a:br>
              <a:rPr lang="tr-TR" sz="1400" dirty="0"/>
            </a:br>
            <a:r>
              <a:rPr lang="tr-TR" sz="1400" dirty="0"/>
              <a:t>→ Skorlar sıralı şekilde saklanır, kullanıcı bilgileri ayrı tutulur.</a:t>
            </a:r>
            <a:br>
              <a:rPr lang="tr-TR" sz="1400" dirty="0"/>
            </a:br>
            <a:r>
              <a:rPr lang="tr-TR" sz="1400" dirty="0"/>
              <a:t>→ Uygulamayla doğrudan bağlıdır.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/>
              <a:t>Prometheus</a:t>
            </a:r>
            <a:r>
              <a:rPr lang="tr-TR" sz="1400" b="1" dirty="0"/>
              <a:t> &amp; </a:t>
            </a:r>
            <a:r>
              <a:rPr lang="tr-TR" sz="1400" b="1" dirty="0" err="1"/>
              <a:t>Grafana</a:t>
            </a:r>
            <a:br>
              <a:rPr lang="tr-TR" sz="1400" dirty="0"/>
            </a:br>
            <a:r>
              <a:rPr lang="tr-TR" sz="1400" dirty="0"/>
              <a:t>→ Uygulama metrikleri toplanır ve görselleştirilir.</a:t>
            </a:r>
            <a:br>
              <a:rPr lang="tr-TR" sz="1400" dirty="0"/>
            </a:br>
            <a:r>
              <a:rPr lang="tr-TR" sz="1400" dirty="0"/>
              <a:t>→ Cevap süresi, istek yoğunluğu gibi performans ölçümleri izlenir.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2973AD9-0127-41C8-8DEA-CE8020783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21" y="1076325"/>
            <a:ext cx="3737397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99738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6F6D48-C088-428D-9444-967F62684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0" y="989355"/>
            <a:ext cx="3874111" cy="55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15585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D9F59-FB51-4D4B-A945-49E8D8A5F773}"/>
              </a:ext>
            </a:extLst>
          </p:cNvPr>
          <p:cNvSpPr/>
          <p:nvPr/>
        </p:nvSpPr>
        <p:spPr>
          <a:xfrm>
            <a:off x="466919" y="51111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Kazanımlar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63240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93D06-8182-452E-A9F1-9F9E3FB9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41" y="2383170"/>
            <a:ext cx="3825379" cy="2569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78BD8-CC09-4B28-B3D4-21365AC9D3E2}"/>
              </a:ext>
            </a:extLst>
          </p:cNvPr>
          <p:cNvSpPr txBox="1"/>
          <p:nvPr/>
        </p:nvSpPr>
        <p:spPr>
          <a:xfrm>
            <a:off x="293615" y="2273417"/>
            <a:ext cx="4588778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Gazi Üniversitesi Mühendislik Fakültesi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Bilgisayar Mühendisliği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3. Sınıf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GPA: 3.57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18630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58AF3-07F6-4595-817C-2FA2F13E79B2}"/>
              </a:ext>
            </a:extLst>
          </p:cNvPr>
          <p:cNvSpPr txBox="1"/>
          <p:nvPr/>
        </p:nvSpPr>
        <p:spPr>
          <a:xfrm>
            <a:off x="562062" y="1300294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İÇİNDEKİLER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99797-F41C-4B27-A629-4FBC64FDA25D}"/>
              </a:ext>
            </a:extLst>
          </p:cNvPr>
          <p:cNvSpPr txBox="1"/>
          <p:nvPr/>
        </p:nvSpPr>
        <p:spPr>
          <a:xfrm>
            <a:off x="562062" y="2374084"/>
            <a:ext cx="7969542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Dönemi Özeti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Projede Kullanılan Teknolojiler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Demo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Kazanımlar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Soru-Cevap</a:t>
            </a:r>
          </a:p>
        </p:txBody>
      </p:sp>
    </p:spTree>
    <p:extLst>
      <p:ext uri="{BB962C8B-B14F-4D97-AF65-F5344CB8AC3E}">
        <p14:creationId xmlns:p14="http://schemas.microsoft.com/office/powerpoint/2010/main" val="3908474239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38533-D589-407C-925B-07842800DC13}"/>
              </a:ext>
            </a:extLst>
          </p:cNvPr>
          <p:cNvSpPr/>
          <p:nvPr/>
        </p:nvSpPr>
        <p:spPr>
          <a:xfrm>
            <a:off x="467869" y="46757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Dönemi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FCF37-F08E-4147-BA37-C21D04F891E4}"/>
              </a:ext>
            </a:extLst>
          </p:cNvPr>
          <p:cNvSpPr txBox="1"/>
          <p:nvPr/>
        </p:nvSpPr>
        <p:spPr>
          <a:xfrm>
            <a:off x="653143" y="1828800"/>
            <a:ext cx="7750628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B00D3-C11C-4EE5-AA93-8DC40E75FF95}"/>
              </a:ext>
            </a:extLst>
          </p:cNvPr>
          <p:cNvSpPr txBox="1"/>
          <p:nvPr/>
        </p:nvSpPr>
        <p:spPr>
          <a:xfrm>
            <a:off x="470262" y="1698171"/>
            <a:ext cx="8281852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Hafta-1: Kayıt, İSG ve Bilgisayar kurulumu, </a:t>
            </a:r>
            <a:r>
              <a:rPr lang="tr-TR" dirty="0" err="1"/>
              <a:t>Docker</a:t>
            </a:r>
            <a:r>
              <a:rPr lang="tr-TR" dirty="0"/>
              <a:t> ve Spring </a:t>
            </a:r>
            <a:r>
              <a:rPr lang="tr-TR" dirty="0" err="1"/>
              <a:t>Boot</a:t>
            </a:r>
            <a:r>
              <a:rPr lang="tr-TR" dirty="0"/>
              <a:t> Başlangıç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Hafta-2: </a:t>
            </a:r>
            <a:r>
              <a:rPr lang="tr-TR" dirty="0" err="1"/>
              <a:t>Leaderboard</a:t>
            </a:r>
            <a:r>
              <a:rPr lang="tr-TR" dirty="0"/>
              <a:t> </a:t>
            </a:r>
            <a:r>
              <a:rPr lang="tr-TR" dirty="0" err="1"/>
              <a:t>Redis</a:t>
            </a:r>
            <a:r>
              <a:rPr lang="tr-TR" dirty="0"/>
              <a:t>-</a:t>
            </a:r>
            <a:r>
              <a:rPr lang="tr-TR" dirty="0" err="1"/>
              <a:t>Caffeine</a:t>
            </a:r>
            <a:r>
              <a:rPr lang="tr-TR" dirty="0"/>
              <a:t>-Java REST </a:t>
            </a:r>
            <a:r>
              <a:rPr lang="tr-TR" dirty="0" err="1"/>
              <a:t>Backend</a:t>
            </a:r>
            <a:r>
              <a:rPr lang="tr-TR" dirty="0"/>
              <a:t> Uygulaması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Hafta-3: </a:t>
            </a:r>
            <a:r>
              <a:rPr lang="tr-TR" dirty="0" err="1"/>
              <a:t>Leaderboard</a:t>
            </a:r>
            <a:r>
              <a:rPr lang="tr-TR" dirty="0"/>
              <a:t> uygulaması </a:t>
            </a:r>
            <a:r>
              <a:rPr lang="tr-TR" dirty="0" err="1"/>
              <a:t>Benchmark</a:t>
            </a:r>
            <a:r>
              <a:rPr lang="tr-TR" dirty="0"/>
              <a:t> </a:t>
            </a:r>
            <a:r>
              <a:rPr lang="tr-TR" dirty="0" err="1"/>
              <a:t>implementasyonu</a:t>
            </a:r>
            <a:r>
              <a:rPr lang="tr-TR" dirty="0"/>
              <a:t> </a:t>
            </a:r>
          </a:p>
          <a:p>
            <a:pPr>
              <a:lnSpc>
                <a:spcPct val="250000"/>
              </a:lnSpc>
            </a:pPr>
            <a:r>
              <a:rPr lang="tr-TR" dirty="0"/>
              <a:t>(Micro-</a:t>
            </a:r>
            <a:r>
              <a:rPr lang="tr-TR" dirty="0" err="1"/>
              <a:t>meter</a:t>
            </a:r>
            <a:r>
              <a:rPr lang="tr-TR" dirty="0"/>
              <a:t>), </a:t>
            </a:r>
            <a:r>
              <a:rPr lang="tr-TR" dirty="0" err="1"/>
              <a:t>Prometheus</a:t>
            </a:r>
            <a:r>
              <a:rPr lang="tr-TR" dirty="0"/>
              <a:t> ,</a:t>
            </a:r>
            <a:r>
              <a:rPr lang="tr-TR" dirty="0" err="1"/>
              <a:t>Grafana</a:t>
            </a:r>
            <a:r>
              <a:rPr lang="tr-TR" dirty="0"/>
              <a:t>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Hafta-4: Testlerin yapılması, Sunum hazırlığı, Staj raporu yazımı</a:t>
            </a:r>
          </a:p>
        </p:txBody>
      </p:sp>
    </p:spTree>
    <p:extLst>
      <p:ext uri="{BB962C8B-B14F-4D97-AF65-F5344CB8AC3E}">
        <p14:creationId xmlns:p14="http://schemas.microsoft.com/office/powerpoint/2010/main" val="2539605162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574766" y="2037806"/>
            <a:ext cx="653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6"/>
                </a:solidFill>
              </a:rPr>
              <a:t>Java , Spring </a:t>
            </a:r>
            <a:r>
              <a:rPr lang="tr-TR" dirty="0" err="1">
                <a:solidFill>
                  <a:schemeClr val="accent6"/>
                </a:solidFill>
              </a:rPr>
              <a:t>boot</a:t>
            </a:r>
            <a:r>
              <a:rPr lang="tr-TR" dirty="0">
                <a:solidFill>
                  <a:schemeClr val="accent6"/>
                </a:solidFill>
              </a:rPr>
              <a:t>, </a:t>
            </a:r>
            <a:r>
              <a:rPr lang="tr-TR" dirty="0" err="1">
                <a:solidFill>
                  <a:schemeClr val="accent6"/>
                </a:solidFill>
              </a:rPr>
              <a:t>Docker</a:t>
            </a:r>
            <a:r>
              <a:rPr lang="tr-TR" dirty="0">
                <a:solidFill>
                  <a:schemeClr val="accent6"/>
                </a:solidFill>
              </a:rPr>
              <a:t>, </a:t>
            </a:r>
            <a:br>
              <a:rPr lang="tr-TR" dirty="0"/>
            </a:br>
            <a:r>
              <a:rPr lang="tr-TR" dirty="0">
                <a:solidFill>
                  <a:schemeClr val="accent1"/>
                </a:solidFill>
              </a:rPr>
              <a:t>Micro-</a:t>
            </a:r>
            <a:r>
              <a:rPr lang="tr-TR" dirty="0" err="1">
                <a:solidFill>
                  <a:schemeClr val="accent1"/>
                </a:solidFill>
              </a:rPr>
              <a:t>meter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Prometheus</a:t>
            </a:r>
            <a:r>
              <a:rPr lang="tr-TR" dirty="0">
                <a:solidFill>
                  <a:schemeClr val="accent1"/>
                </a:solidFill>
              </a:rPr>
              <a:t>, </a:t>
            </a:r>
            <a:r>
              <a:rPr lang="tr-TR" dirty="0" err="1">
                <a:solidFill>
                  <a:schemeClr val="accent1"/>
                </a:solidFill>
              </a:rPr>
              <a:t>Grafana</a:t>
            </a:r>
            <a:r>
              <a:rPr lang="tr-TR" dirty="0">
                <a:solidFill>
                  <a:schemeClr val="accent1"/>
                </a:solidFill>
              </a:rPr>
              <a:t>, k6</a:t>
            </a:r>
          </a:p>
          <a:p>
            <a:r>
              <a:rPr lang="tr-TR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86253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397447" y="1795871"/>
            <a:ext cx="6214654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Java</a:t>
            </a:r>
            <a:r>
              <a:rPr lang="tr-TR" dirty="0"/>
              <a:t> ve </a:t>
            </a:r>
            <a:r>
              <a:rPr lang="tr-TR" b="1" dirty="0"/>
              <a:t>Spring </a:t>
            </a:r>
            <a:r>
              <a:rPr lang="tr-TR" b="1" dirty="0" err="1"/>
              <a:t>Boot</a:t>
            </a:r>
            <a:r>
              <a:rPr lang="tr-TR" b="1" dirty="0"/>
              <a:t> </a:t>
            </a:r>
            <a:r>
              <a:rPr lang="tr-TR" dirty="0"/>
              <a:t>ile </a:t>
            </a:r>
            <a:r>
              <a:rPr lang="tr-TR" dirty="0" err="1"/>
              <a:t>RESTful</a:t>
            </a:r>
            <a:r>
              <a:rPr lang="tr-TR" dirty="0"/>
              <a:t> servis geliştirdik.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Docker</a:t>
            </a:r>
            <a:r>
              <a:rPr lang="tr-TR" dirty="0"/>
              <a:t> aracılığıyla gerekli teknolojiler projeye eklendi.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Micrometer</a:t>
            </a:r>
            <a:r>
              <a:rPr lang="tr-TR" dirty="0"/>
              <a:t> ile uygulama içi metrikler toplandı.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Prometheus</a:t>
            </a:r>
            <a:r>
              <a:rPr lang="tr-TR" dirty="0"/>
              <a:t> bu metrikleri zaman serisi olarak depoladı.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Grafana</a:t>
            </a:r>
            <a:r>
              <a:rPr lang="tr-TR" dirty="0"/>
              <a:t> üzerinden metrikler görselleştirildi.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k6</a:t>
            </a:r>
            <a:r>
              <a:rPr lang="tr-TR" dirty="0"/>
              <a:t> ile </a:t>
            </a:r>
            <a:r>
              <a:rPr lang="tr-TR" dirty="0" err="1"/>
              <a:t>API’lara</a:t>
            </a:r>
            <a:r>
              <a:rPr lang="tr-TR" dirty="0"/>
              <a:t> yönelik yük testleri çalıştırıldı.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tr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7936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309BC7F-28C4-4F6C-9399-0BFD68B8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81" y="1204913"/>
            <a:ext cx="3271837" cy="52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4433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802674"/>
            <a:ext cx="6104708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Spring </a:t>
            </a:r>
            <a:r>
              <a:rPr lang="tr-TR" b="1" dirty="0" err="1"/>
              <a:t>Boot</a:t>
            </a:r>
            <a:endParaRPr lang="tr-TR" b="1" dirty="0"/>
          </a:p>
          <a:p>
            <a:pPr>
              <a:lnSpc>
                <a:spcPct val="150000"/>
              </a:lnSpc>
            </a:pPr>
            <a:r>
              <a:rPr lang="tr-TR" b="1" dirty="0"/>
              <a:t>Tanım:</a:t>
            </a:r>
            <a:br>
              <a:rPr lang="tr-TR" dirty="0"/>
            </a:br>
            <a:r>
              <a:rPr lang="tr-TR" dirty="0"/>
              <a:t>Spring çatısını temel alan, minimal konfigürasyon ile mikro servis ve REST API geliştirmeyi kolaylaştıran bir Java </a:t>
            </a:r>
            <a:r>
              <a:rPr lang="tr-TR" dirty="0" err="1"/>
              <a:t>framework’üdür</a:t>
            </a:r>
            <a:r>
              <a:rPr lang="tr-TR" dirty="0"/>
              <a:t>.</a:t>
            </a:r>
          </a:p>
          <a:p>
            <a:pPr>
              <a:lnSpc>
                <a:spcPct val="150000"/>
              </a:lnSpc>
            </a:pPr>
            <a:r>
              <a:rPr lang="tr-TR" b="1" dirty="0"/>
              <a:t>Projede Kullanımı:</a:t>
            </a:r>
            <a:br>
              <a:rPr lang="tr-TR" dirty="0"/>
            </a:br>
            <a:r>
              <a:rPr lang="tr-TR" dirty="0" err="1"/>
              <a:t>RESTful</a:t>
            </a:r>
            <a:r>
              <a:rPr lang="tr-TR" dirty="0"/>
              <a:t> API ile çalışan </a:t>
            </a:r>
            <a:r>
              <a:rPr lang="tr-TR" b="1" dirty="0" err="1"/>
              <a:t>Leaderboard</a:t>
            </a:r>
            <a:r>
              <a:rPr lang="tr-TR" dirty="0"/>
              <a:t> sistemi Spring </a:t>
            </a:r>
            <a:r>
              <a:rPr lang="tr-TR" dirty="0" err="1"/>
              <a:t>Boot</a:t>
            </a:r>
            <a:r>
              <a:rPr lang="tr-TR" dirty="0"/>
              <a:t> çatısı üzerinde inşa edilmiştir.(@Controller, @Service @</a:t>
            </a:r>
            <a:r>
              <a:rPr lang="tr-TR" dirty="0" err="1"/>
              <a:t>Repository</a:t>
            </a:r>
            <a:r>
              <a:rPr lang="tr-TR" dirty="0"/>
              <a:t>)</a:t>
            </a:r>
          </a:p>
          <a:p>
            <a:pPr>
              <a:lnSpc>
                <a:spcPct val="150000"/>
              </a:lnSpc>
            </a:pPr>
            <a:endParaRPr lang="tr-TR" dirty="0"/>
          </a:p>
          <a:p>
            <a:pPr>
              <a:lnSpc>
                <a:spcPct val="150000"/>
              </a:lnSpc>
            </a:pPr>
            <a:endParaRPr lang="tr-T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69F51C-A1EC-490E-835F-A8557058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223" y="3118757"/>
            <a:ext cx="2456001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82111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2_Office Theme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D7181C1799E47B49A1512BFBCF22EF55" ma:contentTypeVersion="13" ma:contentTypeDescription="Yeni belge oluşturun." ma:contentTypeScope="" ma:versionID="2e089bb874bf6d173a6a02053a82b94c">
  <xsd:schema xmlns:xsd="http://www.w3.org/2001/XMLSchema" xmlns:xs="http://www.w3.org/2001/XMLSchema" xmlns:p="http://schemas.microsoft.com/office/2006/metadata/properties" xmlns:ns2="51addbf6-cd97-4f3e-bcc7-a2381a20af9f" targetNamespace="http://schemas.microsoft.com/office/2006/metadata/properties" ma:root="true" ma:fieldsID="908d8693f228166bf147e0c485731963" ns2:_="">
    <xsd:import namespace="51addbf6-cd97-4f3e-bcc7-a2381a20af9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ddbf6-cd97-4f3e-bcc7-a2381a20af9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Belge Kimliği Değeri" ma:description="Bu öğeye atanan belge kimliğinin değeri." ma:internalName="_dlc_DocId" ma:readOnly="true">
      <xsd:simpleType>
        <xsd:restriction base="dms:Text"/>
      </xsd:simpleType>
    </xsd:element>
    <xsd:element name="_dlc_DocIdUrl" ma:index="9" nillable="true" ma:displayName="Belge Kimliği" ma:description="Bu belgeye yönelik kalıcı bağlantı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1addbf6-cd97-4f3e-bcc7-a2381a20af9f">AKVJQPKRQQH7-3436-8</_dlc_DocId>
    <_dlc_DocIdUrl xmlns="51addbf6-cd97-4f3e-bcc7-a2381a20af9f">
      <Url>https://ebilgi.aselsan.com.tr/sstsite/fonkyon/sstkkytm/sekreterlik/_layouts/15/DocIdRedir.aspx?ID=AKVJQPKRQQH7-3436-8</Url>
      <Description>AKVJQPKRQQH7-3436-8</Description>
    </_dlc_DocIdUrl>
  </documentManagement>
</p:properties>
</file>

<file path=customXml/itemProps1.xml><?xml version="1.0" encoding="utf-8"?>
<ds:datastoreItem xmlns:ds="http://schemas.openxmlformats.org/officeDocument/2006/customXml" ds:itemID="{5B5906E5-1A56-420E-AB57-A6D3967B7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addbf6-cd97-4f3e-bcc7-a2381a20af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AB2C71-C44E-4ECA-BCB3-A2939438646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A3AC79A-8B1C-4BE4-9709-1C5B10B3B3C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C9E674A-4883-4338-9B0C-081EEE383D92}">
  <ds:schemaRefs>
    <ds:schemaRef ds:uri="http://purl.org/dc/dcmitype/"/>
    <ds:schemaRef ds:uri="http://schemas.microsoft.com/office/infopath/2007/PartnerControls"/>
    <ds:schemaRef ds:uri="51addbf6-cd97-4f3e-bcc7-a2381a20af9f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14605</TotalTime>
  <Words>1029</Words>
  <Application>Microsoft Office PowerPoint</Application>
  <PresentationFormat>On-screen Show (4:3)</PresentationFormat>
  <Paragraphs>131</Paragraphs>
  <Slides>24</Slides>
  <Notes>9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DejaVu Sans</vt:lpstr>
      <vt:lpstr>Times New Roman</vt:lpstr>
      <vt:lpstr>Trebuchet MS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Mkorkmaz</dc:creator>
  <cp:keywords>Gizlilik Derecesini Seçiniz</cp:keywords>
  <cp:lastModifiedBy>Yusuf Emre Bayrakcı</cp:lastModifiedBy>
  <cp:revision>1570</cp:revision>
  <dcterms:created xsi:type="dcterms:W3CDTF">2008-06-02T07:33:33Z</dcterms:created>
  <dcterms:modified xsi:type="dcterms:W3CDTF">2025-07-09T13:28:50Z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0x010100D7181C1799E47B49A1512BFBCF22EF55</vt:lpwstr>
  </property>
  <property fmtid="{D5CDD505-2E9C-101B-9397-08002B2CF9AE}" pid="3" name="_dlc_DocIdItemGuid">
    <vt:lpwstr>aa78b9a9-58a6-42b0-a5e4-2835db24cc45</vt:lpwstr>
  </property>
  <property fmtid="{D5CDD505-2E9C-101B-9397-08002B2CF9AE}" pid="4" name="TitusGUID">
    <vt:lpwstr>37b2c556-5f71-4e84-8239-079d0560e5d9</vt:lpwstr>
  </property>
  <property fmtid="{D5CDD505-2E9C-101B-9397-08002B2CF9AE}" pid="5" name="LANGUAGE">
    <vt:lpwstr>TR</vt:lpwstr>
  </property>
  <property fmtid="{D5CDD505-2E9C-101B-9397-08002B2CF9AE}" pid="6" name="CATEGORY">
    <vt:lpwstr>CT1</vt:lpwstr>
  </property>
  <property fmtid="{D5CDD505-2E9C-101B-9397-08002B2CF9AE}" pid="7" name="MILLICLASSIFICATION">
    <vt:lpwstr>AHc2n3B9s</vt:lpwstr>
  </property>
  <property fmtid="{D5CDD505-2E9C-101B-9397-08002B2CF9AE}" pid="8" name="KVKK">
    <vt:lpwstr>A65veE7AK</vt:lpwstr>
  </property>
  <property fmtid="{D5CDD505-2E9C-101B-9397-08002B2CF9AE}" pid="9" name="LABELING">
    <vt:lpwstr/>
  </property>
</Properties>
</file>