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21.gif" ContentType="image/gif"/>
  <Override PartName="/ppt/media/image1.png" ContentType="image/png"/>
  <Override PartName="/ppt/media/image4.gif" ContentType="image/gif"/>
  <Override PartName="/ppt/media/image70.gif" ContentType="image/gif"/>
  <Override PartName="/ppt/media/image58.gif" ContentType="image/gif"/>
  <Override PartName="/ppt/media/image37.png" ContentType="image/png"/>
  <Override PartName="/ppt/media/image2.gif" ContentType="image/gif"/>
  <Override PartName="/ppt/media/image3.gif" ContentType="image/gif"/>
  <Override PartName="/ppt/media/image59.gif" ContentType="image/gif"/>
  <Override PartName="/ppt/media/image71.gif" ContentType="image/gif"/>
  <Override PartName="/ppt/media/image5.gif" ContentType="image/gif"/>
  <Override PartName="/ppt/media/image72.gif" ContentType="image/gif"/>
  <Override PartName="/ppt/media/image6.gif" ContentType="image/gif"/>
  <Override PartName="/ppt/media/image73.gif" ContentType="image/gif"/>
  <Override PartName="/ppt/media/image7.gif" ContentType="image/gif"/>
  <Override PartName="/ppt/media/image74.gif" ContentType="image/gif"/>
  <Override PartName="/ppt/media/image8.gif" ContentType="image/gif"/>
  <Override PartName="/ppt/media/image75.gif" ContentType="image/gif"/>
  <Override PartName="/ppt/media/image9.gif" ContentType="image/gif"/>
  <Override PartName="/ppt/media/image10.gif" ContentType="image/gif"/>
  <Override PartName="/ppt/media/image11.gif" ContentType="image/gif"/>
  <Override PartName="/ppt/media/image12.png" ContentType="image/png"/>
  <Override PartName="/ppt/media/image33.gif" ContentType="image/gif"/>
  <Override PartName="/ppt/media/image13.gif" ContentType="image/gif"/>
  <Override PartName="/ppt/media/image14.gif" ContentType="image/gif"/>
  <Override PartName="/ppt/media/image44.jpeg" ContentType="image/jpeg"/>
  <Override PartName="/ppt/media/image15.gif" ContentType="image/gif"/>
  <Override PartName="/ppt/media/image16.gif" ContentType="image/gif"/>
  <Override PartName="/ppt/media/image17.gif" ContentType="image/gif"/>
  <Override PartName="/ppt/media/image18.gif" ContentType="image/gif"/>
  <Override PartName="/ppt/media/image19.gif" ContentType="image/gif"/>
  <Override PartName="/ppt/media/image20.gif" ContentType="image/gif"/>
  <Override PartName="/ppt/media/image22.gif" ContentType="image/gif"/>
  <Override PartName="/ppt/media/image23.gif" ContentType="image/gif"/>
  <Override PartName="/ppt/media/image24.gif" ContentType="image/gif"/>
  <Override PartName="/ppt/media/image25.gif" ContentType="image/gif"/>
  <Override PartName="/ppt/media/image26.gif" ContentType="image/gif"/>
  <Override PartName="/ppt/media/image27.gif" ContentType="image/gif"/>
  <Override PartName="/ppt/media/image28.gif" ContentType="image/gif"/>
  <Override PartName="/ppt/media/image29.gif" ContentType="image/gif"/>
  <Override PartName="/ppt/media/image30.gif" ContentType="image/gif"/>
  <Override PartName="/ppt/media/image31.gif" ContentType="image/gif"/>
  <Override PartName="/ppt/media/image32.gif" ContentType="image/gif"/>
  <Override PartName="/ppt/media/image34.gif" ContentType="image/gif"/>
  <Override PartName="/ppt/media/image35.gif" ContentType="image/gif"/>
  <Override PartName="/ppt/media/image36.gif" ContentType="image/gif"/>
  <Override PartName="/ppt/media/image38.gif" ContentType="image/gif"/>
  <Override PartName="/ppt/media/image39.gif" ContentType="image/gif"/>
  <Override PartName="/ppt/media/image40.png" ContentType="image/png"/>
  <Override PartName="/ppt/media/image61.gif" ContentType="image/gif"/>
  <Override PartName="/ppt/media/image41.gif" ContentType="image/gif"/>
  <Override PartName="/ppt/media/image42.gif" ContentType="image/gif"/>
  <Override PartName="/ppt/media/image43.gif" ContentType="image/gif"/>
  <Override PartName="/ppt/media/image45.gif" ContentType="image/gif"/>
  <Override PartName="/ppt/media/image46.gif" ContentType="image/gif"/>
  <Override PartName="/ppt/media/image47.jpeg" ContentType="image/jpeg"/>
  <Override PartName="/ppt/media/image48.gif" ContentType="image/gif"/>
  <Override PartName="/ppt/media/image49.gif" ContentType="image/gif"/>
  <Override PartName="/ppt/media/image50.gif" ContentType="image/gif"/>
  <Override PartName="/ppt/media/image51.gif" ContentType="image/gif"/>
  <Override PartName="/ppt/media/image52.gif" ContentType="image/gif"/>
  <Override PartName="/ppt/media/image53.gif" ContentType="image/gif"/>
  <Override PartName="/ppt/media/image54.gif" ContentType="image/gif"/>
  <Override PartName="/ppt/media/image55.gif" ContentType="image/gif"/>
  <Override PartName="/ppt/media/image56.gif" ContentType="image/gif"/>
  <Override PartName="/ppt/media/image57.gif" ContentType="image/gif"/>
  <Override PartName="/ppt/media/image60.gif" ContentType="image/gif"/>
  <Override PartName="/ppt/media/image62.gif" ContentType="image/gif"/>
  <Override PartName="/ppt/media/image63.gif" ContentType="image/gif"/>
  <Override PartName="/ppt/media/image64.gif" ContentType="image/gif"/>
  <Override PartName="/ppt/media/image65.gif" ContentType="image/gif"/>
  <Override PartName="/ppt/media/image66.gif" ContentType="image/gif"/>
  <Override PartName="/ppt/media/image67.gif" ContentType="image/gif"/>
  <Override PartName="/ppt/media/image68.gif" ContentType="image/gif"/>
  <Override PartName="/ppt/media/image69.gif" ContentType="image/gif"/>
  <Override PartName="/ppt/media/image76.gif" ContentType="image/gif"/>
  <Override PartName="/ppt/media/image77.gif" ContentType="image/gif"/>
  <Override PartName="/ppt/media/image78.gif" ContentType="image/gif"/>
  <Override PartName="/ppt/media/image79.gif" ContentType="image/gif"/>
  <Override PartName="/ppt/media/image80.gif" ContentType="image/gif"/>
  <Override PartName="/ppt/media/image81.gif" ContentType="image/gif"/>
  <Override PartName="/ppt/media/image82.gif" ContentType="image/gi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8F99ED-C628-4E16-9EB7-54B35EB1FA7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523F68-3625-4E17-877C-DCDF3D425EE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112160-66A9-415F-82D9-2560DAF2E64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7144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7144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4588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4588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4588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EC52C9-37FF-4B01-96BE-93ECAB07206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C0B0BC-3EC6-4E5C-BF0F-BD50C317094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C2DFB3-8363-4E4A-98B7-D9934089B44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2A4DCB-F985-4DD8-9831-156AD7ACA23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14DA09-FC34-44E4-B699-2DA27DB0EE5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7C83FC-C9CB-4172-9EF6-B9F61179668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83AA26-062F-4979-BA92-7622D1B607B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7B20E2-3039-42BA-9A0F-A4DD4ADED38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60434D-8FF8-461B-8F77-2376E60D920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C773DC-E732-4544-8C3D-A3BEB429A96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603BA1-DFE0-4FD5-AA04-750B9A107A8B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85201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318EBD-6948-49A8-9B77-8A18A238895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A29000-C75C-4599-99B1-27D31E741B3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192480" y="117144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73200" y="117144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11760" y="294588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192480" y="294588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73200" y="2945880"/>
            <a:ext cx="27432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D6CFF6-2B00-4764-8B46-D1B150F1099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0A167F-71DC-4480-A767-5A2857E2C16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BB31E6-62B9-417A-A0FB-5E203FFCE2F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A9437A-C8B1-4B1F-9790-8100293A0FE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59D4A2-4DE6-4132-8D2E-3525A408422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21D2DE-5356-45F8-84C0-3D802286314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339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4588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38CF2B-AA17-4AAD-A244-F1E7E6C113D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71440"/>
            <a:ext cx="4157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45880"/>
            <a:ext cx="852012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5E76BD-6516-4525-951F-A432050E6CD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859143-B495-4E51-BCB8-7ED7AE8A9D7A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5;p52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7920" bIns="979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1"/>
                </a:solidFill>
                <a:latin typeface="Old Standard TT"/>
                <a:ea typeface="Old Standard T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5F13D5-A7CF-476D-A6F2-5CE20D3EAF97}" type="slidenum">
              <a:rPr b="0" lang="ru" sz="1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gif"/><Relationship Id="rId2" Type="http://schemas.openxmlformats.org/officeDocument/2006/relationships/image" Target="../media/image16.gif"/><Relationship Id="rId3" Type="http://schemas.openxmlformats.org/officeDocument/2006/relationships/image" Target="../media/image26.gif"/><Relationship Id="rId4" Type="http://schemas.openxmlformats.org/officeDocument/2006/relationships/image" Target="../media/image22.gif"/><Relationship Id="rId5" Type="http://schemas.openxmlformats.org/officeDocument/2006/relationships/image" Target="../media/image22.gif"/><Relationship Id="rId6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4.gif"/><Relationship Id="rId3" Type="http://schemas.openxmlformats.org/officeDocument/2006/relationships/image" Target="../media/image27.gif"/><Relationship Id="rId4" Type="http://schemas.openxmlformats.org/officeDocument/2006/relationships/image" Target="../media/image28.gif"/><Relationship Id="rId5" Type="http://schemas.openxmlformats.org/officeDocument/2006/relationships/image" Target="../media/image29.gif"/><Relationship Id="rId6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gif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gif"/><Relationship Id="rId2" Type="http://schemas.openxmlformats.org/officeDocument/2006/relationships/image" Target="../media/image32.gif"/><Relationship Id="rId3" Type="http://schemas.openxmlformats.org/officeDocument/2006/relationships/image" Target="../media/image32.gif"/><Relationship Id="rId4" Type="http://schemas.openxmlformats.org/officeDocument/2006/relationships/image" Target="../media/image32.gif"/><Relationship Id="rId5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3.gif"/><Relationship Id="rId2" Type="http://schemas.openxmlformats.org/officeDocument/2006/relationships/image" Target="../media/image31.gif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gif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gif"/><Relationship Id="rId2" Type="http://schemas.openxmlformats.org/officeDocument/2006/relationships/image" Target="../media/image34.gif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35.gif"/><Relationship Id="rId3" Type="http://schemas.openxmlformats.org/officeDocument/2006/relationships/image" Target="../media/image36.gif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8.gif"/><Relationship Id="rId2" Type="http://schemas.openxmlformats.org/officeDocument/2006/relationships/image" Target="../media/image39.gif"/><Relationship Id="rId3" Type="http://schemas.openxmlformats.org/officeDocument/2006/relationships/image" Target="../media/image38.gif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gif"/><Relationship Id="rId2" Type="http://schemas.openxmlformats.org/officeDocument/2006/relationships/image" Target="../media/image41.gif"/><Relationship Id="rId3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gif"/><Relationship Id="rId2" Type="http://schemas.openxmlformats.org/officeDocument/2006/relationships/image" Target="../media/image43.gif"/><Relationship Id="rId3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5.gif"/><Relationship Id="rId2" Type="http://schemas.openxmlformats.org/officeDocument/2006/relationships/image" Target="../media/image46.gif"/><Relationship Id="rId3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gif"/><Relationship Id="rId2" Type="http://schemas.openxmlformats.org/officeDocument/2006/relationships/image" Target="../media/image41.gif"/><Relationship Id="rId3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gif"/><Relationship Id="rId3" Type="http://schemas.openxmlformats.org/officeDocument/2006/relationships/image" Target="../media/image49.gif"/><Relationship Id="rId4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0.gif"/><Relationship Id="rId2" Type="http://schemas.openxmlformats.org/officeDocument/2006/relationships/image" Target="../media/image51.gif"/><Relationship Id="rId3" Type="http://schemas.openxmlformats.org/officeDocument/2006/relationships/image" Target="../media/image52.gif"/><Relationship Id="rId4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3.gif"/><Relationship Id="rId2" Type="http://schemas.openxmlformats.org/officeDocument/2006/relationships/image" Target="../media/image54.gif"/><Relationship Id="rId3" Type="http://schemas.openxmlformats.org/officeDocument/2006/relationships/image" Target="../media/image55.gif"/><Relationship Id="rId4" Type="http://schemas.openxmlformats.org/officeDocument/2006/relationships/image" Target="../media/image53.gif"/><Relationship Id="rId5" Type="http://schemas.openxmlformats.org/officeDocument/2006/relationships/image" Target="../media/image54.gif"/><Relationship Id="rId6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3.gif"/><Relationship Id="rId2" Type="http://schemas.openxmlformats.org/officeDocument/2006/relationships/image" Target="../media/image54.gif"/><Relationship Id="rId3" Type="http://schemas.openxmlformats.org/officeDocument/2006/relationships/image" Target="../media/image55.gif"/><Relationship Id="rId4" Type="http://schemas.openxmlformats.org/officeDocument/2006/relationships/image" Target="../media/image53.gif"/><Relationship Id="rId5" Type="http://schemas.openxmlformats.org/officeDocument/2006/relationships/image" Target="../media/image54.gif"/><Relationship Id="rId6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gif"/><Relationship Id="rId3" Type="http://schemas.openxmlformats.org/officeDocument/2006/relationships/image" Target="../media/image8.gif"/><Relationship Id="rId4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6.gif"/><Relationship Id="rId2" Type="http://schemas.openxmlformats.org/officeDocument/2006/relationships/image" Target="../media/image57.gif"/><Relationship Id="rId3" Type="http://schemas.openxmlformats.org/officeDocument/2006/relationships/image" Target="../media/image58.gif"/><Relationship Id="rId4" Type="http://schemas.openxmlformats.org/officeDocument/2006/relationships/image" Target="../media/image59.gif"/><Relationship Id="rId5" Type="http://schemas.openxmlformats.org/officeDocument/2006/relationships/image" Target="../media/image60.gif"/><Relationship Id="rId6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1.gif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2.gif"/><Relationship Id="rId2" Type="http://schemas.openxmlformats.org/officeDocument/2006/relationships/image" Target="../media/image63.gif"/><Relationship Id="rId3" Type="http://schemas.openxmlformats.org/officeDocument/2006/relationships/image" Target="../media/image64.gif"/><Relationship Id="rId4" Type="http://schemas.openxmlformats.org/officeDocument/2006/relationships/image" Target="../media/image63.gif"/><Relationship Id="rId5" Type="http://schemas.openxmlformats.org/officeDocument/2006/relationships/image" Target="../media/image63.gif"/><Relationship Id="rId6" Type="http://schemas.openxmlformats.org/officeDocument/2006/relationships/image" Target="../media/image63.gif"/><Relationship Id="rId7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1.gif"/><Relationship Id="rId2" Type="http://schemas.openxmlformats.org/officeDocument/2006/relationships/image" Target="../media/image62.gif"/><Relationship Id="rId3" Type="http://schemas.openxmlformats.org/officeDocument/2006/relationships/image" Target="../media/image63.gif"/><Relationship Id="rId4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1.gif"/><Relationship Id="rId2" Type="http://schemas.openxmlformats.org/officeDocument/2006/relationships/image" Target="../media/image65.gif"/><Relationship Id="rId3" Type="http://schemas.openxmlformats.org/officeDocument/2006/relationships/image" Target="../media/image66.gif"/><Relationship Id="rId4" Type="http://schemas.openxmlformats.org/officeDocument/2006/relationships/image" Target="../media/image67.gif"/><Relationship Id="rId5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1.gif"/><Relationship Id="rId2" Type="http://schemas.openxmlformats.org/officeDocument/2006/relationships/image" Target="../media/image35.gif"/><Relationship Id="rId3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8.gif"/><Relationship Id="rId2" Type="http://schemas.openxmlformats.org/officeDocument/2006/relationships/image" Target="../media/image69.gif"/><Relationship Id="rId3" Type="http://schemas.openxmlformats.org/officeDocument/2006/relationships/image" Target="../media/image70.gif"/><Relationship Id="rId4" Type="http://schemas.openxmlformats.org/officeDocument/2006/relationships/image" Target="../media/image63.gif"/><Relationship Id="rId5" Type="http://schemas.openxmlformats.org/officeDocument/2006/relationships/image" Target="../media/image63.gif"/><Relationship Id="rId6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1.gif"/><Relationship Id="rId2" Type="http://schemas.openxmlformats.org/officeDocument/2006/relationships/image" Target="../media/image72.gif"/><Relationship Id="rId3" Type="http://schemas.openxmlformats.org/officeDocument/2006/relationships/image" Target="../media/image8.gif"/><Relationship Id="rId4" Type="http://schemas.openxmlformats.org/officeDocument/2006/relationships/image" Target="../media/image73.gif"/><Relationship Id="rId5" Type="http://schemas.openxmlformats.org/officeDocument/2006/relationships/image" Target="../media/image74.gif"/><Relationship Id="rId6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75.gif"/><Relationship Id="rId2" Type="http://schemas.openxmlformats.org/officeDocument/2006/relationships/image" Target="../media/image76.gif"/><Relationship Id="rId3" Type="http://schemas.openxmlformats.org/officeDocument/2006/relationships/image" Target="../media/image77.gif"/><Relationship Id="rId4" Type="http://schemas.openxmlformats.org/officeDocument/2006/relationships/image" Target="../media/image78.gif"/><Relationship Id="rId5" Type="http://schemas.openxmlformats.org/officeDocument/2006/relationships/image" Target="../media/image79.gif"/><Relationship Id="rId6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75.gif"/><Relationship Id="rId2" Type="http://schemas.openxmlformats.org/officeDocument/2006/relationships/image" Target="../media/image76.gif"/><Relationship Id="rId3" Type="http://schemas.openxmlformats.org/officeDocument/2006/relationships/image" Target="../media/image80.gif"/><Relationship Id="rId4" Type="http://schemas.openxmlformats.org/officeDocument/2006/relationships/image" Target="../media/image81.gif"/><Relationship Id="rId5" Type="http://schemas.openxmlformats.org/officeDocument/2006/relationships/image" Target="../media/image63.gif"/><Relationship Id="rId6" Type="http://schemas.openxmlformats.org/officeDocument/2006/relationships/image" Target="../media/image63.gif"/><Relationship Id="rId7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image" Target="../media/image10.gif"/><Relationship Id="rId3" Type="http://schemas.openxmlformats.org/officeDocument/2006/relationships/image" Target="../media/image11.gif"/><Relationship Id="rId4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82.gif"/><Relationship Id="rId2" Type="http://schemas.openxmlformats.org/officeDocument/2006/relationships/image" Target="../media/image82.gif"/><Relationship Id="rId3" Type="http://schemas.openxmlformats.org/officeDocument/2006/relationships/image" Target="../media/image82.gif"/><Relationship Id="rId4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image" Target="../media/image14.gif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image" Target="../media/image16.gif"/><Relationship Id="rId3" Type="http://schemas.openxmlformats.org/officeDocument/2006/relationships/image" Target="../media/image16.gif"/><Relationship Id="rId4" Type="http://schemas.openxmlformats.org/officeDocument/2006/relationships/image" Target="../media/image17.gif"/><Relationship Id="rId5" Type="http://schemas.openxmlformats.org/officeDocument/2006/relationships/image" Target="../media/image18.gif"/><Relationship Id="rId6" Type="http://schemas.openxmlformats.org/officeDocument/2006/relationships/image" Target="../media/image19.gif"/><Relationship Id="rId7" Type="http://schemas.openxmlformats.org/officeDocument/2006/relationships/image" Target="../media/image14.gif"/><Relationship Id="rId8" Type="http://schemas.openxmlformats.org/officeDocument/2006/relationships/image" Target="../media/image20.gif"/><Relationship Id="rId9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image" Target="../media/image17.gif"/><Relationship Id="rId3" Type="http://schemas.openxmlformats.org/officeDocument/2006/relationships/image" Target="../media/image18.gif"/><Relationship Id="rId4" Type="http://schemas.openxmlformats.org/officeDocument/2006/relationships/image" Target="../media/image19.gif"/><Relationship Id="rId5" Type="http://schemas.openxmlformats.org/officeDocument/2006/relationships/image" Target="../media/image21.gif"/><Relationship Id="rId6" Type="http://schemas.openxmlformats.org/officeDocument/2006/relationships/image" Target="../media/image14.gif"/><Relationship Id="rId7" Type="http://schemas.openxmlformats.org/officeDocument/2006/relationships/image" Target="../media/image22.gif"/><Relationship Id="rId8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gif"/><Relationship Id="rId2" Type="http://schemas.openxmlformats.org/officeDocument/2006/relationships/image" Target="../media/image24.gif"/><Relationship Id="rId3" Type="http://schemas.openxmlformats.org/officeDocument/2006/relationships/image" Target="../media/image25.gif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Почему линейные модели до сих пор используются?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1;p2"/>
          <p:cNvSpPr/>
          <p:nvPr/>
        </p:nvSpPr>
        <p:spPr>
          <a:xfrm>
            <a:off x="531360" y="1714680"/>
            <a:ext cx="8384040" cy="30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Очень простые, поэтому можно использовать там, где нужна интерпретируемость модели и надежность.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Не переобучаются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Легко применять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Получение решения через производную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Google Shape;221;p11" descr=""/>
          <p:cNvPicPr/>
          <p:nvPr/>
        </p:nvPicPr>
        <p:blipFill>
          <a:blip r:embed="rId1"/>
          <a:stretch/>
        </p:blipFill>
        <p:spPr>
          <a:xfrm>
            <a:off x="927720" y="1611360"/>
            <a:ext cx="2819160" cy="657000"/>
          </a:xfrm>
          <a:prstGeom prst="rect">
            <a:avLst/>
          </a:prstGeom>
          <a:ln w="0">
            <a:noFill/>
          </a:ln>
        </p:spPr>
      </p:pic>
      <p:sp>
        <p:nvSpPr>
          <p:cNvPr id="149" name="Google Shape;222;p11"/>
          <p:cNvSpPr/>
          <p:nvPr/>
        </p:nvSpPr>
        <p:spPr>
          <a:xfrm>
            <a:off x="311760" y="1058400"/>
            <a:ext cx="6778080" cy="46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Возьмем производную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3;p11"/>
          <p:cNvSpPr/>
          <p:nvPr/>
        </p:nvSpPr>
        <p:spPr>
          <a:xfrm>
            <a:off x="482760" y="2607120"/>
            <a:ext cx="785952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Если у      линейно независимые столбцы, то можно приравнять производную  к нулю.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224;p11" descr=""/>
          <p:cNvPicPr/>
          <p:nvPr/>
        </p:nvPicPr>
        <p:blipFill>
          <a:blip r:embed="rId2"/>
          <a:stretch/>
        </p:blipFill>
        <p:spPr>
          <a:xfrm>
            <a:off x="1311120" y="2710080"/>
            <a:ext cx="256680" cy="21888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225;p11" descr=""/>
          <p:cNvPicPr/>
          <p:nvPr/>
        </p:nvPicPr>
        <p:blipFill>
          <a:blip r:embed="rId3"/>
          <a:stretch/>
        </p:blipFill>
        <p:spPr>
          <a:xfrm>
            <a:off x="927720" y="3483720"/>
            <a:ext cx="2493000" cy="383760"/>
          </a:xfrm>
          <a:prstGeom prst="rect">
            <a:avLst/>
          </a:prstGeom>
          <a:ln w="0">
            <a:noFill/>
          </a:ln>
        </p:spPr>
      </p:pic>
      <p:pic>
        <p:nvPicPr>
          <p:cNvPr id="153" name="Google Shape;226;p11" descr=""/>
          <p:cNvPicPr/>
          <p:nvPr/>
        </p:nvPicPr>
        <p:blipFill>
          <a:blip r:embed="rId4"/>
          <a:srcRect l="0" t="0" r="81856" b="0"/>
          <a:stretch/>
        </p:blipFill>
        <p:spPr>
          <a:xfrm>
            <a:off x="918000" y="4103280"/>
            <a:ext cx="640440" cy="35208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227;p11" descr=""/>
          <p:cNvPicPr/>
          <p:nvPr/>
        </p:nvPicPr>
        <p:blipFill>
          <a:blip r:embed="rId5"/>
          <a:srcRect l="49379" t="0" r="0" b="0"/>
          <a:stretch/>
        </p:blipFill>
        <p:spPr>
          <a:xfrm>
            <a:off x="1568160" y="4117680"/>
            <a:ext cx="1788480" cy="35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Постановка задачи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233;p13"/>
          <p:cNvSpPr/>
          <p:nvPr/>
        </p:nvSpPr>
        <p:spPr>
          <a:xfrm>
            <a:off x="311760" y="1111680"/>
            <a:ext cx="770112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Датасет: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234;p13" descr=""/>
          <p:cNvPicPr/>
          <p:nvPr/>
        </p:nvPicPr>
        <p:blipFill>
          <a:blip r:embed="rId1"/>
          <a:stretch/>
        </p:blipFill>
        <p:spPr>
          <a:xfrm>
            <a:off x="2325960" y="2238480"/>
            <a:ext cx="2352240" cy="104616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5;p13" descr=""/>
          <p:cNvPicPr/>
          <p:nvPr/>
        </p:nvPicPr>
        <p:blipFill>
          <a:blip r:embed="rId2"/>
          <a:stretch/>
        </p:blipFill>
        <p:spPr>
          <a:xfrm>
            <a:off x="5708520" y="2218320"/>
            <a:ext cx="1109520" cy="108648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236;p13"/>
          <p:cNvSpPr/>
          <p:nvPr/>
        </p:nvSpPr>
        <p:spPr>
          <a:xfrm>
            <a:off x="417960" y="3533760"/>
            <a:ext cx="778068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Функция потерь: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237;p13"/>
          <p:cNvSpPr/>
          <p:nvPr/>
        </p:nvSpPr>
        <p:spPr>
          <a:xfrm>
            <a:off x="371520" y="1610640"/>
            <a:ext cx="867528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             </a:t>
            </a: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,                   . То есть     это вектор из 0 и 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238;p13" descr=""/>
          <p:cNvPicPr/>
          <p:nvPr/>
        </p:nvPicPr>
        <p:blipFill>
          <a:blip r:embed="rId3"/>
          <a:stretch/>
        </p:blipFill>
        <p:spPr>
          <a:xfrm>
            <a:off x="1813320" y="1666080"/>
            <a:ext cx="1067400" cy="277560"/>
          </a:xfrm>
          <a:prstGeom prst="rect">
            <a:avLst/>
          </a:prstGeom>
          <a:ln w="0">
            <a:noFill/>
          </a:ln>
        </p:spPr>
      </p:pic>
      <p:pic>
        <p:nvPicPr>
          <p:cNvPr id="162" name="Google Shape;239;p13" descr=""/>
          <p:cNvPicPr/>
          <p:nvPr/>
        </p:nvPicPr>
        <p:blipFill>
          <a:blip r:embed="rId4"/>
          <a:stretch/>
        </p:blipFill>
        <p:spPr>
          <a:xfrm>
            <a:off x="417960" y="1666080"/>
            <a:ext cx="1190160" cy="27756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240;p13" descr=""/>
          <p:cNvPicPr/>
          <p:nvPr/>
        </p:nvPicPr>
        <p:blipFill>
          <a:blip r:embed="rId5"/>
          <a:stretch/>
        </p:blipFill>
        <p:spPr>
          <a:xfrm>
            <a:off x="3822480" y="1736640"/>
            <a:ext cx="171000" cy="19512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241;p13"/>
          <p:cNvSpPr/>
          <p:nvPr/>
        </p:nvSpPr>
        <p:spPr>
          <a:xfrm>
            <a:off x="2685240" y="3957120"/>
            <a:ext cx="346212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2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Будет позже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246;p14"/>
          <p:cNvSpPr/>
          <p:nvPr/>
        </p:nvSpPr>
        <p:spPr>
          <a:xfrm>
            <a:off x="1158480" y="1220040"/>
            <a:ext cx="6447600" cy="20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Мы хотим выбрать функцию потерь, но какая лучше всего подойдет не знаем.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Попробуем искать лучшую модель с помощью теоремы из статистики.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Вероятностная модель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52;p15"/>
          <p:cNvSpPr/>
          <p:nvPr/>
        </p:nvSpPr>
        <p:spPr>
          <a:xfrm>
            <a:off x="533160" y="1189080"/>
            <a:ext cx="700092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Х- случайная величина вектор признаков.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Y- случайная величина целевая переменная.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53;p15"/>
          <p:cNvSpPr/>
          <p:nvPr/>
        </p:nvSpPr>
        <p:spPr>
          <a:xfrm>
            <a:off x="311760" y="2275920"/>
            <a:ext cx="7602120" cy="203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Пример случайной модели (клики на рекламу):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X = (количество кликов раньше, время активности, уровень доходов)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Y = 1 если клик будет, 0 если клика не будет.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Тогда можно задать распределение вероятностей: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254;p15" descr=""/>
          <p:cNvPicPr/>
          <p:nvPr/>
        </p:nvPicPr>
        <p:blipFill>
          <a:blip r:embed="rId1"/>
          <a:stretch/>
        </p:blipFill>
        <p:spPr>
          <a:xfrm>
            <a:off x="408960" y="3741840"/>
            <a:ext cx="5206320" cy="270720"/>
          </a:xfrm>
          <a:prstGeom prst="rect">
            <a:avLst/>
          </a:prstGeom>
          <a:ln w="0">
            <a:noFill/>
          </a:ln>
        </p:spPr>
      </p:pic>
      <p:sp>
        <p:nvSpPr>
          <p:cNvPr id="170" name="Google Shape;255;p15"/>
          <p:cNvSpPr/>
          <p:nvPr/>
        </p:nvSpPr>
        <p:spPr>
          <a:xfrm>
            <a:off x="5703840" y="3485520"/>
            <a:ext cx="3276000" cy="6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ru" sz="15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вероятность того, что человек с заданными характеристиками кликнет на рекламу.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Функция правдоподобия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261;p16"/>
          <p:cNvSpPr/>
          <p:nvPr/>
        </p:nvSpPr>
        <p:spPr>
          <a:xfrm>
            <a:off x="311760" y="1077480"/>
            <a:ext cx="830988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Найдем способ для обучения любой модели, предсказывающей вероятность принадлежности к классу.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</a:t>
            </a: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 вектор признаков,           - наша модель.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Google Shape;262;p16"/>
          <p:cNvSpPr/>
          <p:nvPr/>
        </p:nvSpPr>
        <p:spPr>
          <a:xfrm>
            <a:off x="311760" y="3321360"/>
            <a:ext cx="7735320" cy="5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Назовем </a:t>
            </a:r>
            <a:r>
              <a:rPr b="0" i="1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правдоподобием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Это вероятность получения нашей выборки согласно предсказаниям модели.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263;p16" descr=""/>
          <p:cNvPicPr/>
          <p:nvPr/>
        </p:nvPicPr>
        <p:blipFill>
          <a:blip r:embed="rId1"/>
          <a:srcRect l="0" t="0" r="31481" b="0"/>
          <a:stretch/>
        </p:blipFill>
        <p:spPr>
          <a:xfrm>
            <a:off x="3034440" y="3151080"/>
            <a:ext cx="1905840" cy="779760"/>
          </a:xfrm>
          <a:prstGeom prst="rect">
            <a:avLst/>
          </a:prstGeom>
          <a:ln w="0">
            <a:noFill/>
          </a:ln>
        </p:spPr>
      </p:pic>
      <p:pic>
        <p:nvPicPr>
          <p:cNvPr id="175" name="Google Shape;264;p16" descr=""/>
          <p:cNvPicPr/>
          <p:nvPr/>
        </p:nvPicPr>
        <p:blipFill>
          <a:blip r:embed="rId2"/>
          <a:stretch/>
        </p:blipFill>
        <p:spPr>
          <a:xfrm>
            <a:off x="3011040" y="2443680"/>
            <a:ext cx="2910960" cy="43704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265;p16" descr=""/>
          <p:cNvPicPr/>
          <p:nvPr/>
        </p:nvPicPr>
        <p:blipFill>
          <a:blip r:embed="rId3"/>
          <a:srcRect l="49097" t="0" r="43707" b="0"/>
          <a:stretch/>
        </p:blipFill>
        <p:spPr>
          <a:xfrm>
            <a:off x="455760" y="1836360"/>
            <a:ext cx="235440" cy="49248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266;p16" descr=""/>
          <p:cNvPicPr/>
          <p:nvPr/>
        </p:nvPicPr>
        <p:blipFill>
          <a:blip r:embed="rId4"/>
          <a:srcRect l="76597" t="0" r="0" b="0"/>
          <a:stretch/>
        </p:blipFill>
        <p:spPr>
          <a:xfrm>
            <a:off x="2820600" y="1956960"/>
            <a:ext cx="539280" cy="34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24048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Обучение модели через максимальное правдоподобие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oogle Shape;272;p17" descr=""/>
          <p:cNvPicPr/>
          <p:nvPr/>
        </p:nvPicPr>
        <p:blipFill>
          <a:blip r:embed="rId1"/>
          <a:stretch/>
        </p:blipFill>
        <p:spPr>
          <a:xfrm>
            <a:off x="2823840" y="3122640"/>
            <a:ext cx="3229200" cy="77976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273;p17" descr=""/>
          <p:cNvPicPr/>
          <p:nvPr/>
        </p:nvPicPr>
        <p:blipFill>
          <a:blip r:embed="rId2"/>
          <a:srcRect l="0" t="0" r="-3283" b="0"/>
          <a:stretch/>
        </p:blipFill>
        <p:spPr>
          <a:xfrm>
            <a:off x="3135240" y="2194920"/>
            <a:ext cx="2873520" cy="779760"/>
          </a:xfrm>
          <a:prstGeom prst="rect">
            <a:avLst/>
          </a:prstGeom>
          <a:ln w="0">
            <a:noFill/>
          </a:ln>
        </p:spPr>
      </p:pic>
      <p:sp>
        <p:nvSpPr>
          <p:cNvPr id="181" name="Google Shape;274;p17"/>
          <p:cNvSpPr/>
          <p:nvPr/>
        </p:nvSpPr>
        <p:spPr>
          <a:xfrm>
            <a:off x="311760" y="1308600"/>
            <a:ext cx="81162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Теорема из статистики гарантирует, что если мы найдем параметры модели, которые максимизируют правдоподобие, то они будут хорошие.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11760" y="471600"/>
            <a:ext cx="883188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Связь с минимизацией функции потерь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Google Shape;280;p18" descr=""/>
          <p:cNvPicPr/>
          <p:nvPr/>
        </p:nvPicPr>
        <p:blipFill>
          <a:blip r:embed="rId1"/>
          <a:stretch/>
        </p:blipFill>
        <p:spPr>
          <a:xfrm>
            <a:off x="2079720" y="2174040"/>
            <a:ext cx="4537800" cy="794880"/>
          </a:xfrm>
          <a:prstGeom prst="rect">
            <a:avLst/>
          </a:prstGeom>
          <a:ln w="0">
            <a:noFill/>
          </a:ln>
        </p:spPr>
      </p:pic>
      <p:sp>
        <p:nvSpPr>
          <p:cNvPr id="184" name="Google Shape;281;p18"/>
          <p:cNvSpPr/>
          <p:nvPr/>
        </p:nvSpPr>
        <p:spPr>
          <a:xfrm>
            <a:off x="311760" y="1500840"/>
            <a:ext cx="68331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Преобразуем задачу максимизации в задачу минимизации.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Google Shape;282;p18"/>
          <p:cNvSpPr/>
          <p:nvPr/>
        </p:nvSpPr>
        <p:spPr>
          <a:xfrm>
            <a:off x="311760" y="3154320"/>
            <a:ext cx="4767120" cy="3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Google Shape;283;p18"/>
          <p:cNvSpPr/>
          <p:nvPr/>
        </p:nvSpPr>
        <p:spPr>
          <a:xfrm>
            <a:off x="311760" y="3222360"/>
            <a:ext cx="7837560" cy="61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Мы видим что минимизация полученного выражения - то же самое, что минимизация эмпирического риска, где функция потерь - логарифм вероятности правильного класса.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471600"/>
            <a:ext cx="883188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Что мы сделали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oogle Shape;289;p19"/>
          <p:cNvSpPr/>
          <p:nvPr/>
        </p:nvSpPr>
        <p:spPr>
          <a:xfrm>
            <a:off x="471600" y="1322280"/>
            <a:ext cx="8169840" cy="29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Мы знаем, что максимизация правдоподобия дает хорошие веса из статистики.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Изменив формулу, мы смогли найти такую функцию потерь, что ее минимизация и максимизация правдоподобия это одно и то же.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Google Shape;290;p19" descr=""/>
          <p:cNvPicPr/>
          <p:nvPr/>
        </p:nvPicPr>
        <p:blipFill>
          <a:blip r:embed="rId1"/>
          <a:srcRect l="0" t="0" r="-3283" b="0"/>
          <a:stretch/>
        </p:blipFill>
        <p:spPr>
          <a:xfrm>
            <a:off x="3188160" y="2625480"/>
            <a:ext cx="2873520" cy="779760"/>
          </a:xfrm>
          <a:prstGeom prst="rect">
            <a:avLst/>
          </a:prstGeom>
          <a:ln w="0">
            <a:noFill/>
          </a:ln>
        </p:spPr>
      </p:pic>
      <p:pic>
        <p:nvPicPr>
          <p:cNvPr id="190" name="Google Shape;291;p19" descr=""/>
          <p:cNvPicPr/>
          <p:nvPr/>
        </p:nvPicPr>
        <p:blipFill>
          <a:blip r:embed="rId2"/>
          <a:stretch/>
        </p:blipFill>
        <p:spPr>
          <a:xfrm>
            <a:off x="2355840" y="3598920"/>
            <a:ext cx="4537800" cy="79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Определение модели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oogle Shape;303;p21" descr=""/>
          <p:cNvPicPr/>
          <p:nvPr/>
        </p:nvPicPr>
        <p:blipFill>
          <a:blip r:embed="rId1"/>
          <a:stretch/>
        </p:blipFill>
        <p:spPr>
          <a:xfrm>
            <a:off x="468000" y="1725480"/>
            <a:ext cx="2205720" cy="285120"/>
          </a:xfrm>
          <a:prstGeom prst="rect">
            <a:avLst/>
          </a:prstGeom>
          <a:ln w="0">
            <a:noFill/>
          </a:ln>
        </p:spPr>
      </p:pic>
      <p:sp>
        <p:nvSpPr>
          <p:cNvPr id="193" name="Google Shape;304;p21"/>
          <p:cNvSpPr/>
          <p:nvPr/>
        </p:nvSpPr>
        <p:spPr>
          <a:xfrm>
            <a:off x="311760" y="1153800"/>
            <a:ext cx="8309880" cy="3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Мы будем искать модель в следующем виде.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oogle Shape;305;p21" descr=""/>
          <p:cNvPicPr/>
          <p:nvPr/>
        </p:nvPicPr>
        <p:blipFill>
          <a:blip r:embed="rId2"/>
          <a:stretch/>
        </p:blipFill>
        <p:spPr>
          <a:xfrm>
            <a:off x="3247920" y="1810440"/>
            <a:ext cx="2753640" cy="917640"/>
          </a:xfrm>
          <a:prstGeom prst="rect">
            <a:avLst/>
          </a:prstGeom>
          <a:ln w="0">
            <a:noFill/>
          </a:ln>
        </p:spPr>
      </p:pic>
      <p:pic>
        <p:nvPicPr>
          <p:cNvPr id="195" name="Google Shape;306;p21" descr=""/>
          <p:cNvPicPr/>
          <p:nvPr/>
        </p:nvPicPr>
        <p:blipFill>
          <a:blip r:embed="rId3"/>
          <a:stretch/>
        </p:blipFill>
        <p:spPr>
          <a:xfrm>
            <a:off x="1886040" y="3697920"/>
            <a:ext cx="2561400" cy="834840"/>
          </a:xfrm>
          <a:prstGeom prst="rect">
            <a:avLst/>
          </a:prstGeom>
          <a:ln w="0">
            <a:noFill/>
          </a:ln>
        </p:spPr>
      </p:pic>
      <p:sp>
        <p:nvSpPr>
          <p:cNvPr id="196" name="Google Shape;307;p21"/>
          <p:cNvSpPr/>
          <p:nvPr/>
        </p:nvSpPr>
        <p:spPr>
          <a:xfrm>
            <a:off x="271440" y="2473560"/>
            <a:ext cx="5609520" cy="3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Определение сигмоиды: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Google Shape;308;p21" descr=""/>
          <p:cNvPicPr/>
          <p:nvPr/>
        </p:nvPicPr>
        <p:blipFill>
          <a:blip r:embed="rId4"/>
          <a:stretch/>
        </p:blipFill>
        <p:spPr>
          <a:xfrm>
            <a:off x="5367960" y="3015720"/>
            <a:ext cx="2820600" cy="187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Предсказание вероятности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314;p22"/>
          <p:cNvSpPr/>
          <p:nvPr/>
        </p:nvSpPr>
        <p:spPr>
          <a:xfrm>
            <a:off x="451080" y="1247040"/>
            <a:ext cx="65793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Будем считать, что наша модель предсказывает вероятности. Именно поэтому она называется регрессией.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Вероятность для двух классов можно расписать так: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oogle Shape;315;p22" descr=""/>
          <p:cNvPicPr/>
          <p:nvPr/>
        </p:nvPicPr>
        <p:blipFill>
          <a:blip r:embed="rId1"/>
          <a:stretch/>
        </p:blipFill>
        <p:spPr>
          <a:xfrm>
            <a:off x="1159920" y="3091680"/>
            <a:ext cx="6823440" cy="51840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316;p22" descr=""/>
          <p:cNvPicPr/>
          <p:nvPr/>
        </p:nvPicPr>
        <p:blipFill>
          <a:blip r:embed="rId2"/>
          <a:stretch/>
        </p:blipFill>
        <p:spPr>
          <a:xfrm>
            <a:off x="551880" y="2571840"/>
            <a:ext cx="1128960" cy="26748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317;p22" descr=""/>
          <p:cNvPicPr/>
          <p:nvPr/>
        </p:nvPicPr>
        <p:blipFill>
          <a:blip r:embed="rId3"/>
          <a:srcRect l="34988" t="0" r="60877" b="0"/>
          <a:stretch/>
        </p:blipFill>
        <p:spPr>
          <a:xfrm>
            <a:off x="834120" y="2986560"/>
            <a:ext cx="325440" cy="67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Постановка задачи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7;p3"/>
          <p:cNvSpPr/>
          <p:nvPr/>
        </p:nvSpPr>
        <p:spPr>
          <a:xfrm>
            <a:off x="173880" y="1130040"/>
            <a:ext cx="770112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Датасет: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118;p3" descr=""/>
          <p:cNvPicPr/>
          <p:nvPr/>
        </p:nvPicPr>
        <p:blipFill>
          <a:blip r:embed="rId1"/>
          <a:stretch/>
        </p:blipFill>
        <p:spPr>
          <a:xfrm>
            <a:off x="417960" y="1633680"/>
            <a:ext cx="2209320" cy="34272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119;p3" descr=""/>
          <p:cNvPicPr/>
          <p:nvPr/>
        </p:nvPicPr>
        <p:blipFill>
          <a:blip r:embed="rId2"/>
          <a:stretch/>
        </p:blipFill>
        <p:spPr>
          <a:xfrm>
            <a:off x="2325960" y="2048400"/>
            <a:ext cx="2352240" cy="104616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20;p3" descr=""/>
          <p:cNvPicPr/>
          <p:nvPr/>
        </p:nvPicPr>
        <p:blipFill>
          <a:blip r:embed="rId3"/>
          <a:stretch/>
        </p:blipFill>
        <p:spPr>
          <a:xfrm>
            <a:off x="5708520" y="2028240"/>
            <a:ext cx="1109520" cy="108648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121;p3"/>
          <p:cNvSpPr/>
          <p:nvPr/>
        </p:nvSpPr>
        <p:spPr>
          <a:xfrm>
            <a:off x="417960" y="3305160"/>
            <a:ext cx="7780680" cy="5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Функция потерь: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122;p3" descr=""/>
          <p:cNvPicPr/>
          <p:nvPr/>
        </p:nvPicPr>
        <p:blipFill>
          <a:blip r:embed="rId4"/>
          <a:stretch/>
        </p:blipFill>
        <p:spPr>
          <a:xfrm>
            <a:off x="2777400" y="3856320"/>
            <a:ext cx="358884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Пример работы 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323;p23"/>
          <p:cNvSpPr/>
          <p:nvPr/>
        </p:nvSpPr>
        <p:spPr>
          <a:xfrm>
            <a:off x="1527480" y="4530960"/>
            <a:ext cx="69192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Как выглядит обученная логистическая регрессия на данных с </a:t>
            </a:r>
            <a:r>
              <a:rPr b="1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одним признаком</a:t>
            </a: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Google Shape;324;p23" descr=""/>
          <p:cNvPicPr/>
          <p:nvPr/>
        </p:nvPicPr>
        <p:blipFill>
          <a:blip r:embed="rId1"/>
          <a:stretch/>
        </p:blipFill>
        <p:spPr>
          <a:xfrm>
            <a:off x="2044080" y="1253160"/>
            <a:ext cx="5055480" cy="316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311760" y="395280"/>
            <a:ext cx="883188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Обучение логистической регрессии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Google Shape;330;p24" descr=""/>
          <p:cNvPicPr/>
          <p:nvPr/>
        </p:nvPicPr>
        <p:blipFill>
          <a:blip r:embed="rId1"/>
          <a:stretch/>
        </p:blipFill>
        <p:spPr>
          <a:xfrm>
            <a:off x="2110320" y="2571840"/>
            <a:ext cx="4537800" cy="794880"/>
          </a:xfrm>
          <a:prstGeom prst="rect">
            <a:avLst/>
          </a:prstGeom>
          <a:ln w="0">
            <a:noFill/>
          </a:ln>
        </p:spPr>
      </p:pic>
      <p:sp>
        <p:nvSpPr>
          <p:cNvPr id="208" name="Google Shape;331;p24"/>
          <p:cNvSpPr/>
          <p:nvPr/>
        </p:nvSpPr>
        <p:spPr>
          <a:xfrm>
            <a:off x="311760" y="1215000"/>
            <a:ext cx="771444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Google Shape;332;p24" descr=""/>
          <p:cNvPicPr/>
          <p:nvPr/>
        </p:nvPicPr>
        <p:blipFill>
          <a:blip r:embed="rId2"/>
          <a:stretch/>
        </p:blipFill>
        <p:spPr>
          <a:xfrm>
            <a:off x="1675800" y="3811680"/>
            <a:ext cx="6226920" cy="739080"/>
          </a:xfrm>
          <a:prstGeom prst="rect">
            <a:avLst/>
          </a:prstGeom>
          <a:ln w="0">
            <a:noFill/>
          </a:ln>
        </p:spPr>
      </p:pic>
      <p:sp>
        <p:nvSpPr>
          <p:cNvPr id="210" name="Google Shape;333;p24"/>
          <p:cNvSpPr/>
          <p:nvPr/>
        </p:nvSpPr>
        <p:spPr>
          <a:xfrm>
            <a:off x="311760" y="3154320"/>
            <a:ext cx="4767120" cy="3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334;p24"/>
          <p:cNvSpPr/>
          <p:nvPr/>
        </p:nvSpPr>
        <p:spPr>
          <a:xfrm>
            <a:off x="311760" y="2286000"/>
            <a:ext cx="51004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Функция потерь для произвольного классификатора: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335;p24"/>
          <p:cNvSpPr/>
          <p:nvPr/>
        </p:nvSpPr>
        <p:spPr>
          <a:xfrm>
            <a:off x="311760" y="3473280"/>
            <a:ext cx="847332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Функция потерь для логистической регрессии (</a:t>
            </a:r>
            <a:r>
              <a:rPr b="1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LogLoss</a:t>
            </a: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):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Обобщение на много классов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341;p25"/>
          <p:cNvSpPr/>
          <p:nvPr/>
        </p:nvSpPr>
        <p:spPr>
          <a:xfrm>
            <a:off x="433440" y="1176120"/>
            <a:ext cx="707436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Пусть у нас есть m классов. Введем две новые функции: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Google Shape;342;p25" descr=""/>
          <p:cNvPicPr/>
          <p:nvPr/>
        </p:nvPicPr>
        <p:blipFill>
          <a:blip r:embed="rId1"/>
          <a:stretch/>
        </p:blipFill>
        <p:spPr>
          <a:xfrm>
            <a:off x="2502720" y="2039040"/>
            <a:ext cx="4138200" cy="116460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43;p25" descr=""/>
          <p:cNvPicPr/>
          <p:nvPr/>
        </p:nvPicPr>
        <p:blipFill>
          <a:blip r:embed="rId2"/>
          <a:stretch/>
        </p:blipFill>
        <p:spPr>
          <a:xfrm>
            <a:off x="1821240" y="3668040"/>
            <a:ext cx="5501160" cy="61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Пример работы Softmax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Google Shape;349;p26" descr=""/>
          <p:cNvPicPr/>
          <p:nvPr/>
        </p:nvPicPr>
        <p:blipFill>
          <a:blip r:embed="rId1"/>
          <a:stretch/>
        </p:blipFill>
        <p:spPr>
          <a:xfrm>
            <a:off x="1948680" y="1425240"/>
            <a:ext cx="5309640" cy="2729880"/>
          </a:xfrm>
          <a:prstGeom prst="rect">
            <a:avLst/>
          </a:prstGeom>
          <a:ln w="0">
            <a:noFill/>
          </a:ln>
        </p:spPr>
      </p:pic>
      <p:sp>
        <p:nvSpPr>
          <p:cNvPr id="219" name="Google Shape;350;p26"/>
          <p:cNvSpPr/>
          <p:nvPr/>
        </p:nvSpPr>
        <p:spPr>
          <a:xfrm>
            <a:off x="2011680" y="1661760"/>
            <a:ext cx="739080" cy="27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51;p26"/>
          <p:cNvSpPr/>
          <p:nvPr/>
        </p:nvSpPr>
        <p:spPr>
          <a:xfrm>
            <a:off x="3459960" y="1661760"/>
            <a:ext cx="2057760" cy="27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Много классов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Google Shape;357;p27" descr=""/>
          <p:cNvPicPr/>
          <p:nvPr/>
        </p:nvPicPr>
        <p:blipFill>
          <a:blip r:embed="rId1"/>
          <a:stretch/>
        </p:blipFill>
        <p:spPr>
          <a:xfrm>
            <a:off x="979560" y="1376640"/>
            <a:ext cx="3879720" cy="45828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358;p27" descr=""/>
          <p:cNvPicPr/>
          <p:nvPr/>
        </p:nvPicPr>
        <p:blipFill>
          <a:blip r:embed="rId2"/>
          <a:stretch/>
        </p:blipFill>
        <p:spPr>
          <a:xfrm>
            <a:off x="1536840" y="3359520"/>
            <a:ext cx="6222240" cy="1025280"/>
          </a:xfrm>
          <a:prstGeom prst="rect">
            <a:avLst/>
          </a:prstGeom>
          <a:ln w="0">
            <a:noFill/>
          </a:ln>
        </p:spPr>
      </p:pic>
      <p:sp>
        <p:nvSpPr>
          <p:cNvPr id="224" name="Google Shape;359;p27"/>
          <p:cNvSpPr/>
          <p:nvPr/>
        </p:nvSpPr>
        <p:spPr>
          <a:xfrm>
            <a:off x="513720" y="2484720"/>
            <a:ext cx="8188920" cy="3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Выпишем предсказанную вероятность для к-го класса.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Ее можно подставить в функцию потерь для произвольного классификатора.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11760" y="395280"/>
            <a:ext cx="883188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Обучение логистической регрессии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71;p29" descr=""/>
          <p:cNvPicPr/>
          <p:nvPr/>
        </p:nvPicPr>
        <p:blipFill>
          <a:blip r:embed="rId1"/>
          <a:stretch/>
        </p:blipFill>
        <p:spPr>
          <a:xfrm>
            <a:off x="2110320" y="2571840"/>
            <a:ext cx="4537800" cy="794880"/>
          </a:xfrm>
          <a:prstGeom prst="rect">
            <a:avLst/>
          </a:prstGeom>
          <a:ln w="0">
            <a:noFill/>
          </a:ln>
        </p:spPr>
      </p:pic>
      <p:sp>
        <p:nvSpPr>
          <p:cNvPr id="227" name="Google Shape;372;p29"/>
          <p:cNvSpPr/>
          <p:nvPr/>
        </p:nvSpPr>
        <p:spPr>
          <a:xfrm>
            <a:off x="311760" y="1215000"/>
            <a:ext cx="771444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В полученную ранее формулу функции потерь можно подставить вероятность, которую предсказывает  логистическая регрессия.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Google Shape;373;p29" descr=""/>
          <p:cNvPicPr/>
          <p:nvPr/>
        </p:nvPicPr>
        <p:blipFill>
          <a:blip r:embed="rId2"/>
          <a:stretch/>
        </p:blipFill>
        <p:spPr>
          <a:xfrm>
            <a:off x="1675800" y="3811680"/>
            <a:ext cx="6226920" cy="739080"/>
          </a:xfrm>
          <a:prstGeom prst="rect">
            <a:avLst/>
          </a:prstGeom>
          <a:ln w="0">
            <a:noFill/>
          </a:ln>
        </p:spPr>
      </p:pic>
      <p:sp>
        <p:nvSpPr>
          <p:cNvPr id="229" name="Google Shape;374;p29"/>
          <p:cNvSpPr/>
          <p:nvPr/>
        </p:nvSpPr>
        <p:spPr>
          <a:xfrm>
            <a:off x="311760" y="3154320"/>
            <a:ext cx="4767120" cy="3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Google Shape;375;p29"/>
          <p:cNvSpPr/>
          <p:nvPr/>
        </p:nvSpPr>
        <p:spPr>
          <a:xfrm>
            <a:off x="311760" y="2286000"/>
            <a:ext cx="510048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Функция потерь для произвольного классификатора: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376;p29"/>
          <p:cNvSpPr/>
          <p:nvPr/>
        </p:nvSpPr>
        <p:spPr>
          <a:xfrm>
            <a:off x="311760" y="3473280"/>
            <a:ext cx="8473320" cy="2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Функция потерь для логистической регрессии (</a:t>
            </a:r>
            <a:r>
              <a:rPr b="1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LogLoss</a:t>
            </a: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):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Эвристика градиентного спуска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Google Shape;382;p30" descr="An Introduction to Gradient Descent – mc.ai"/>
          <p:cNvPicPr/>
          <p:nvPr/>
        </p:nvPicPr>
        <p:blipFill>
          <a:blip r:embed="rId1"/>
          <a:stretch/>
        </p:blipFill>
        <p:spPr>
          <a:xfrm>
            <a:off x="1891440" y="1250640"/>
            <a:ext cx="5361120" cy="3341520"/>
          </a:xfrm>
          <a:prstGeom prst="rect">
            <a:avLst/>
          </a:prstGeom>
          <a:ln w="0">
            <a:noFill/>
          </a:ln>
        </p:spPr>
      </p:pic>
      <p:sp>
        <p:nvSpPr>
          <p:cNvPr id="234" name="Google Shape;383;p30"/>
          <p:cNvSpPr/>
          <p:nvPr/>
        </p:nvSpPr>
        <p:spPr>
          <a:xfrm>
            <a:off x="1548000" y="1199520"/>
            <a:ext cx="1209240" cy="266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Google Shape;384;p30"/>
          <p:cNvSpPr/>
          <p:nvPr/>
        </p:nvSpPr>
        <p:spPr>
          <a:xfrm>
            <a:off x="3894120" y="4006800"/>
            <a:ext cx="1209240" cy="266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Google Shape;385;p30"/>
          <p:cNvSpPr/>
          <p:nvPr/>
        </p:nvSpPr>
        <p:spPr>
          <a:xfrm>
            <a:off x="6968160" y="3954240"/>
            <a:ext cx="1209240" cy="266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Google Shape;386;p30" descr=""/>
          <p:cNvPicPr/>
          <p:nvPr/>
        </p:nvPicPr>
        <p:blipFill>
          <a:blip r:embed="rId2"/>
          <a:stretch/>
        </p:blipFill>
        <p:spPr>
          <a:xfrm>
            <a:off x="1619640" y="1465920"/>
            <a:ext cx="473760" cy="266040"/>
          </a:xfrm>
          <a:prstGeom prst="rect">
            <a:avLst/>
          </a:prstGeom>
          <a:ln w="0">
            <a:noFill/>
          </a:ln>
        </p:spPr>
      </p:pic>
      <p:pic>
        <p:nvPicPr>
          <p:cNvPr id="238" name="Google Shape;387;p30" descr=""/>
          <p:cNvPicPr/>
          <p:nvPr/>
        </p:nvPicPr>
        <p:blipFill>
          <a:blip r:embed="rId3"/>
          <a:stretch/>
        </p:blipFill>
        <p:spPr>
          <a:xfrm>
            <a:off x="7014600" y="4030560"/>
            <a:ext cx="160920" cy="14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Градиентный спуск формализация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Google Shape;393;p31"/>
          <p:cNvSpPr/>
          <p:nvPr/>
        </p:nvSpPr>
        <p:spPr>
          <a:xfrm>
            <a:off x="2011680" y="1661760"/>
            <a:ext cx="739080" cy="27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Google Shape;394;p31"/>
          <p:cNvSpPr/>
          <p:nvPr/>
        </p:nvSpPr>
        <p:spPr>
          <a:xfrm>
            <a:off x="3459960" y="1661760"/>
            <a:ext cx="2057760" cy="27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Google Shape;395;p31"/>
          <p:cNvSpPr/>
          <p:nvPr/>
        </p:nvSpPr>
        <p:spPr>
          <a:xfrm>
            <a:off x="420480" y="1199520"/>
            <a:ext cx="665280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У нас стоит задача минимизации какой-то функции: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Google Shape;396;p31"/>
          <p:cNvSpPr/>
          <p:nvPr/>
        </p:nvSpPr>
        <p:spPr>
          <a:xfrm>
            <a:off x="420480" y="2255400"/>
            <a:ext cx="6786000" cy="22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Чтобы применять метод градиентного спуска нужно уметь вычислять градиент функции в точке: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Google Shape;397;p31" descr=""/>
          <p:cNvPicPr/>
          <p:nvPr/>
        </p:nvPicPr>
        <p:blipFill>
          <a:blip r:embed="rId1"/>
          <a:stretch/>
        </p:blipFill>
        <p:spPr>
          <a:xfrm>
            <a:off x="963720" y="1732320"/>
            <a:ext cx="1937160" cy="352080"/>
          </a:xfrm>
          <a:prstGeom prst="rect">
            <a:avLst/>
          </a:prstGeom>
          <a:ln w="0">
            <a:noFill/>
          </a:ln>
        </p:spPr>
      </p:pic>
      <p:pic>
        <p:nvPicPr>
          <p:cNvPr id="245" name="Google Shape;398;p31" descr=""/>
          <p:cNvPicPr/>
          <p:nvPr/>
        </p:nvPicPr>
        <p:blipFill>
          <a:blip r:embed="rId2"/>
          <a:stretch/>
        </p:blipFill>
        <p:spPr>
          <a:xfrm>
            <a:off x="2213280" y="2980440"/>
            <a:ext cx="4551120" cy="722520"/>
          </a:xfrm>
          <a:prstGeom prst="rect">
            <a:avLst/>
          </a:prstGeom>
          <a:ln w="0">
            <a:noFill/>
          </a:ln>
        </p:spPr>
      </p:pic>
      <p:sp>
        <p:nvSpPr>
          <p:cNvPr id="246" name="Google Shape;399;p31"/>
          <p:cNvSpPr/>
          <p:nvPr/>
        </p:nvSpPr>
        <p:spPr>
          <a:xfrm>
            <a:off x="420480" y="3916080"/>
            <a:ext cx="7216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Заранее зададим некоторое число      , которое будет влиять на то, насколько большие шаги мы делаем. Оно называется </a:t>
            </a:r>
            <a:r>
              <a:rPr b="0" i="1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learning rate</a:t>
            </a: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oogle Shape;400;p31" descr=""/>
          <p:cNvPicPr/>
          <p:nvPr/>
        </p:nvPicPr>
        <p:blipFill>
          <a:blip r:embed="rId3"/>
          <a:stretch/>
        </p:blipFill>
        <p:spPr>
          <a:xfrm>
            <a:off x="4020480" y="4043160"/>
            <a:ext cx="239760" cy="19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Шаг градиентного спуска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Google Shape;406;p32" descr=""/>
          <p:cNvPicPr/>
          <p:nvPr/>
        </p:nvPicPr>
        <p:blipFill>
          <a:blip r:embed="rId1"/>
          <a:stretch/>
        </p:blipFill>
        <p:spPr>
          <a:xfrm>
            <a:off x="1609560" y="1644480"/>
            <a:ext cx="2048400" cy="726120"/>
          </a:xfrm>
          <a:prstGeom prst="rect">
            <a:avLst/>
          </a:prstGeom>
          <a:ln w="0">
            <a:noFill/>
          </a:ln>
        </p:spPr>
      </p:pic>
      <p:pic>
        <p:nvPicPr>
          <p:cNvPr id="250" name="Google Shape;407;p32" descr=""/>
          <p:cNvPicPr/>
          <p:nvPr/>
        </p:nvPicPr>
        <p:blipFill>
          <a:blip r:embed="rId2"/>
          <a:stretch/>
        </p:blipFill>
        <p:spPr>
          <a:xfrm>
            <a:off x="4572000" y="1616760"/>
            <a:ext cx="2261160" cy="781560"/>
          </a:xfrm>
          <a:prstGeom prst="rect">
            <a:avLst/>
          </a:prstGeom>
          <a:ln w="0">
            <a:noFill/>
          </a:ln>
        </p:spPr>
      </p:pic>
      <p:sp>
        <p:nvSpPr>
          <p:cNvPr id="251" name="Google Shape;408;p32"/>
          <p:cNvSpPr/>
          <p:nvPr/>
        </p:nvSpPr>
        <p:spPr>
          <a:xfrm>
            <a:off x="311760" y="1177920"/>
            <a:ext cx="815544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На каждом шаге будем менять все переменные, от которых зависит функция: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409;p32"/>
          <p:cNvSpPr/>
          <p:nvPr/>
        </p:nvSpPr>
        <p:spPr>
          <a:xfrm>
            <a:off x="3817800" y="1562400"/>
            <a:ext cx="133236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...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410;p32"/>
          <p:cNvSpPr/>
          <p:nvPr/>
        </p:nvSpPr>
        <p:spPr>
          <a:xfrm>
            <a:off x="311760" y="2685600"/>
            <a:ext cx="651924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Или в векторной форме: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411;p32" descr=""/>
          <p:cNvPicPr/>
          <p:nvPr/>
        </p:nvPicPr>
        <p:blipFill>
          <a:blip r:embed="rId3"/>
          <a:stretch/>
        </p:blipFill>
        <p:spPr>
          <a:xfrm>
            <a:off x="1609560" y="3249360"/>
            <a:ext cx="2301840" cy="368640"/>
          </a:xfrm>
          <a:prstGeom prst="rect">
            <a:avLst/>
          </a:prstGeom>
          <a:ln w="0">
            <a:noFill/>
          </a:ln>
        </p:spPr>
      </p:pic>
      <p:sp>
        <p:nvSpPr>
          <p:cNvPr id="255" name="Google Shape;412;p32"/>
          <p:cNvSpPr/>
          <p:nvPr/>
        </p:nvSpPr>
        <p:spPr>
          <a:xfrm>
            <a:off x="2353320" y="1781280"/>
            <a:ext cx="140400" cy="481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Google Shape;413;p32" descr=""/>
          <p:cNvPicPr/>
          <p:nvPr/>
        </p:nvPicPr>
        <p:blipFill>
          <a:blip r:embed="rId4"/>
          <a:srcRect l="0" t="0" r="84205" b="0"/>
          <a:stretch/>
        </p:blipFill>
        <p:spPr>
          <a:xfrm>
            <a:off x="2350800" y="1642320"/>
            <a:ext cx="323280" cy="726120"/>
          </a:xfrm>
          <a:prstGeom prst="rect">
            <a:avLst/>
          </a:prstGeom>
          <a:ln w="0">
            <a:noFill/>
          </a:ln>
        </p:spPr>
      </p:pic>
      <p:pic>
        <p:nvPicPr>
          <p:cNvPr id="257" name="Google Shape;414;p32" descr=""/>
          <p:cNvPicPr/>
          <p:nvPr/>
        </p:nvPicPr>
        <p:blipFill>
          <a:blip r:embed="rId5"/>
          <a:srcRect l="0" t="0" r="83728" b="0"/>
          <a:stretch/>
        </p:blipFill>
        <p:spPr>
          <a:xfrm>
            <a:off x="5398560" y="1614240"/>
            <a:ext cx="367200" cy="78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Градиентный спуск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Google Shape;420;p33"/>
          <p:cNvSpPr/>
          <p:nvPr/>
        </p:nvSpPr>
        <p:spPr>
          <a:xfrm>
            <a:off x="311760" y="1271160"/>
            <a:ext cx="789300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AutoNum type="arabicParenR"/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Выбираем точку, с которой начнем оптимизацию.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Google Shape;421;p33" descr=""/>
          <p:cNvPicPr/>
          <p:nvPr/>
        </p:nvPicPr>
        <p:blipFill>
          <a:blip r:embed="rId1"/>
          <a:stretch/>
        </p:blipFill>
        <p:spPr>
          <a:xfrm>
            <a:off x="2050200" y="2034000"/>
            <a:ext cx="2048400" cy="72612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422;p33" descr=""/>
          <p:cNvPicPr/>
          <p:nvPr/>
        </p:nvPicPr>
        <p:blipFill>
          <a:blip r:embed="rId2"/>
          <a:stretch/>
        </p:blipFill>
        <p:spPr>
          <a:xfrm>
            <a:off x="5023080" y="2006280"/>
            <a:ext cx="2261160" cy="781560"/>
          </a:xfrm>
          <a:prstGeom prst="rect">
            <a:avLst/>
          </a:prstGeom>
          <a:ln w="0">
            <a:noFill/>
          </a:ln>
        </p:spPr>
      </p:pic>
      <p:sp>
        <p:nvSpPr>
          <p:cNvPr id="262" name="Google Shape;423;p33"/>
          <p:cNvSpPr/>
          <p:nvPr/>
        </p:nvSpPr>
        <p:spPr>
          <a:xfrm>
            <a:off x="762840" y="1567440"/>
            <a:ext cx="815544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На каждом шаге будем менять все переменные, от которых зависит функция: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Google Shape;424;p33"/>
          <p:cNvSpPr/>
          <p:nvPr/>
        </p:nvSpPr>
        <p:spPr>
          <a:xfrm>
            <a:off x="4268520" y="1951920"/>
            <a:ext cx="133236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...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Google Shape;425;p33"/>
          <p:cNvSpPr/>
          <p:nvPr/>
        </p:nvSpPr>
        <p:spPr>
          <a:xfrm>
            <a:off x="762840" y="2788200"/>
            <a:ext cx="651924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Или в векторной форме: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Повторяем, пока изменение не будет достаточно маленьким или пройдет много шагов.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Google Shape;426;p33" descr=""/>
          <p:cNvPicPr/>
          <p:nvPr/>
        </p:nvPicPr>
        <p:blipFill>
          <a:blip r:embed="rId3"/>
          <a:stretch/>
        </p:blipFill>
        <p:spPr>
          <a:xfrm>
            <a:off x="2050200" y="3327480"/>
            <a:ext cx="2301840" cy="368640"/>
          </a:xfrm>
          <a:prstGeom prst="rect">
            <a:avLst/>
          </a:prstGeom>
          <a:ln w="0">
            <a:noFill/>
          </a:ln>
        </p:spPr>
      </p:pic>
      <p:pic>
        <p:nvPicPr>
          <p:cNvPr id="266" name="Google Shape;427;p33" descr=""/>
          <p:cNvPicPr/>
          <p:nvPr/>
        </p:nvPicPr>
        <p:blipFill>
          <a:blip r:embed="rId4"/>
          <a:srcRect l="0" t="0" r="84205" b="0"/>
          <a:stretch/>
        </p:blipFill>
        <p:spPr>
          <a:xfrm>
            <a:off x="2785680" y="2031480"/>
            <a:ext cx="323280" cy="726120"/>
          </a:xfrm>
          <a:prstGeom prst="rect">
            <a:avLst/>
          </a:prstGeom>
          <a:ln w="0">
            <a:noFill/>
          </a:ln>
        </p:spPr>
      </p:pic>
      <p:pic>
        <p:nvPicPr>
          <p:cNvPr id="267" name="Google Shape;428;p33" descr=""/>
          <p:cNvPicPr/>
          <p:nvPr/>
        </p:nvPicPr>
        <p:blipFill>
          <a:blip r:embed="rId5"/>
          <a:srcRect l="0" t="0" r="83728" b="0"/>
          <a:stretch/>
        </p:blipFill>
        <p:spPr>
          <a:xfrm>
            <a:off x="5848560" y="2000880"/>
            <a:ext cx="367200" cy="78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Определение модели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128;p4" descr=""/>
          <p:cNvPicPr/>
          <p:nvPr/>
        </p:nvPicPr>
        <p:blipFill>
          <a:blip r:embed="rId1"/>
          <a:stretch/>
        </p:blipFill>
        <p:spPr>
          <a:xfrm>
            <a:off x="6415920" y="2772000"/>
            <a:ext cx="2205720" cy="28512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129;p4"/>
          <p:cNvSpPr/>
          <p:nvPr/>
        </p:nvSpPr>
        <p:spPr>
          <a:xfrm>
            <a:off x="311760" y="1153800"/>
            <a:ext cx="5596200" cy="3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Мы будем искать модель в следующем виде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30;p4"/>
          <p:cNvSpPr/>
          <p:nvPr/>
        </p:nvSpPr>
        <p:spPr>
          <a:xfrm>
            <a:off x="423000" y="2676600"/>
            <a:ext cx="647820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Намного удобнее для записи внести 1 в вектор признаков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131;p4" descr=""/>
          <p:cNvPicPr/>
          <p:nvPr/>
        </p:nvPicPr>
        <p:blipFill>
          <a:blip r:embed="rId2"/>
          <a:stretch/>
        </p:blipFill>
        <p:spPr>
          <a:xfrm>
            <a:off x="1852560" y="1794960"/>
            <a:ext cx="5438520" cy="38052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132;p4" descr=""/>
          <p:cNvPicPr/>
          <p:nvPr/>
        </p:nvPicPr>
        <p:blipFill>
          <a:blip r:embed="rId3"/>
          <a:stretch/>
        </p:blipFill>
        <p:spPr>
          <a:xfrm>
            <a:off x="2952720" y="3215880"/>
            <a:ext cx="3238200" cy="8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Градиентный спуск для параболы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Google Shape;434;p34"/>
          <p:cNvSpPr/>
          <p:nvPr/>
        </p:nvSpPr>
        <p:spPr>
          <a:xfrm>
            <a:off x="481680" y="1158480"/>
            <a:ext cx="7893000" cy="351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Будем минимизировать                    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AutoNum type="arabicParenR"/>
              <a:tabLst>
                <a:tab algn="l" pos="0"/>
              </a:tabLst>
            </a:pPr>
            <a:r>
              <a:rPr b="0" lang="ru" sz="1800" spc="-1" strike="noStrike">
                <a:solidFill>
                  <a:srgbClr val="ffffff"/>
                </a:solidFill>
                <a:latin typeface="Old Standard TT"/>
                <a:ea typeface="Old Standard TT"/>
              </a:rPr>
              <a:t>/</a:t>
            </a: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</a:t>
            </a:r>
            <a:r>
              <a:rPr b="0" lang="ru" sz="1800" spc="-1" strike="noStrike">
                <a:solidFill>
                  <a:srgbClr val="ffffff"/>
                </a:solidFill>
                <a:latin typeface="Old Standard TT"/>
                <a:ea typeface="Old Standard TT"/>
              </a:rPr>
              <a:t>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AutoNum type="arabicParenR"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Теперь делаем обновления: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С каждым шагом мы будем приближаться к 0 - минимуму функции.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Google Shape;435;p34" descr=""/>
          <p:cNvPicPr/>
          <p:nvPr/>
        </p:nvPicPr>
        <p:blipFill>
          <a:blip r:embed="rId1"/>
          <a:stretch/>
        </p:blipFill>
        <p:spPr>
          <a:xfrm>
            <a:off x="3013920" y="1230120"/>
            <a:ext cx="1178640" cy="324720"/>
          </a:xfrm>
          <a:prstGeom prst="rect">
            <a:avLst/>
          </a:prstGeom>
          <a:ln w="0">
            <a:noFill/>
          </a:ln>
        </p:spPr>
      </p:pic>
      <p:pic>
        <p:nvPicPr>
          <p:cNvPr id="271" name="Google Shape;436;p34" descr=""/>
          <p:cNvPicPr/>
          <p:nvPr/>
        </p:nvPicPr>
        <p:blipFill>
          <a:blip r:embed="rId2"/>
          <a:stretch/>
        </p:blipFill>
        <p:spPr>
          <a:xfrm>
            <a:off x="1076400" y="2073960"/>
            <a:ext cx="752400" cy="222120"/>
          </a:xfrm>
          <a:prstGeom prst="rect">
            <a:avLst/>
          </a:prstGeom>
          <a:ln w="0">
            <a:noFill/>
          </a:ln>
        </p:spPr>
      </p:pic>
      <p:pic>
        <p:nvPicPr>
          <p:cNvPr id="272" name="Google Shape;437;p34" descr=""/>
          <p:cNvPicPr/>
          <p:nvPr/>
        </p:nvPicPr>
        <p:blipFill>
          <a:blip r:embed="rId3"/>
          <a:stretch/>
        </p:blipFill>
        <p:spPr>
          <a:xfrm>
            <a:off x="4448880" y="1259280"/>
            <a:ext cx="1178640" cy="266400"/>
          </a:xfrm>
          <a:prstGeom prst="rect">
            <a:avLst/>
          </a:prstGeom>
          <a:ln w="0">
            <a:noFill/>
          </a:ln>
        </p:spPr>
      </p:pic>
      <p:pic>
        <p:nvPicPr>
          <p:cNvPr id="273" name="Google Shape;438;p34" descr=""/>
          <p:cNvPicPr/>
          <p:nvPr/>
        </p:nvPicPr>
        <p:blipFill>
          <a:blip r:embed="rId4"/>
          <a:stretch/>
        </p:blipFill>
        <p:spPr>
          <a:xfrm>
            <a:off x="645840" y="1609560"/>
            <a:ext cx="1014480" cy="222120"/>
          </a:xfrm>
          <a:prstGeom prst="rect">
            <a:avLst/>
          </a:prstGeom>
          <a:ln w="0">
            <a:noFill/>
          </a:ln>
        </p:spPr>
      </p:pic>
      <p:pic>
        <p:nvPicPr>
          <p:cNvPr id="274" name="Google Shape;439;p34" descr=""/>
          <p:cNvPicPr/>
          <p:nvPr/>
        </p:nvPicPr>
        <p:blipFill>
          <a:blip r:embed="rId5"/>
          <a:stretch/>
        </p:blipFill>
        <p:spPr>
          <a:xfrm>
            <a:off x="1540800" y="2783160"/>
            <a:ext cx="2153520" cy="22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Градиентный спуск для линейной регрессии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Google Shape;445;p35" descr=""/>
          <p:cNvPicPr/>
          <p:nvPr/>
        </p:nvPicPr>
        <p:blipFill>
          <a:blip r:embed="rId1"/>
          <a:stretch/>
        </p:blipFill>
        <p:spPr>
          <a:xfrm>
            <a:off x="1055880" y="1759680"/>
            <a:ext cx="3044160" cy="844920"/>
          </a:xfrm>
          <a:prstGeom prst="rect">
            <a:avLst/>
          </a:prstGeom>
          <a:ln w="0">
            <a:noFill/>
          </a:ln>
        </p:spPr>
      </p:pic>
      <p:sp>
        <p:nvSpPr>
          <p:cNvPr id="277" name="Google Shape;446;p35"/>
          <p:cNvSpPr/>
          <p:nvPr/>
        </p:nvSpPr>
        <p:spPr>
          <a:xfrm>
            <a:off x="461160" y="1042920"/>
            <a:ext cx="701172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Функция потерь (она зависит только от весов, потому что изменять мы будем их):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447;p35"/>
          <p:cNvSpPr/>
          <p:nvPr/>
        </p:nvSpPr>
        <p:spPr>
          <a:xfrm>
            <a:off x="461160" y="2584080"/>
            <a:ext cx="641700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Производная функции потерь по весам: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Градиентный спуск для линейной регрессии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Google Shape;453;p36" descr=""/>
          <p:cNvPicPr/>
          <p:nvPr/>
        </p:nvPicPr>
        <p:blipFill>
          <a:blip r:embed="rId1"/>
          <a:stretch/>
        </p:blipFill>
        <p:spPr>
          <a:xfrm>
            <a:off x="2689560" y="3939840"/>
            <a:ext cx="2857680" cy="741240"/>
          </a:xfrm>
          <a:prstGeom prst="rect">
            <a:avLst/>
          </a:prstGeom>
          <a:ln w="0">
            <a:noFill/>
          </a:ln>
        </p:spPr>
      </p:pic>
      <p:sp>
        <p:nvSpPr>
          <p:cNvPr id="281" name="Google Shape;454;p36"/>
          <p:cNvSpPr/>
          <p:nvPr/>
        </p:nvSpPr>
        <p:spPr>
          <a:xfrm>
            <a:off x="461160" y="1123200"/>
            <a:ext cx="612720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Пошагово возьмем производную лосса по параметрам: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Google Shape;455;p36" descr=""/>
          <p:cNvPicPr/>
          <p:nvPr/>
        </p:nvPicPr>
        <p:blipFill>
          <a:blip r:embed="rId2"/>
          <a:stretch/>
        </p:blipFill>
        <p:spPr>
          <a:xfrm>
            <a:off x="2643120" y="1686960"/>
            <a:ext cx="2598120" cy="741240"/>
          </a:xfrm>
          <a:prstGeom prst="rect">
            <a:avLst/>
          </a:prstGeom>
          <a:ln w="0">
            <a:noFill/>
          </a:ln>
        </p:spPr>
      </p:pic>
      <p:pic>
        <p:nvPicPr>
          <p:cNvPr id="283" name="Google Shape;456;p36" descr=""/>
          <p:cNvPicPr/>
          <p:nvPr/>
        </p:nvPicPr>
        <p:blipFill>
          <a:blip r:embed="rId3"/>
          <a:stretch/>
        </p:blipFill>
        <p:spPr>
          <a:xfrm>
            <a:off x="2566080" y="2779560"/>
            <a:ext cx="3256920" cy="741240"/>
          </a:xfrm>
          <a:prstGeom prst="rect">
            <a:avLst/>
          </a:prstGeom>
          <a:ln w="0">
            <a:noFill/>
          </a:ln>
        </p:spPr>
      </p:pic>
      <p:pic>
        <p:nvPicPr>
          <p:cNvPr id="284" name="Google Shape;457;p36" descr=""/>
          <p:cNvPicPr/>
          <p:nvPr/>
        </p:nvPicPr>
        <p:blipFill>
          <a:blip r:embed="rId4"/>
          <a:srcRect l="-1916" t="0" r="93927" b="58298"/>
          <a:stretch/>
        </p:blipFill>
        <p:spPr>
          <a:xfrm>
            <a:off x="2494080" y="2051640"/>
            <a:ext cx="207000" cy="308880"/>
          </a:xfrm>
          <a:prstGeom prst="rect">
            <a:avLst/>
          </a:prstGeom>
          <a:ln w="0">
            <a:noFill/>
          </a:ln>
        </p:spPr>
      </p:pic>
      <p:pic>
        <p:nvPicPr>
          <p:cNvPr id="285" name="Google Shape;458;p36" descr=""/>
          <p:cNvPicPr/>
          <p:nvPr/>
        </p:nvPicPr>
        <p:blipFill>
          <a:blip r:embed="rId5"/>
          <a:srcRect l="-1916" t="0" r="93927" b="58298"/>
          <a:stretch/>
        </p:blipFill>
        <p:spPr>
          <a:xfrm>
            <a:off x="2527920" y="4315320"/>
            <a:ext cx="207000" cy="308880"/>
          </a:xfrm>
          <a:prstGeom prst="rect">
            <a:avLst/>
          </a:prstGeom>
          <a:ln w="0">
            <a:noFill/>
          </a:ln>
        </p:spPr>
      </p:pic>
      <p:pic>
        <p:nvPicPr>
          <p:cNvPr id="286" name="Google Shape;459;p36" descr=""/>
          <p:cNvPicPr/>
          <p:nvPr/>
        </p:nvPicPr>
        <p:blipFill>
          <a:blip r:embed="rId6"/>
          <a:srcRect l="-1916" t="0" r="93927" b="58298"/>
          <a:stretch/>
        </p:blipFill>
        <p:spPr>
          <a:xfrm>
            <a:off x="2413800" y="3134160"/>
            <a:ext cx="207000" cy="30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Градиентный спуск для линейной регрессии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Google Shape;465;p37" descr=""/>
          <p:cNvPicPr/>
          <p:nvPr/>
        </p:nvPicPr>
        <p:blipFill>
          <a:blip r:embed="rId1"/>
          <a:stretch/>
        </p:blipFill>
        <p:spPr>
          <a:xfrm>
            <a:off x="1055880" y="1759680"/>
            <a:ext cx="3044160" cy="844920"/>
          </a:xfrm>
          <a:prstGeom prst="rect">
            <a:avLst/>
          </a:prstGeom>
          <a:ln w="0">
            <a:noFill/>
          </a:ln>
        </p:spPr>
      </p:pic>
      <p:pic>
        <p:nvPicPr>
          <p:cNvPr id="289" name="Google Shape;466;p37" descr=""/>
          <p:cNvPicPr/>
          <p:nvPr/>
        </p:nvPicPr>
        <p:blipFill>
          <a:blip r:embed="rId2"/>
          <a:stretch/>
        </p:blipFill>
        <p:spPr>
          <a:xfrm>
            <a:off x="2943360" y="3442680"/>
            <a:ext cx="3256920" cy="844920"/>
          </a:xfrm>
          <a:prstGeom prst="rect">
            <a:avLst/>
          </a:prstGeom>
          <a:ln w="0">
            <a:noFill/>
          </a:ln>
        </p:spPr>
      </p:pic>
      <p:sp>
        <p:nvSpPr>
          <p:cNvPr id="290" name="Google Shape;467;p37"/>
          <p:cNvSpPr/>
          <p:nvPr/>
        </p:nvSpPr>
        <p:spPr>
          <a:xfrm>
            <a:off x="461160" y="1042920"/>
            <a:ext cx="701172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Функция потерь (она зависит только от весов, потому что изменять мы будем их):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Google Shape;468;p37"/>
          <p:cNvSpPr/>
          <p:nvPr/>
        </p:nvSpPr>
        <p:spPr>
          <a:xfrm>
            <a:off x="461160" y="2916720"/>
            <a:ext cx="641700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Производная функции потерь по весам: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Google Shape;469;p37" descr=""/>
          <p:cNvPicPr/>
          <p:nvPr/>
        </p:nvPicPr>
        <p:blipFill>
          <a:blip r:embed="rId3"/>
          <a:srcRect l="-1916" t="0" r="93927" b="58298"/>
          <a:stretch/>
        </p:blipFill>
        <p:spPr>
          <a:xfrm>
            <a:off x="2756520" y="3905280"/>
            <a:ext cx="207000" cy="30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Градиентный спуск для линейной регрессии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Google Shape;475;p38"/>
          <p:cNvSpPr/>
          <p:nvPr/>
        </p:nvSpPr>
        <p:spPr>
          <a:xfrm>
            <a:off x="481680" y="1158480"/>
            <a:ext cx="7893000" cy="351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Будем минимизировать                  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AutoNum type="arabicParenR"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Как-то выберем начальные веса.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AutoNum type="arabicParenR"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Теперь делаем обновления: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Google Shape;476;p38" descr=""/>
          <p:cNvPicPr/>
          <p:nvPr/>
        </p:nvPicPr>
        <p:blipFill>
          <a:blip r:embed="rId1"/>
          <a:stretch/>
        </p:blipFill>
        <p:spPr>
          <a:xfrm>
            <a:off x="3061800" y="1128240"/>
            <a:ext cx="2098080" cy="5821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477;p38" descr=""/>
          <p:cNvPicPr/>
          <p:nvPr/>
        </p:nvPicPr>
        <p:blipFill>
          <a:blip r:embed="rId2"/>
          <a:stretch/>
        </p:blipFill>
        <p:spPr>
          <a:xfrm>
            <a:off x="1542600" y="2755080"/>
            <a:ext cx="2203560" cy="688680"/>
          </a:xfrm>
          <a:prstGeom prst="rect">
            <a:avLst/>
          </a:prstGeom>
          <a:ln w="0">
            <a:noFill/>
          </a:ln>
        </p:spPr>
      </p:pic>
      <p:pic>
        <p:nvPicPr>
          <p:cNvPr id="297" name="Google Shape;478;p38" descr=""/>
          <p:cNvPicPr/>
          <p:nvPr/>
        </p:nvPicPr>
        <p:blipFill>
          <a:blip r:embed="rId3"/>
          <a:stretch/>
        </p:blipFill>
        <p:spPr>
          <a:xfrm>
            <a:off x="4759920" y="2755080"/>
            <a:ext cx="2271960" cy="688680"/>
          </a:xfrm>
          <a:prstGeom prst="rect">
            <a:avLst/>
          </a:prstGeom>
          <a:ln w="0">
            <a:noFill/>
          </a:ln>
        </p:spPr>
      </p:pic>
      <p:pic>
        <p:nvPicPr>
          <p:cNvPr id="298" name="Google Shape;479;p38" descr=""/>
          <p:cNvPicPr/>
          <p:nvPr/>
        </p:nvPicPr>
        <p:blipFill>
          <a:blip r:embed="rId4"/>
          <a:stretch/>
        </p:blipFill>
        <p:spPr>
          <a:xfrm>
            <a:off x="4015080" y="3106800"/>
            <a:ext cx="475920" cy="4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Градиентный спуск для логистической регрессии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Google Shape;485;p39"/>
          <p:cNvSpPr/>
          <p:nvPr/>
        </p:nvSpPr>
        <p:spPr>
          <a:xfrm>
            <a:off x="481680" y="1158480"/>
            <a:ext cx="7893000" cy="351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486;p39"/>
          <p:cNvSpPr/>
          <p:nvPr/>
        </p:nvSpPr>
        <p:spPr>
          <a:xfrm>
            <a:off x="457200" y="1254240"/>
            <a:ext cx="8264520" cy="33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Функция потерь: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Google Shape;487;p39" descr=""/>
          <p:cNvPicPr/>
          <p:nvPr/>
        </p:nvPicPr>
        <p:blipFill>
          <a:blip r:embed="rId1"/>
          <a:srcRect l="0" t="0" r="12125" b="0"/>
          <a:stretch/>
        </p:blipFill>
        <p:spPr>
          <a:xfrm>
            <a:off x="1054440" y="1879200"/>
            <a:ext cx="4537080" cy="612720"/>
          </a:xfrm>
          <a:prstGeom prst="rect">
            <a:avLst/>
          </a:prstGeom>
          <a:ln w="0">
            <a:noFill/>
          </a:ln>
        </p:spPr>
      </p:pic>
      <p:pic>
        <p:nvPicPr>
          <p:cNvPr id="303" name="Google Shape;488;p39" descr=""/>
          <p:cNvPicPr/>
          <p:nvPr/>
        </p:nvPicPr>
        <p:blipFill>
          <a:blip r:embed="rId2"/>
          <a:stretch/>
        </p:blipFill>
        <p:spPr>
          <a:xfrm>
            <a:off x="1054440" y="2660040"/>
            <a:ext cx="1966680" cy="65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Градиентный спуск для логистической регрессии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Google Shape;494;p40"/>
          <p:cNvSpPr/>
          <p:nvPr/>
        </p:nvSpPr>
        <p:spPr>
          <a:xfrm>
            <a:off x="481680" y="1158480"/>
            <a:ext cx="7893000" cy="351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Google Shape;495;p40"/>
          <p:cNvSpPr/>
          <p:nvPr/>
        </p:nvSpPr>
        <p:spPr>
          <a:xfrm>
            <a:off x="457200" y="1254240"/>
            <a:ext cx="8264520" cy="33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Возьмем производную: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Google Shape;496;p40"/>
          <p:cNvSpPr/>
          <p:nvPr/>
        </p:nvSpPr>
        <p:spPr>
          <a:xfrm>
            <a:off x="481680" y="3523680"/>
            <a:ext cx="643680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Соединим: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Google Shape;497;p40" descr=""/>
          <p:cNvPicPr/>
          <p:nvPr/>
        </p:nvPicPr>
        <p:blipFill>
          <a:blip r:embed="rId1"/>
          <a:stretch/>
        </p:blipFill>
        <p:spPr>
          <a:xfrm>
            <a:off x="2179440" y="1709640"/>
            <a:ext cx="5290920" cy="776880"/>
          </a:xfrm>
          <a:prstGeom prst="rect">
            <a:avLst/>
          </a:prstGeom>
          <a:ln w="0">
            <a:noFill/>
          </a:ln>
        </p:spPr>
      </p:pic>
      <p:pic>
        <p:nvPicPr>
          <p:cNvPr id="309" name="Google Shape;498;p40" descr=""/>
          <p:cNvPicPr/>
          <p:nvPr/>
        </p:nvPicPr>
        <p:blipFill>
          <a:blip r:embed="rId2"/>
          <a:stretch/>
        </p:blipFill>
        <p:spPr>
          <a:xfrm>
            <a:off x="2659320" y="2738160"/>
            <a:ext cx="3825360" cy="698760"/>
          </a:xfrm>
          <a:prstGeom prst="rect">
            <a:avLst/>
          </a:prstGeom>
          <a:ln w="0">
            <a:noFill/>
          </a:ln>
        </p:spPr>
      </p:pic>
      <p:pic>
        <p:nvPicPr>
          <p:cNvPr id="310" name="Google Shape;499;p40" descr=""/>
          <p:cNvPicPr/>
          <p:nvPr/>
        </p:nvPicPr>
        <p:blipFill>
          <a:blip r:embed="rId3"/>
          <a:stretch/>
        </p:blipFill>
        <p:spPr>
          <a:xfrm>
            <a:off x="1788120" y="4048920"/>
            <a:ext cx="5567400" cy="776880"/>
          </a:xfrm>
          <a:prstGeom prst="rect">
            <a:avLst/>
          </a:prstGeom>
          <a:ln w="0">
            <a:noFill/>
          </a:ln>
        </p:spPr>
      </p:pic>
      <p:pic>
        <p:nvPicPr>
          <p:cNvPr id="311" name="Google Shape;500;p40" descr=""/>
          <p:cNvPicPr/>
          <p:nvPr/>
        </p:nvPicPr>
        <p:blipFill>
          <a:blip r:embed="rId4"/>
          <a:srcRect l="-1916" t="0" r="93927" b="58298"/>
          <a:stretch/>
        </p:blipFill>
        <p:spPr>
          <a:xfrm>
            <a:off x="1994760" y="2090880"/>
            <a:ext cx="207000" cy="308880"/>
          </a:xfrm>
          <a:prstGeom prst="rect">
            <a:avLst/>
          </a:prstGeom>
          <a:ln w="0">
            <a:noFill/>
          </a:ln>
        </p:spPr>
      </p:pic>
      <p:pic>
        <p:nvPicPr>
          <p:cNvPr id="312" name="Google Shape;501;p40" descr=""/>
          <p:cNvPicPr/>
          <p:nvPr/>
        </p:nvPicPr>
        <p:blipFill>
          <a:blip r:embed="rId5"/>
          <a:srcRect l="-1916" t="0" r="93927" b="58298"/>
          <a:stretch/>
        </p:blipFill>
        <p:spPr>
          <a:xfrm>
            <a:off x="1588320" y="4438440"/>
            <a:ext cx="207000" cy="30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Мультиколлинеарность для линейной регрессии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Google Shape;513;p42" descr=""/>
          <p:cNvPicPr/>
          <p:nvPr/>
        </p:nvPicPr>
        <p:blipFill>
          <a:blip r:embed="rId1"/>
          <a:stretch/>
        </p:blipFill>
        <p:spPr>
          <a:xfrm>
            <a:off x="2190960" y="2876760"/>
            <a:ext cx="1725840" cy="256680"/>
          </a:xfrm>
          <a:prstGeom prst="rect">
            <a:avLst/>
          </a:prstGeom>
          <a:ln w="0">
            <a:noFill/>
          </a:ln>
        </p:spPr>
      </p:pic>
      <p:pic>
        <p:nvPicPr>
          <p:cNvPr id="315" name="Google Shape;514;p42" descr=""/>
          <p:cNvPicPr/>
          <p:nvPr/>
        </p:nvPicPr>
        <p:blipFill>
          <a:blip r:embed="rId2"/>
          <a:stretch/>
        </p:blipFill>
        <p:spPr>
          <a:xfrm>
            <a:off x="2999160" y="2608920"/>
            <a:ext cx="238320" cy="202320"/>
          </a:xfrm>
          <a:prstGeom prst="rect">
            <a:avLst/>
          </a:prstGeom>
          <a:ln w="0">
            <a:noFill/>
          </a:ln>
        </p:spPr>
      </p:pic>
      <p:sp>
        <p:nvSpPr>
          <p:cNvPr id="316" name="Google Shape;515;p42"/>
          <p:cNvSpPr/>
          <p:nvPr/>
        </p:nvSpPr>
        <p:spPr>
          <a:xfrm>
            <a:off x="587520" y="1150560"/>
            <a:ext cx="78584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Вспомним определение линейной регрессии: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Google Shape;516;p42" descr=""/>
          <p:cNvPicPr/>
          <p:nvPr/>
        </p:nvPicPr>
        <p:blipFill>
          <a:blip r:embed="rId3"/>
          <a:stretch/>
        </p:blipFill>
        <p:spPr>
          <a:xfrm>
            <a:off x="3237480" y="1665720"/>
            <a:ext cx="3104640" cy="821520"/>
          </a:xfrm>
          <a:prstGeom prst="rect">
            <a:avLst/>
          </a:prstGeom>
          <a:ln w="0">
            <a:noFill/>
          </a:ln>
        </p:spPr>
      </p:pic>
      <p:pic>
        <p:nvPicPr>
          <p:cNvPr id="318" name="Google Shape;517;p42" descr=""/>
          <p:cNvPicPr/>
          <p:nvPr/>
        </p:nvPicPr>
        <p:blipFill>
          <a:blip r:embed="rId4"/>
          <a:stretch/>
        </p:blipFill>
        <p:spPr>
          <a:xfrm>
            <a:off x="4516920" y="2876760"/>
            <a:ext cx="912960" cy="256680"/>
          </a:xfrm>
          <a:prstGeom prst="rect">
            <a:avLst/>
          </a:prstGeom>
          <a:ln w="0">
            <a:noFill/>
          </a:ln>
        </p:spPr>
      </p:pic>
      <p:sp>
        <p:nvSpPr>
          <p:cNvPr id="319" name="Google Shape;518;p42"/>
          <p:cNvSpPr/>
          <p:nvPr/>
        </p:nvSpPr>
        <p:spPr>
          <a:xfrm>
            <a:off x="501840" y="2487600"/>
            <a:ext cx="8330040" cy="35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Если столбцы матрицы      линейно зависимы, то существуют такие коэффициенты                             , что                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Но тогда существует бесконечное количество весов, дающих одинаковые предсказания:    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0" name="Google Shape;519;p42" descr=""/>
          <p:cNvPicPr/>
          <p:nvPr/>
        </p:nvPicPr>
        <p:blipFill>
          <a:blip r:embed="rId5"/>
          <a:stretch/>
        </p:blipFill>
        <p:spPr>
          <a:xfrm>
            <a:off x="1287360" y="4164840"/>
            <a:ext cx="6759360" cy="3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524;p43"/>
          <p:cNvSpPr/>
          <p:nvPr/>
        </p:nvSpPr>
        <p:spPr>
          <a:xfrm>
            <a:off x="587520" y="3354120"/>
            <a:ext cx="72464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Weight Decay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Google Shape;526;p43"/>
          <p:cNvSpPr/>
          <p:nvPr/>
        </p:nvSpPr>
        <p:spPr>
          <a:xfrm>
            <a:off x="403920" y="1211760"/>
            <a:ext cx="83480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Мы можем предположить, что веса не должны быть большими по модулю.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Изменим функцию потерь, чтобы отражать это (   - некоторая константа):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Google Shape;527;p43"/>
          <p:cNvSpPr/>
          <p:nvPr/>
        </p:nvSpPr>
        <p:spPr>
          <a:xfrm>
            <a:off x="501840" y="2288880"/>
            <a:ext cx="53611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</a:t>
            </a: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-регуляризация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Google Shape;528;p43" descr=""/>
          <p:cNvPicPr/>
          <p:nvPr/>
        </p:nvPicPr>
        <p:blipFill>
          <a:blip r:embed="rId1"/>
          <a:stretch/>
        </p:blipFill>
        <p:spPr>
          <a:xfrm>
            <a:off x="550800" y="2399400"/>
            <a:ext cx="268920" cy="234720"/>
          </a:xfrm>
          <a:prstGeom prst="rect">
            <a:avLst/>
          </a:prstGeom>
          <a:ln w="0">
            <a:noFill/>
          </a:ln>
        </p:spPr>
      </p:pic>
      <p:pic>
        <p:nvPicPr>
          <p:cNvPr id="326" name="Google Shape;529;p43" descr=""/>
          <p:cNvPicPr/>
          <p:nvPr/>
        </p:nvPicPr>
        <p:blipFill>
          <a:blip r:embed="rId2"/>
          <a:stretch/>
        </p:blipFill>
        <p:spPr>
          <a:xfrm>
            <a:off x="587520" y="3392640"/>
            <a:ext cx="268920" cy="239760"/>
          </a:xfrm>
          <a:prstGeom prst="rect">
            <a:avLst/>
          </a:prstGeom>
          <a:ln w="0">
            <a:noFill/>
          </a:ln>
        </p:spPr>
      </p:pic>
      <p:sp>
        <p:nvSpPr>
          <p:cNvPr id="327" name="Google Shape;530;p43"/>
          <p:cNvSpPr/>
          <p:nvPr/>
        </p:nvSpPr>
        <p:spPr>
          <a:xfrm>
            <a:off x="612000" y="3243960"/>
            <a:ext cx="52142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-регуляризация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8" name="Google Shape;531;p43" descr=""/>
          <p:cNvPicPr/>
          <p:nvPr/>
        </p:nvPicPr>
        <p:blipFill>
          <a:blip r:embed="rId3"/>
          <a:stretch/>
        </p:blipFill>
        <p:spPr>
          <a:xfrm>
            <a:off x="2616120" y="2571840"/>
            <a:ext cx="3911040" cy="781920"/>
          </a:xfrm>
          <a:prstGeom prst="rect">
            <a:avLst/>
          </a:prstGeom>
          <a:ln w="0">
            <a:noFill/>
          </a:ln>
        </p:spPr>
      </p:pic>
      <p:pic>
        <p:nvPicPr>
          <p:cNvPr id="329" name="Google Shape;532;p43" descr=""/>
          <p:cNvPicPr/>
          <p:nvPr/>
        </p:nvPicPr>
        <p:blipFill>
          <a:blip r:embed="rId4"/>
          <a:stretch/>
        </p:blipFill>
        <p:spPr>
          <a:xfrm>
            <a:off x="2616120" y="3632400"/>
            <a:ext cx="4030920" cy="781920"/>
          </a:xfrm>
          <a:prstGeom prst="rect">
            <a:avLst/>
          </a:prstGeom>
          <a:ln w="0">
            <a:noFill/>
          </a:ln>
        </p:spPr>
      </p:pic>
      <p:pic>
        <p:nvPicPr>
          <p:cNvPr id="330" name="Google Shape;533;p43" descr=""/>
          <p:cNvPicPr/>
          <p:nvPr/>
        </p:nvPicPr>
        <p:blipFill>
          <a:blip r:embed="rId5"/>
          <a:stretch/>
        </p:blipFill>
        <p:spPr>
          <a:xfrm>
            <a:off x="5387760" y="1890000"/>
            <a:ext cx="145800" cy="23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Как изменится градиент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Google Shape;539;p44"/>
          <p:cNvSpPr/>
          <p:nvPr/>
        </p:nvSpPr>
        <p:spPr>
          <a:xfrm>
            <a:off x="523440" y="3034800"/>
            <a:ext cx="72464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Google Shape;540;p44"/>
          <p:cNvSpPr/>
          <p:nvPr/>
        </p:nvSpPr>
        <p:spPr>
          <a:xfrm>
            <a:off x="523440" y="1280160"/>
            <a:ext cx="536112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</a:t>
            </a: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-регуляризация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Google Shape;541;p44" descr=""/>
          <p:cNvPicPr/>
          <p:nvPr/>
        </p:nvPicPr>
        <p:blipFill>
          <a:blip r:embed="rId1"/>
          <a:stretch/>
        </p:blipFill>
        <p:spPr>
          <a:xfrm>
            <a:off x="572400" y="1390320"/>
            <a:ext cx="268920" cy="234720"/>
          </a:xfrm>
          <a:prstGeom prst="rect">
            <a:avLst/>
          </a:prstGeom>
          <a:ln w="0">
            <a:noFill/>
          </a:ln>
        </p:spPr>
      </p:pic>
      <p:pic>
        <p:nvPicPr>
          <p:cNvPr id="335" name="Google Shape;542;p44" descr=""/>
          <p:cNvPicPr/>
          <p:nvPr/>
        </p:nvPicPr>
        <p:blipFill>
          <a:blip r:embed="rId2"/>
          <a:stretch/>
        </p:blipFill>
        <p:spPr>
          <a:xfrm>
            <a:off x="523440" y="3073320"/>
            <a:ext cx="268920" cy="239760"/>
          </a:xfrm>
          <a:prstGeom prst="rect">
            <a:avLst/>
          </a:prstGeom>
          <a:ln w="0">
            <a:noFill/>
          </a:ln>
        </p:spPr>
      </p:pic>
      <p:sp>
        <p:nvSpPr>
          <p:cNvPr id="336" name="Google Shape;543;p44"/>
          <p:cNvSpPr/>
          <p:nvPr/>
        </p:nvSpPr>
        <p:spPr>
          <a:xfrm>
            <a:off x="547920" y="2924640"/>
            <a:ext cx="52142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</a:t>
            </a: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-регуляризация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Google Shape;544;p44" descr=""/>
          <p:cNvPicPr/>
          <p:nvPr/>
        </p:nvPicPr>
        <p:blipFill>
          <a:blip r:embed="rId3"/>
          <a:stretch/>
        </p:blipFill>
        <p:spPr>
          <a:xfrm>
            <a:off x="2306880" y="1724760"/>
            <a:ext cx="4529880" cy="899280"/>
          </a:xfrm>
          <a:prstGeom prst="rect">
            <a:avLst/>
          </a:prstGeom>
          <a:ln w="0">
            <a:noFill/>
          </a:ln>
        </p:spPr>
      </p:pic>
      <p:pic>
        <p:nvPicPr>
          <p:cNvPr id="338" name="Google Shape;545;p44" descr=""/>
          <p:cNvPicPr/>
          <p:nvPr/>
        </p:nvPicPr>
        <p:blipFill>
          <a:blip r:embed="rId4"/>
          <a:stretch/>
        </p:blipFill>
        <p:spPr>
          <a:xfrm>
            <a:off x="2306880" y="3545640"/>
            <a:ext cx="5259600" cy="899280"/>
          </a:xfrm>
          <a:prstGeom prst="rect">
            <a:avLst/>
          </a:prstGeom>
          <a:ln w="0">
            <a:noFill/>
          </a:ln>
        </p:spPr>
      </p:pic>
      <p:pic>
        <p:nvPicPr>
          <p:cNvPr id="339" name="Google Shape;546;p44" descr=""/>
          <p:cNvPicPr/>
          <p:nvPr/>
        </p:nvPicPr>
        <p:blipFill>
          <a:blip r:embed="rId5"/>
          <a:srcRect l="-1916" t="0" r="93927" b="58298"/>
          <a:stretch/>
        </p:blipFill>
        <p:spPr>
          <a:xfrm>
            <a:off x="2117880" y="4039560"/>
            <a:ext cx="207000" cy="308880"/>
          </a:xfrm>
          <a:prstGeom prst="rect">
            <a:avLst/>
          </a:prstGeom>
          <a:ln w="0">
            <a:noFill/>
          </a:ln>
        </p:spPr>
      </p:pic>
      <p:pic>
        <p:nvPicPr>
          <p:cNvPr id="340" name="Google Shape;547;p44" descr=""/>
          <p:cNvPicPr/>
          <p:nvPr/>
        </p:nvPicPr>
        <p:blipFill>
          <a:blip r:embed="rId6"/>
          <a:srcRect l="-1916" t="0" r="93927" b="58298"/>
          <a:stretch/>
        </p:blipFill>
        <p:spPr>
          <a:xfrm>
            <a:off x="2092680" y="2210760"/>
            <a:ext cx="207000" cy="30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6512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Линейность по параметрам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38;p5"/>
          <p:cNvSpPr/>
          <p:nvPr/>
        </p:nvSpPr>
        <p:spPr>
          <a:xfrm>
            <a:off x="588960" y="1293840"/>
            <a:ext cx="6150240" cy="33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Какое может быть происхождение у признаков     ?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Просто численный признак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Преобразования численных признаков (корень, логарифм, итд)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Степени численного признака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Значения из One-Hot-Encoding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Взаимодействия между разными признаками (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Линейная модель линейна по параметрам, а не признакам.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39;p5" descr=""/>
          <p:cNvPicPr/>
          <p:nvPr/>
        </p:nvPicPr>
        <p:blipFill>
          <a:blip r:embed="rId1"/>
          <a:stretch/>
        </p:blipFill>
        <p:spPr>
          <a:xfrm>
            <a:off x="5484600" y="1458000"/>
            <a:ext cx="247320" cy="180720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140;p5" descr=""/>
          <p:cNvPicPr/>
          <p:nvPr/>
        </p:nvPicPr>
        <p:blipFill>
          <a:blip r:embed="rId2"/>
          <a:stretch/>
        </p:blipFill>
        <p:spPr>
          <a:xfrm>
            <a:off x="4255920" y="2468520"/>
            <a:ext cx="1846080" cy="30204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41;p5" descr=""/>
          <p:cNvPicPr/>
          <p:nvPr/>
        </p:nvPicPr>
        <p:blipFill>
          <a:blip r:embed="rId3"/>
          <a:stretch/>
        </p:blipFill>
        <p:spPr>
          <a:xfrm>
            <a:off x="5799600" y="3132000"/>
            <a:ext cx="1294920" cy="18072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42;p5"/>
          <p:cNvSpPr/>
          <p:nvPr/>
        </p:nvSpPr>
        <p:spPr>
          <a:xfrm>
            <a:off x="7048800" y="2956680"/>
            <a:ext cx="443880" cy="3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Что такое нормализация?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Google Shape;559;p46" descr=""/>
          <p:cNvPicPr/>
          <p:nvPr/>
        </p:nvPicPr>
        <p:blipFill>
          <a:blip r:embed="rId1"/>
          <a:stretch/>
        </p:blipFill>
        <p:spPr>
          <a:xfrm>
            <a:off x="1125000" y="1705320"/>
            <a:ext cx="2108520" cy="676800"/>
          </a:xfrm>
          <a:prstGeom prst="rect">
            <a:avLst/>
          </a:prstGeom>
          <a:ln w="0">
            <a:noFill/>
          </a:ln>
        </p:spPr>
      </p:pic>
      <p:sp>
        <p:nvSpPr>
          <p:cNvPr id="343" name="Google Shape;560;p46"/>
          <p:cNvSpPr/>
          <p:nvPr/>
        </p:nvSpPr>
        <p:spPr>
          <a:xfrm>
            <a:off x="311760" y="1142280"/>
            <a:ext cx="5429520" cy="3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Мы изменяем признаки в датасете по правилу: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Google Shape;561;p46"/>
          <p:cNvSpPr/>
          <p:nvPr/>
        </p:nvSpPr>
        <p:spPr>
          <a:xfrm>
            <a:off x="175320" y="2723040"/>
            <a:ext cx="7340760" cy="18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      </a:t>
            </a: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 среднее значение j-го признака в обучающей выборке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           </a:t>
            </a: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- стандартное отклонение j-го признака в обучающей выборке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Google Shape;562;p46" descr=""/>
          <p:cNvPicPr/>
          <p:nvPr/>
        </p:nvPicPr>
        <p:blipFill>
          <a:blip r:embed="rId2"/>
          <a:srcRect l="84027" t="0" r="0" b="61591"/>
          <a:stretch/>
        </p:blipFill>
        <p:spPr>
          <a:xfrm>
            <a:off x="644760" y="2853000"/>
            <a:ext cx="336240" cy="259920"/>
          </a:xfrm>
          <a:prstGeom prst="rect">
            <a:avLst/>
          </a:prstGeom>
          <a:ln w="0">
            <a:noFill/>
          </a:ln>
        </p:spPr>
      </p:pic>
      <p:pic>
        <p:nvPicPr>
          <p:cNvPr id="346" name="Google Shape;563;p46" descr=""/>
          <p:cNvPicPr/>
          <p:nvPr/>
        </p:nvPicPr>
        <p:blipFill>
          <a:blip r:embed="rId3"/>
          <a:srcRect l="66667" t="66271" r="17372" b="-4716"/>
          <a:stretch/>
        </p:blipFill>
        <p:spPr>
          <a:xfrm>
            <a:off x="644760" y="3152880"/>
            <a:ext cx="336240" cy="25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Зачем?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Google Shape;569;p47"/>
          <p:cNvSpPr/>
          <p:nvPr/>
        </p:nvSpPr>
        <p:spPr>
          <a:xfrm>
            <a:off x="1236600" y="1330200"/>
            <a:ext cx="7340760" cy="32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Градиентный спуск и другие методы плохо работают на признаках с очень большим или маленьким масштабом.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Разный масштаб весов вредит регуляризации.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Old Standard TT"/>
              <a:buChar char="●"/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Для нормированных данных веса говорят о важности признаков.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Пример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48;p6" descr=""/>
          <p:cNvPicPr/>
          <p:nvPr/>
        </p:nvPicPr>
        <p:blipFill>
          <a:blip r:embed="rId1"/>
          <a:stretch/>
        </p:blipFill>
        <p:spPr>
          <a:xfrm>
            <a:off x="1552680" y="1058400"/>
            <a:ext cx="6037920" cy="3780000"/>
          </a:xfrm>
          <a:prstGeom prst="rect">
            <a:avLst/>
          </a:prstGeom>
          <a:ln w="0">
            <a:noFill/>
          </a:ln>
        </p:spPr>
      </p:pic>
      <p:sp>
        <p:nvSpPr>
          <p:cNvPr id="102" name="Google Shape;149;p6"/>
          <p:cNvSpPr/>
          <p:nvPr/>
        </p:nvSpPr>
        <p:spPr>
          <a:xfrm>
            <a:off x="3272760" y="478080"/>
            <a:ext cx="12225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Точное решение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55;p7" descr=""/>
          <p:cNvPicPr/>
          <p:nvPr/>
        </p:nvPicPr>
        <p:blipFill>
          <a:blip r:embed="rId1"/>
          <a:stretch/>
        </p:blipFill>
        <p:spPr>
          <a:xfrm>
            <a:off x="1619280" y="2008080"/>
            <a:ext cx="5905080" cy="2285640"/>
          </a:xfrm>
          <a:prstGeom prst="rect">
            <a:avLst/>
          </a:prstGeom>
          <a:ln w="0">
            <a:noFill/>
          </a:ln>
        </p:spPr>
      </p:pic>
      <p:pic>
        <p:nvPicPr>
          <p:cNvPr id="105" name="Google Shape;156;p7" descr=""/>
          <p:cNvPicPr/>
          <p:nvPr/>
        </p:nvPicPr>
        <p:blipFill>
          <a:blip r:embed="rId2"/>
          <a:stretch/>
        </p:blipFill>
        <p:spPr>
          <a:xfrm>
            <a:off x="4276440" y="1213560"/>
            <a:ext cx="1114200" cy="285480"/>
          </a:xfrm>
          <a:prstGeom prst="rect">
            <a:avLst/>
          </a:prstGeom>
          <a:ln w="0">
            <a:noFill/>
          </a:ln>
        </p:spPr>
      </p:pic>
      <p:sp>
        <p:nvSpPr>
          <p:cNvPr id="106" name="Google Shape;157;p7"/>
          <p:cNvSpPr/>
          <p:nvPr/>
        </p:nvSpPr>
        <p:spPr>
          <a:xfrm>
            <a:off x="311760" y="1110240"/>
            <a:ext cx="445788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Запишем то, что мы хотим получить: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Точное решение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63;p8"/>
          <p:cNvSpPr/>
          <p:nvPr/>
        </p:nvSpPr>
        <p:spPr>
          <a:xfrm>
            <a:off x="311760" y="1110240"/>
            <a:ext cx="771192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Случай            , тогда матрица      - квадратная и может иметь обратную.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64;p8" descr=""/>
          <p:cNvPicPr/>
          <p:nvPr/>
        </p:nvPicPr>
        <p:blipFill>
          <a:blip r:embed="rId1"/>
          <a:stretch/>
        </p:blipFill>
        <p:spPr>
          <a:xfrm>
            <a:off x="1233720" y="1229040"/>
            <a:ext cx="685440" cy="21888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165;p8" descr=""/>
          <p:cNvPicPr/>
          <p:nvPr/>
        </p:nvPicPr>
        <p:blipFill>
          <a:blip r:embed="rId2"/>
          <a:stretch/>
        </p:blipFill>
        <p:spPr>
          <a:xfrm>
            <a:off x="3560760" y="1229040"/>
            <a:ext cx="256680" cy="218880"/>
          </a:xfrm>
          <a:prstGeom prst="rect">
            <a:avLst/>
          </a:prstGeom>
          <a:ln w="0">
            <a:noFill/>
          </a:ln>
        </p:spPr>
      </p:pic>
      <p:sp>
        <p:nvSpPr>
          <p:cNvPr id="111" name="Google Shape;166;p8"/>
          <p:cNvSpPr/>
          <p:nvPr/>
        </p:nvSpPr>
        <p:spPr>
          <a:xfrm>
            <a:off x="1187280" y="2361600"/>
            <a:ext cx="1245240" cy="1245240"/>
          </a:xfrm>
          <a:prstGeom prst="rect">
            <a:avLst/>
          </a:prstGeom>
          <a:solidFill>
            <a:srgbClr val="b7b7b7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67;p8"/>
          <p:cNvSpPr/>
          <p:nvPr/>
        </p:nvSpPr>
        <p:spPr>
          <a:xfrm rot="5400000">
            <a:off x="2230560" y="2847600"/>
            <a:ext cx="1245240" cy="273240"/>
          </a:xfrm>
          <a:prstGeom prst="rect">
            <a:avLst/>
          </a:prstGeom>
          <a:solidFill>
            <a:srgbClr val="b7b7b7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68;p8"/>
          <p:cNvSpPr/>
          <p:nvPr/>
        </p:nvSpPr>
        <p:spPr>
          <a:xfrm>
            <a:off x="3039840" y="2796120"/>
            <a:ext cx="37620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=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69;p8"/>
          <p:cNvSpPr/>
          <p:nvPr/>
        </p:nvSpPr>
        <p:spPr>
          <a:xfrm rot="5400000">
            <a:off x="2979000" y="2847600"/>
            <a:ext cx="1245240" cy="273240"/>
          </a:xfrm>
          <a:prstGeom prst="rect">
            <a:avLst/>
          </a:prstGeom>
          <a:solidFill>
            <a:srgbClr val="b7b7b7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70;p8"/>
          <p:cNvSpPr/>
          <p:nvPr/>
        </p:nvSpPr>
        <p:spPr>
          <a:xfrm>
            <a:off x="1659600" y="2717640"/>
            <a:ext cx="27324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71;p8" descr=""/>
          <p:cNvPicPr/>
          <p:nvPr/>
        </p:nvPicPr>
        <p:blipFill>
          <a:blip r:embed="rId3"/>
          <a:stretch/>
        </p:blipFill>
        <p:spPr>
          <a:xfrm>
            <a:off x="1667880" y="2874600"/>
            <a:ext cx="256680" cy="21888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72;p8" descr=""/>
          <p:cNvPicPr/>
          <p:nvPr/>
        </p:nvPicPr>
        <p:blipFill>
          <a:blip r:embed="rId4"/>
          <a:stretch/>
        </p:blipFill>
        <p:spPr>
          <a:xfrm>
            <a:off x="2734200" y="2912760"/>
            <a:ext cx="256680" cy="14256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73;p8" descr=""/>
          <p:cNvPicPr/>
          <p:nvPr/>
        </p:nvPicPr>
        <p:blipFill>
          <a:blip r:embed="rId5"/>
          <a:stretch/>
        </p:blipFill>
        <p:spPr>
          <a:xfrm>
            <a:off x="3519360" y="2879640"/>
            <a:ext cx="180720" cy="209160"/>
          </a:xfrm>
          <a:prstGeom prst="rect">
            <a:avLst/>
          </a:prstGeom>
          <a:ln w="0">
            <a:noFill/>
          </a:ln>
        </p:spPr>
      </p:pic>
      <p:pic>
        <p:nvPicPr>
          <p:cNvPr id="119" name="Google Shape;174;p8" descr=""/>
          <p:cNvPicPr/>
          <p:nvPr/>
        </p:nvPicPr>
        <p:blipFill>
          <a:blip r:embed="rId6"/>
          <a:stretch/>
        </p:blipFill>
        <p:spPr>
          <a:xfrm>
            <a:off x="2493720" y="2908080"/>
            <a:ext cx="161640" cy="151920"/>
          </a:xfrm>
          <a:prstGeom prst="rect">
            <a:avLst/>
          </a:prstGeom>
          <a:ln w="0">
            <a:noFill/>
          </a:ln>
        </p:spPr>
      </p:pic>
      <p:pic>
        <p:nvPicPr>
          <p:cNvPr id="120" name="Google Shape;175;p8" descr=""/>
          <p:cNvPicPr/>
          <p:nvPr/>
        </p:nvPicPr>
        <p:blipFill>
          <a:blip r:embed="rId7"/>
          <a:stretch/>
        </p:blipFill>
        <p:spPr>
          <a:xfrm>
            <a:off x="5294520" y="2691720"/>
            <a:ext cx="1114200" cy="285480"/>
          </a:xfrm>
          <a:prstGeom prst="rect">
            <a:avLst/>
          </a:prstGeom>
          <a:ln w="0">
            <a:noFill/>
          </a:ln>
        </p:spPr>
      </p:pic>
      <p:pic>
        <p:nvPicPr>
          <p:cNvPr id="121" name="Google Shape;176;p8" descr=""/>
          <p:cNvPicPr/>
          <p:nvPr/>
        </p:nvPicPr>
        <p:blipFill>
          <a:blip r:embed="rId8"/>
          <a:stretch/>
        </p:blipFill>
        <p:spPr>
          <a:xfrm>
            <a:off x="5168880" y="3743640"/>
            <a:ext cx="1428480" cy="342720"/>
          </a:xfrm>
          <a:prstGeom prst="rect">
            <a:avLst/>
          </a:prstGeom>
          <a:ln w="0">
            <a:noFill/>
          </a:ln>
        </p:spPr>
      </p:pic>
      <p:sp>
        <p:nvSpPr>
          <p:cNvPr id="122" name="Google Shape;177;p8"/>
          <p:cNvSpPr/>
          <p:nvPr/>
        </p:nvSpPr>
        <p:spPr>
          <a:xfrm>
            <a:off x="5011200" y="1955160"/>
            <a:ext cx="316692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Система линейных уравнений: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78;p8"/>
          <p:cNvSpPr/>
          <p:nvPr/>
        </p:nvSpPr>
        <p:spPr>
          <a:xfrm>
            <a:off x="5011200" y="3346200"/>
            <a:ext cx="149616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Решение: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Pseudo-Inverse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4;p9"/>
          <p:cNvSpPr/>
          <p:nvPr/>
        </p:nvSpPr>
        <p:spPr>
          <a:xfrm>
            <a:off x="311760" y="1110240"/>
            <a:ext cx="801972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Обычно             , тогда у нас </a:t>
            </a:r>
            <a:r>
              <a:rPr b="0" i="1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переопределенная система линейных уравнений</a:t>
            </a: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5;p9"/>
          <p:cNvSpPr/>
          <p:nvPr/>
        </p:nvSpPr>
        <p:spPr>
          <a:xfrm>
            <a:off x="839520" y="2117880"/>
            <a:ext cx="1245240" cy="2564640"/>
          </a:xfrm>
          <a:prstGeom prst="rect">
            <a:avLst/>
          </a:prstGeom>
          <a:solidFill>
            <a:srgbClr val="b7b7b7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86;p9"/>
          <p:cNvSpPr/>
          <p:nvPr/>
        </p:nvSpPr>
        <p:spPr>
          <a:xfrm rot="5400000">
            <a:off x="1854000" y="2603880"/>
            <a:ext cx="1245240" cy="273240"/>
          </a:xfrm>
          <a:prstGeom prst="rect">
            <a:avLst/>
          </a:prstGeom>
          <a:solidFill>
            <a:srgbClr val="b7b7b7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Google Shape;187;p9"/>
          <p:cNvSpPr/>
          <p:nvPr/>
        </p:nvSpPr>
        <p:spPr>
          <a:xfrm>
            <a:off x="2663280" y="2552400"/>
            <a:ext cx="37620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=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88;p9"/>
          <p:cNvSpPr/>
          <p:nvPr/>
        </p:nvSpPr>
        <p:spPr>
          <a:xfrm rot="5400000">
            <a:off x="1942560" y="3263400"/>
            <a:ext cx="2564640" cy="273240"/>
          </a:xfrm>
          <a:prstGeom prst="rect">
            <a:avLst/>
          </a:prstGeom>
          <a:solidFill>
            <a:srgbClr val="b7b7b7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89;p9"/>
          <p:cNvSpPr/>
          <p:nvPr/>
        </p:nvSpPr>
        <p:spPr>
          <a:xfrm>
            <a:off x="1283040" y="2473920"/>
            <a:ext cx="27324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190;p9" descr=""/>
          <p:cNvPicPr/>
          <p:nvPr/>
        </p:nvPicPr>
        <p:blipFill>
          <a:blip r:embed="rId1"/>
          <a:stretch/>
        </p:blipFill>
        <p:spPr>
          <a:xfrm>
            <a:off x="1291320" y="2631240"/>
            <a:ext cx="256680" cy="21888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1;p9" descr=""/>
          <p:cNvPicPr/>
          <p:nvPr/>
        </p:nvPicPr>
        <p:blipFill>
          <a:blip r:embed="rId2"/>
          <a:stretch/>
        </p:blipFill>
        <p:spPr>
          <a:xfrm>
            <a:off x="2357640" y="2669400"/>
            <a:ext cx="256680" cy="14256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192;p9" descr=""/>
          <p:cNvPicPr/>
          <p:nvPr/>
        </p:nvPicPr>
        <p:blipFill>
          <a:blip r:embed="rId3"/>
          <a:stretch/>
        </p:blipFill>
        <p:spPr>
          <a:xfrm>
            <a:off x="3134160" y="2635920"/>
            <a:ext cx="180720" cy="20916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193;p9" descr=""/>
          <p:cNvPicPr/>
          <p:nvPr/>
        </p:nvPicPr>
        <p:blipFill>
          <a:blip r:embed="rId4"/>
          <a:stretch/>
        </p:blipFill>
        <p:spPr>
          <a:xfrm>
            <a:off x="2116800" y="2664360"/>
            <a:ext cx="161640" cy="15192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194;p9" descr=""/>
          <p:cNvPicPr/>
          <p:nvPr/>
        </p:nvPicPr>
        <p:blipFill>
          <a:blip r:embed="rId5"/>
          <a:stretch/>
        </p:blipFill>
        <p:spPr>
          <a:xfrm>
            <a:off x="1253160" y="1208520"/>
            <a:ext cx="761760" cy="23760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195;p9" descr=""/>
          <p:cNvPicPr/>
          <p:nvPr/>
        </p:nvPicPr>
        <p:blipFill>
          <a:blip r:embed="rId6"/>
          <a:stretch/>
        </p:blipFill>
        <p:spPr>
          <a:xfrm>
            <a:off x="4676400" y="2564640"/>
            <a:ext cx="1114200" cy="28548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196;p9"/>
          <p:cNvSpPr/>
          <p:nvPr/>
        </p:nvSpPr>
        <p:spPr>
          <a:xfrm>
            <a:off x="4393440" y="1828080"/>
            <a:ext cx="316692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Система линейных уравнений: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97;p9"/>
          <p:cNvSpPr/>
          <p:nvPr/>
        </p:nvSpPr>
        <p:spPr>
          <a:xfrm>
            <a:off x="4364280" y="3006360"/>
            <a:ext cx="390060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Приближенное решение: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198;p9" descr=""/>
          <p:cNvPicPr/>
          <p:nvPr/>
        </p:nvPicPr>
        <p:blipFill>
          <a:blip r:embed="rId7"/>
          <a:stretch/>
        </p:blipFill>
        <p:spPr>
          <a:xfrm>
            <a:off x="4484880" y="3460320"/>
            <a:ext cx="3533400" cy="352080"/>
          </a:xfrm>
          <a:prstGeom prst="rect">
            <a:avLst/>
          </a:prstGeom>
          <a:ln w="0">
            <a:noFill/>
          </a:ln>
        </p:spPr>
      </p:pic>
      <p:sp>
        <p:nvSpPr>
          <p:cNvPr id="140" name="Google Shape;199;p9"/>
          <p:cNvSpPr/>
          <p:nvPr/>
        </p:nvSpPr>
        <p:spPr>
          <a:xfrm>
            <a:off x="4572000" y="3812760"/>
            <a:ext cx="389088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Псевдообратная матрица дает решение с наименьшей квадратичной ошибкой.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dk1"/>
                </a:solidFill>
                <a:latin typeface="Old Standard TT"/>
                <a:ea typeface="Old Standard TT"/>
              </a:rPr>
              <a:t>Получение решения через производную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205;p10"/>
          <p:cNvSpPr/>
          <p:nvPr/>
        </p:nvSpPr>
        <p:spPr>
          <a:xfrm>
            <a:off x="511920" y="1062000"/>
            <a:ext cx="832032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Подставим выражение для          в функцию потерь и запишем в векторном виде: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206;p10" descr=""/>
          <p:cNvPicPr/>
          <p:nvPr/>
        </p:nvPicPr>
        <p:blipFill>
          <a:blip r:embed="rId1"/>
          <a:stretch/>
        </p:blipFill>
        <p:spPr>
          <a:xfrm>
            <a:off x="3332520" y="1078920"/>
            <a:ext cx="529920" cy="34740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07;p10" descr=""/>
          <p:cNvPicPr/>
          <p:nvPr/>
        </p:nvPicPr>
        <p:blipFill>
          <a:blip r:embed="rId2"/>
          <a:stretch/>
        </p:blipFill>
        <p:spPr>
          <a:xfrm>
            <a:off x="724320" y="1536120"/>
            <a:ext cx="6514920" cy="90468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08;p10" descr=""/>
          <p:cNvPicPr/>
          <p:nvPr/>
        </p:nvPicPr>
        <p:blipFill>
          <a:blip r:embed="rId3"/>
          <a:stretch/>
        </p:blipFill>
        <p:spPr>
          <a:xfrm>
            <a:off x="1127520" y="3328560"/>
            <a:ext cx="2819160" cy="657000"/>
          </a:xfrm>
          <a:prstGeom prst="rect">
            <a:avLst/>
          </a:prstGeom>
          <a:ln w="0">
            <a:noFill/>
          </a:ln>
        </p:spPr>
      </p:pic>
      <p:sp>
        <p:nvSpPr>
          <p:cNvPr id="146" name="Google Shape;209;p10"/>
          <p:cNvSpPr/>
          <p:nvPr/>
        </p:nvSpPr>
        <p:spPr>
          <a:xfrm>
            <a:off x="511920" y="2775600"/>
            <a:ext cx="6778080" cy="46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Old Standard TT"/>
                <a:ea typeface="Old Standard TT"/>
              </a:rPr>
              <a:t>Возьмем производную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2024-07-31T20:48:47Z</dcterms:modified>
  <cp:revision>1</cp:revision>
  <dc:subject/>
  <dc:title/>
</cp:coreProperties>
</file>