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6" r:id="rId28"/>
    <p:sldId id="287" r:id="rId29"/>
    <p:sldId id="288" r:id="rId30"/>
    <p:sldId id="289" r:id="rId31"/>
    <p:sldId id="290" r:id="rId32"/>
    <p:sldId id="291" r:id="rId33"/>
    <p:sldId id="297" r:id="rId34"/>
    <p:sldId id="298" r:id="rId35"/>
    <p:sldId id="299" r:id="rId36"/>
  </p:sldIdLst>
  <p:sldSz cx="12192000" cy="6858000"/>
  <p:notesSz cx="6858000" cy="9144000"/>
  <p:embeddedFontLst>
    <p:embeddedFont>
      <p:font typeface="Corbel" panose="020B0503020204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jkmMVQnO3jV36Fd3bcayobzYC2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a68b093e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7a68b093e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8" name="Google Shape;3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a68b093e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7a68b093e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0" name="Google Shape;3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6" name="Google Shape;3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2" name="Google Shape;4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a68b093e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7a68b093e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11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11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11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11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11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11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11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11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panorámica con descripción">
  <p:cSld name="Imagen panorámica con descripció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s-MX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s-MX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s-MX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s-MX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0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0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0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0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0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0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0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495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>
            <a:spLocks noGrp="1"/>
          </p:cNvSpPr>
          <p:nvPr>
            <p:ph type="ctrTitle"/>
          </p:nvPr>
        </p:nvSpPr>
        <p:spPr>
          <a:xfrm>
            <a:off x="2928426" y="929143"/>
            <a:ext cx="8574600" cy="2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s-MX" sz="5400" dirty="0"/>
              <a:t>Introducción a la Inteligencia Artificial</a:t>
            </a:r>
            <a:endParaRPr sz="5400" dirty="0"/>
          </a:p>
        </p:txBody>
      </p:sp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4515427" y="3751992"/>
            <a:ext cx="6987600" cy="1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88"/>
              <a:buNone/>
            </a:pPr>
            <a:r>
              <a:rPr lang="es-MX" sz="2400"/>
              <a:t>Abraham Rodríguez</a:t>
            </a:r>
            <a:endParaRPr sz="2400" dirty="0"/>
          </a:p>
          <a:p>
            <a:pPr marL="0" lvl="0" indent="0" algn="r" rtl="0">
              <a:lnSpc>
                <a:spcPct val="80000"/>
              </a:lnSpc>
              <a:spcBef>
                <a:spcPts val="957"/>
              </a:spcBef>
              <a:spcAft>
                <a:spcPts val="0"/>
              </a:spcAft>
              <a:buSzPts val="2588"/>
              <a:buNone/>
            </a:pPr>
            <a:endParaRPr sz="1785" dirty="0"/>
          </a:p>
          <a:p>
            <a:pPr marL="0" lvl="0" indent="0" algn="r" rtl="0">
              <a:lnSpc>
                <a:spcPct val="80000"/>
              </a:lnSpc>
              <a:spcBef>
                <a:spcPts val="957"/>
              </a:spcBef>
              <a:spcAft>
                <a:spcPts val="0"/>
              </a:spcAft>
              <a:buSzPts val="2588"/>
              <a:buNone/>
            </a:pPr>
            <a:endParaRPr sz="178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-204187" y="643583"/>
            <a:ext cx="6578353" cy="183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MX" sz="3600"/>
              <a:t>Ventaja  (</a:t>
            </a:r>
            <a:r>
              <a:rPr lang="es-MX" sz="3600" i="1"/>
              <a:t>odds</a:t>
            </a:r>
            <a:r>
              <a:rPr lang="es-MX" sz="3600"/>
              <a:t>)</a:t>
            </a:r>
            <a:br>
              <a:rPr lang="es-MX" sz="3600"/>
            </a:br>
            <a:br>
              <a:rPr lang="es-MX" sz="3600"/>
            </a:br>
            <a:endParaRPr sz="3600"/>
          </a:p>
        </p:txBody>
      </p:sp>
      <p:sp>
        <p:nvSpPr>
          <p:cNvPr id="222" name="Google Shape;222;p34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311" y="4035724"/>
            <a:ext cx="3175061" cy="282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96051" y="-122137"/>
            <a:ext cx="4970292" cy="6909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8614" y="1540371"/>
            <a:ext cx="3852749" cy="2201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1175236" y="1361710"/>
            <a:ext cx="5631694" cy="3679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MX" sz="3600"/>
              <a:t>Se pasa a un rango más flexible y amplio con una simple transformación </a:t>
            </a:r>
            <a:br>
              <a:rPr lang="es-MX" sz="3600"/>
            </a:br>
            <a:br>
              <a:rPr lang="es-MX" sz="3600"/>
            </a:br>
            <a:br>
              <a:rPr lang="es-MX" sz="3600"/>
            </a:br>
            <a:br>
              <a:rPr lang="es-MX" sz="3600"/>
            </a:br>
            <a:r>
              <a:rPr lang="es-MX" sz="3600"/>
              <a:t>La función Log odds “Logit”</a:t>
            </a:r>
            <a:br>
              <a:rPr lang="es-MX" sz="3600"/>
            </a:br>
            <a:br>
              <a:rPr lang="es-MX" sz="3600"/>
            </a:br>
            <a:br>
              <a:rPr lang="es-MX" sz="3600"/>
            </a:br>
            <a:endParaRPr sz="3600"/>
          </a:p>
        </p:txBody>
      </p:sp>
      <p:sp>
        <p:nvSpPr>
          <p:cNvPr id="231" name="Google Shape;231;p35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4352" y="0"/>
            <a:ext cx="45205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75842" y="4575746"/>
            <a:ext cx="4030482" cy="15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26119" y="2266481"/>
            <a:ext cx="2529928" cy="641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title"/>
          </p:nvPr>
        </p:nvSpPr>
        <p:spPr>
          <a:xfrm>
            <a:off x="402453" y="64362"/>
            <a:ext cx="11789547" cy="522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s-MX" sz="4800"/>
            </a:br>
            <a:r>
              <a:rPr lang="es-MX" sz="4800"/>
              <a:t>Dada una log-posibilidad, </a:t>
            </a:r>
            <a:br>
              <a:rPr lang="es-MX" sz="4800"/>
            </a:br>
            <a:r>
              <a:rPr lang="es-MX" sz="4800"/>
              <a:t>¿Cuál es la probabilidad?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45" name="Google Shape;245;p37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/>
          </a:p>
        </p:txBody>
      </p:sp>
      <p:pic>
        <p:nvPicPr>
          <p:cNvPr id="246" name="Google Shape;24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859" y="295275"/>
            <a:ext cx="8772525" cy="65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>
            <a:spLocks noGrp="1"/>
          </p:cNvSpPr>
          <p:nvPr>
            <p:ph type="title"/>
          </p:nvPr>
        </p:nvSpPr>
        <p:spPr>
          <a:xfrm>
            <a:off x="3524434" y="124490"/>
            <a:ext cx="5235387" cy="111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MX"/>
              <a:t>La función sigmoide</a:t>
            </a:r>
            <a:endParaRPr/>
          </a:p>
        </p:txBody>
      </p:sp>
      <p:sp>
        <p:nvSpPr>
          <p:cNvPr id="252" name="Google Shape;252;p38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/>
          </a:p>
        </p:txBody>
      </p:sp>
      <p:pic>
        <p:nvPicPr>
          <p:cNvPr id="253" name="Google Shape;25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1075" y="2322664"/>
            <a:ext cx="4165677" cy="1808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841" y="1459782"/>
            <a:ext cx="7097511" cy="3943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MX"/>
              <a:t>La sigmoide como el motor de la red neuronal</a:t>
            </a:r>
            <a:endParaRPr/>
          </a:p>
        </p:txBody>
      </p:sp>
      <p:sp>
        <p:nvSpPr>
          <p:cNvPr id="260" name="Google Shape;260;p39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/>
          </a:p>
        </p:txBody>
      </p:sp>
      <p:pic>
        <p:nvPicPr>
          <p:cNvPr id="261" name="Google Shape;26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6836" y="2438399"/>
            <a:ext cx="8873660" cy="327216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9"/>
          <p:cNvSpPr txBox="1"/>
          <p:nvPr/>
        </p:nvSpPr>
        <p:spPr>
          <a:xfrm>
            <a:off x="2056836" y="5939161"/>
            <a:ext cx="12367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sesgo “b”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a68b093ee_0_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/>
              <a:t>Conexión en serie y paralelo de la sigmoide para formar la red neuronal</a:t>
            </a:r>
            <a:endParaRPr/>
          </a:p>
        </p:txBody>
      </p:sp>
      <p:sp>
        <p:nvSpPr>
          <p:cNvPr id="268" name="Google Shape;268;g7a68b093ee_0_1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SzPts val="2610"/>
              <a:buNone/>
            </a:pPr>
            <a:endParaRPr/>
          </a:p>
        </p:txBody>
      </p:sp>
      <p:pic>
        <p:nvPicPr>
          <p:cNvPr id="269" name="Google Shape;269;g7a68b093ee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0563" y="2210791"/>
            <a:ext cx="5030678" cy="4553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75" name="Google Shape;275;p40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/>
          </a:p>
        </p:txBody>
      </p:sp>
      <p:pic>
        <p:nvPicPr>
          <p:cNvPr id="276" name="Google Shape;27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538" y="1064950"/>
            <a:ext cx="11834921" cy="438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MX"/>
              <a:t>No mucho más que una multiplicación matricial</a:t>
            </a:r>
            <a:endParaRPr/>
          </a:p>
        </p:txBody>
      </p:sp>
      <p:sp>
        <p:nvSpPr>
          <p:cNvPr id="282" name="Google Shape;282;p41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/>
          </a:p>
        </p:txBody>
      </p:sp>
      <p:pic>
        <p:nvPicPr>
          <p:cNvPr id="283" name="Google Shape;28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5423" y="2438399"/>
            <a:ext cx="4356485" cy="1717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5392" y="4384856"/>
            <a:ext cx="4476516" cy="1140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90" name="Google Shape;290;p42"/>
          <p:cNvSpPr txBox="1">
            <a:spLocks noGrp="1"/>
          </p:cNvSpPr>
          <p:nvPr>
            <p:ph type="body" idx="1"/>
          </p:nvPr>
        </p:nvSpPr>
        <p:spPr>
          <a:xfrm>
            <a:off x="661482" y="2168209"/>
            <a:ext cx="5883458" cy="353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4335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s-MX"/>
              <a:t>La sigmoide actúa tanto como mapeo de log-odds a probabilidad y como plantilla normalizada de función no-lineal.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/>
          </a:p>
          <a:p>
            <a:pPr marL="457200" lvl="0" indent="-394335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s-MX"/>
              <a:t>La composición de funciones lineales sigue siendo lineal.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/>
          </a:p>
          <a:p>
            <a:pPr marL="457200" lvl="0" indent="-394335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s-MX"/>
              <a:t>Reglas rápidas para reconocer funciones lineales.</a:t>
            </a:r>
            <a:endParaRPr/>
          </a:p>
        </p:txBody>
      </p:sp>
      <p:pic>
        <p:nvPicPr>
          <p:cNvPr id="291" name="Google Shape;29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4940" y="2821167"/>
            <a:ext cx="5515097" cy="2035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4310" y="0"/>
            <a:ext cx="3413307" cy="687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2473" y="2619524"/>
            <a:ext cx="3911125" cy="16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>
            <a:spLocks noGrp="1"/>
          </p:cNvSpPr>
          <p:nvPr>
            <p:ph type="title"/>
          </p:nvPr>
        </p:nvSpPr>
        <p:spPr>
          <a:xfrm>
            <a:off x="1484309" y="1165194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MX" sz="3600"/>
              <a:t>¿Cómo ajustar la sigmoide o red neuronal a nuestras observaciones?</a:t>
            </a:r>
            <a:br>
              <a:rPr lang="es-MX" sz="3600"/>
            </a:br>
            <a:br>
              <a:rPr lang="es-MX" sz="3600"/>
            </a:br>
            <a:r>
              <a:rPr lang="es-MX" sz="3600"/>
              <a:t>¡Optimización!</a:t>
            </a:r>
            <a:endParaRPr sz="3600"/>
          </a:p>
        </p:txBody>
      </p:sp>
      <p:sp>
        <p:nvSpPr>
          <p:cNvPr id="297" name="Google Shape;297;p43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/>
          </a:p>
        </p:txBody>
      </p:sp>
      <p:pic>
        <p:nvPicPr>
          <p:cNvPr id="298" name="Google Shape;29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8260" y="3601421"/>
            <a:ext cx="6099947" cy="2741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MX"/>
              <a:t>Empezamos con lo que queremos minimizar</a:t>
            </a:r>
            <a:endParaRPr/>
          </a:p>
        </p:txBody>
      </p:sp>
      <p:sp>
        <p:nvSpPr>
          <p:cNvPr id="304" name="Google Shape;304;p44"/>
          <p:cNvSpPr txBox="1">
            <a:spLocks noGrp="1"/>
          </p:cNvSpPr>
          <p:nvPr>
            <p:ph type="body" idx="1"/>
          </p:nvPr>
        </p:nvSpPr>
        <p:spPr>
          <a:xfrm>
            <a:off x="951650" y="2518298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s-MX"/>
              <a:t>También llamada ´´Funcion de costo´´</a:t>
            </a:r>
            <a:endParaRPr/>
          </a:p>
        </p:txBody>
      </p:sp>
      <p:pic>
        <p:nvPicPr>
          <p:cNvPr id="305" name="Google Shape;30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2" y="3512865"/>
            <a:ext cx="2843768" cy="1135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MX"/>
              <a:t>Elegimos un método de optimización, en este caso, ¨Gradiente descendiente¨</a:t>
            </a:r>
            <a:endParaRPr/>
          </a:p>
        </p:txBody>
      </p:sp>
      <p:sp>
        <p:nvSpPr>
          <p:cNvPr id="311" name="Google Shape;311;p45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/>
          </a:p>
        </p:txBody>
      </p:sp>
      <p:pic>
        <p:nvPicPr>
          <p:cNvPr id="312" name="Google Shape;312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7564" y="2576419"/>
            <a:ext cx="8812203" cy="371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>
            <a:spLocks noGrp="1"/>
          </p:cNvSpPr>
          <p:nvPr>
            <p:ph type="title"/>
          </p:nvPr>
        </p:nvSpPr>
        <p:spPr>
          <a:xfrm>
            <a:off x="1484310" y="228071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MX"/>
              <a:t>En el caso de la red neuronal</a:t>
            </a:r>
            <a:endParaRPr/>
          </a:p>
        </p:txBody>
      </p:sp>
      <p:sp>
        <p:nvSpPr>
          <p:cNvPr id="318" name="Google Shape;318;p46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/>
          </a:p>
        </p:txBody>
      </p:sp>
      <p:pic>
        <p:nvPicPr>
          <p:cNvPr id="319" name="Google Shape;31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2648" y="1831880"/>
            <a:ext cx="4462230" cy="1521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97532" y="4229099"/>
            <a:ext cx="6192267" cy="238517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6"/>
          <p:cNvSpPr txBox="1"/>
          <p:nvPr/>
        </p:nvSpPr>
        <p:spPr>
          <a:xfrm>
            <a:off x="2050871" y="3137947"/>
            <a:ext cx="8885590" cy="1374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lang="es-MX"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Necesitamos esto:</a:t>
            </a:r>
            <a:endParaRPr sz="4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MX" sz="3600"/>
              <a:t>Y así lo obtenemos: </a:t>
            </a:r>
            <a:br>
              <a:rPr lang="es-MX" sz="3600"/>
            </a:br>
            <a:r>
              <a:rPr lang="es-MX" sz="3600"/>
              <a:t>Regla de la cadena, derivada de la composición de funciones.</a:t>
            </a:r>
            <a:endParaRPr sz="3600"/>
          </a:p>
        </p:txBody>
      </p:sp>
      <p:sp>
        <p:nvSpPr>
          <p:cNvPr id="327" name="Google Shape;327;p47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/>
          </a:p>
        </p:txBody>
      </p:sp>
      <p:pic>
        <p:nvPicPr>
          <p:cNvPr id="328" name="Google Shape;32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1391" y="3144449"/>
            <a:ext cx="9324550" cy="1773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>
            <a:spLocks noGrp="1"/>
          </p:cNvSpPr>
          <p:nvPr>
            <p:ph type="title"/>
          </p:nvPr>
        </p:nvSpPr>
        <p:spPr>
          <a:xfrm>
            <a:off x="3189771" y="28854"/>
            <a:ext cx="6922146" cy="33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MX"/>
              <a:t>Si existe un patrón en los datos, este saldrá a la luz.</a:t>
            </a:r>
            <a:endParaRPr/>
          </a:p>
        </p:txBody>
      </p:sp>
      <p:sp>
        <p:nvSpPr>
          <p:cNvPr id="334" name="Google Shape;334;p48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/>
          </a:p>
        </p:txBody>
      </p:sp>
      <p:pic>
        <p:nvPicPr>
          <p:cNvPr id="335" name="Google Shape;33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5489" y="2710804"/>
            <a:ext cx="3686689" cy="3743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8665" y="2387215"/>
            <a:ext cx="5038725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350" name="Google Shape;350;p50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/>
          </a:p>
        </p:txBody>
      </p:sp>
      <p:pic>
        <p:nvPicPr>
          <p:cNvPr id="351" name="Google Shape;35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584" y="1056071"/>
            <a:ext cx="11905416" cy="4413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"/>
          <p:cNvSpPr txBox="1">
            <a:spLocks noGrp="1"/>
          </p:cNvSpPr>
          <p:nvPr>
            <p:ph type="title"/>
          </p:nvPr>
        </p:nvSpPr>
        <p:spPr>
          <a:xfrm>
            <a:off x="1493188" y="463858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s-MX"/>
              <a:t>Mejoras sobre la red neuronal clásica implementadas</a:t>
            </a:r>
            <a:endParaRPr/>
          </a:p>
        </p:txBody>
      </p:sp>
      <p:sp>
        <p:nvSpPr>
          <p:cNvPr id="371" name="Google Shape;371;p5"/>
          <p:cNvSpPr txBox="1">
            <a:spLocks noGrp="1"/>
          </p:cNvSpPr>
          <p:nvPr>
            <p:ph type="body" idx="1"/>
          </p:nvPr>
        </p:nvSpPr>
        <p:spPr>
          <a:xfrm>
            <a:off x="1416132" y="1656346"/>
            <a:ext cx="982299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s-MX"/>
              <a:t>Stochastic mini-batch: Buen balance entre paralelismo y uso de memoria, la vectorización hace 300 veces más rápida la ejecución en comparación de for loops explicitos, es la diferencia entre entrenar 1 hora y una semana.</a:t>
            </a:r>
            <a:endParaRPr/>
          </a:p>
          <a:p>
            <a:pPr marL="285750" lvl="0" indent="-6477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 u="sng"/>
          </a:p>
          <a:p>
            <a:pPr marL="285750" lvl="0" indent="-6477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pic>
        <p:nvPicPr>
          <p:cNvPr id="372" name="Google Shape;372;p5" descr="Imagen que contiene competencia de atletismo,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323" y="3408945"/>
            <a:ext cx="10155067" cy="3258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2"/>
          <p:cNvSpPr txBox="1">
            <a:spLocks noGrp="1"/>
          </p:cNvSpPr>
          <p:nvPr>
            <p:ph type="title"/>
          </p:nvPr>
        </p:nvSpPr>
        <p:spPr>
          <a:xfrm>
            <a:off x="1484308" y="903397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378" name="Google Shape;378;p52"/>
          <p:cNvSpPr txBox="1">
            <a:spLocks noGrp="1"/>
          </p:cNvSpPr>
          <p:nvPr>
            <p:ph type="body" idx="1"/>
          </p:nvPr>
        </p:nvSpPr>
        <p:spPr>
          <a:xfrm>
            <a:off x="1484308" y="-2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s-MX" b="1"/>
              <a:t>Batch normalization layers: </a:t>
            </a:r>
            <a:r>
              <a:rPr lang="es-MX"/>
              <a:t>Modificar la distribución de los features a favor del entrenamiento, lo normalizado podría no ser ventajoso y no aprovecha la zona no-lineal de la sigmoide.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/>
          </a:p>
        </p:txBody>
      </p:sp>
      <p:pic>
        <p:nvPicPr>
          <p:cNvPr id="379" name="Google Shape;379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4901" y="2087825"/>
            <a:ext cx="106775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385" name="Google Shape;385;p53"/>
          <p:cNvSpPr txBox="1">
            <a:spLocks noGrp="1"/>
          </p:cNvSpPr>
          <p:nvPr>
            <p:ph type="body" idx="1"/>
          </p:nvPr>
        </p:nvSpPr>
        <p:spPr>
          <a:xfrm>
            <a:off x="4360675" y="384772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s-MX"/>
              <a:t>2015</a:t>
            </a:r>
            <a:endParaRPr/>
          </a:p>
        </p:txBody>
      </p:sp>
      <p:pic>
        <p:nvPicPr>
          <p:cNvPr id="386" name="Google Shape;386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2974" y="474999"/>
            <a:ext cx="5607683" cy="3500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4441" y="4186270"/>
            <a:ext cx="6407559" cy="2671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a68b093ee_0_7"/>
          <p:cNvSpPr txBox="1">
            <a:spLocks noGrp="1"/>
          </p:cNvSpPr>
          <p:nvPr>
            <p:ph type="title"/>
          </p:nvPr>
        </p:nvSpPr>
        <p:spPr>
          <a:xfrm>
            <a:off x="1484299" y="187752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/>
              <a:t>El comportamiento lineal es la excepción en la naturaleza</a:t>
            </a:r>
            <a:endParaRPr/>
          </a:p>
        </p:txBody>
      </p:sp>
      <p:sp>
        <p:nvSpPr>
          <p:cNvPr id="165" name="Google Shape;165;g7a68b093ee_0_7"/>
          <p:cNvSpPr txBox="1">
            <a:spLocks noGrp="1"/>
          </p:cNvSpPr>
          <p:nvPr>
            <p:ph type="body" idx="1"/>
          </p:nvPr>
        </p:nvSpPr>
        <p:spPr>
          <a:xfrm>
            <a:off x="1484299" y="4364333"/>
            <a:ext cx="5449161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SzPts val="2610"/>
              <a:buNone/>
            </a:pPr>
            <a:r>
              <a:rPr lang="es-MX"/>
              <a:t>En muchas aplicaciones, es práctico asumir un comportamiento lineal junto con una exactitud considerable.</a:t>
            </a:r>
            <a:endParaRPr/>
          </a:p>
        </p:txBody>
      </p:sp>
      <p:pic>
        <p:nvPicPr>
          <p:cNvPr id="166" name="Google Shape;166;g7a68b093ee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867" y="2565804"/>
            <a:ext cx="4474391" cy="151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7a68b093ee_0_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6013" y="2725705"/>
            <a:ext cx="482917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7a68b093ee_0_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12856" y="4364333"/>
            <a:ext cx="3509638" cy="2337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"/>
          <p:cNvSpPr txBox="1">
            <a:spLocks noGrp="1"/>
          </p:cNvSpPr>
          <p:nvPr>
            <p:ph type="body" idx="1"/>
          </p:nvPr>
        </p:nvSpPr>
        <p:spPr>
          <a:xfrm>
            <a:off x="1686440" y="405063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6477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pic>
        <p:nvPicPr>
          <p:cNvPr id="393" name="Google Shape;393;p6" descr="Imagen que contiene tex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3359" y="649904"/>
            <a:ext cx="7884874" cy="5528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"/>
          <p:cNvSpPr txBox="1">
            <a:spLocks noGrp="1"/>
          </p:cNvSpPr>
          <p:nvPr>
            <p:ph type="body" idx="1"/>
          </p:nvPr>
        </p:nvSpPr>
        <p:spPr>
          <a:xfrm>
            <a:off x="1484311" y="482065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s-MX" b="1"/>
              <a:t>Gradient descent with momentum: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s-MX" b="1"/>
              <a:t>    </a:t>
            </a:r>
            <a:r>
              <a:rPr lang="es-MX"/>
              <a:t>Movimiento suavizado en la optimización, escapa de mínimos locales.</a:t>
            </a:r>
            <a:endParaRPr/>
          </a:p>
          <a:p>
            <a:pPr marL="285750" lvl="0" indent="-6477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pic>
        <p:nvPicPr>
          <p:cNvPr id="399" name="Google Shape;399;p7" descr="Imagen que contiene competencia de atletism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5975" y="2627998"/>
            <a:ext cx="80200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"/>
          <p:cNvSpPr txBox="1">
            <a:spLocks noGrp="1"/>
          </p:cNvSpPr>
          <p:nvPr>
            <p:ph type="body" idx="1"/>
          </p:nvPr>
        </p:nvSpPr>
        <p:spPr>
          <a:xfrm>
            <a:off x="1667190" y="425620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s-MX" b="1"/>
              <a:t>Inicializador Glorot: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s-MX"/>
              <a:t>Escalar las matrices W de inicialización aleatoria para mantener una  distribución similar en las salidas a la de las entradas tanto en forward y backpropagation. “A lo que venimos”, evita saturar la sigmoide con matrices grandes en donde el gradiente se pierde.</a:t>
            </a:r>
            <a:endParaRPr/>
          </a:p>
          <a:p>
            <a:pPr marL="285750" lvl="0" indent="-6477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pic>
        <p:nvPicPr>
          <p:cNvPr id="405" name="Google Shape;40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6228" y="3251054"/>
            <a:ext cx="8295388" cy="1403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28888" y="4774797"/>
            <a:ext cx="3983068" cy="248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65712" y="5177935"/>
            <a:ext cx="3926288" cy="168006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8"/>
          <p:cNvSpPr txBox="1"/>
          <p:nvPr/>
        </p:nvSpPr>
        <p:spPr>
          <a:xfrm>
            <a:off x="7591009" y="5864078"/>
            <a:ext cx="67470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8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449" name="Google Shape;449;p58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/>
          </a:p>
        </p:txBody>
      </p:sp>
      <p:pic>
        <p:nvPicPr>
          <p:cNvPr id="450" name="Google Shape;450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6562" y="471487"/>
            <a:ext cx="6238875" cy="59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9764-C0B1-4840-B3EB-3CFC5EC2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Aplicaciones de regresión logística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418F8-3FEF-400E-BCEA-64817A728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Cualquier problema de clasificación, admisiones, créditos, detección de enfermedades, fraudes, sistemas de recomendación, social media.</a:t>
            </a:r>
          </a:p>
        </p:txBody>
      </p:sp>
      <p:pic>
        <p:nvPicPr>
          <p:cNvPr id="2052" name="Picture 4" descr="Hoy el día internacional de las Redes Sociales - el Blog de Carla Antonioli">
            <a:extLst>
              <a:ext uri="{FF2B5EF4-FFF2-40B4-BE49-F238E27FC236}">
                <a16:creationId xmlns:a16="http://schemas.microsoft.com/office/drawing/2014/main" id="{75F584B9-F0F6-492B-B1BA-B640E4007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205" y="4839344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849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8A90-FBB8-44EF-903C-278C831D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767FE-0856-4452-AD17-619898269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54A8C8-1EA7-4835-8CC7-1A3BCAC79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3" y="576263"/>
            <a:ext cx="6353175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27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a68b093ee_0_16"/>
          <p:cNvSpPr txBox="1">
            <a:spLocks noGrp="1"/>
          </p:cNvSpPr>
          <p:nvPr>
            <p:ph type="title"/>
          </p:nvPr>
        </p:nvSpPr>
        <p:spPr>
          <a:xfrm>
            <a:off x="1557294" y="66674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/>
              <a:t>La naturaleza es intrínsicamente no lineal</a:t>
            </a:r>
            <a:endParaRPr/>
          </a:p>
        </p:txBody>
      </p:sp>
      <p:sp>
        <p:nvSpPr>
          <p:cNvPr id="174" name="Google Shape;174;g7a68b093ee_0_16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SzPts val="2610"/>
              <a:buNone/>
            </a:pPr>
            <a:endParaRPr/>
          </a:p>
        </p:txBody>
      </p:sp>
      <p:pic>
        <p:nvPicPr>
          <p:cNvPr id="175" name="Google Shape;175;g7a68b093ee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4910" y="2800165"/>
            <a:ext cx="478929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7a68b093ee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8151" y="2147747"/>
            <a:ext cx="4378957" cy="3284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8496" y="2296195"/>
            <a:ext cx="4724527" cy="2657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4748" y="3853568"/>
            <a:ext cx="4354964" cy="2836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74421" y="305631"/>
            <a:ext cx="3144656" cy="31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1377779" y="1796988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62864" lvl="0" indent="0" algn="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rPr lang="es-MX"/>
              <a:t>“Mencionar el término “ciencia no lineal” es como referirse a la zoología como una ciencia que en su mayor parte se enfoca al estudio de los animales que no son elefantes.</a:t>
            </a:r>
            <a:endParaRPr/>
          </a:p>
          <a:p>
            <a:pPr marL="62864" lvl="0" indent="0" algn="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rPr lang="es-MX"/>
              <a:t>”</a:t>
            </a:r>
            <a:endParaRPr/>
          </a:p>
          <a:p>
            <a:pPr marL="62864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rPr lang="es-MX"/>
              <a:t>								 - Stanislaw Ulam</a:t>
            </a:r>
            <a:endParaRPr/>
          </a:p>
          <a:p>
            <a:pPr marL="62864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/>
          </a:p>
          <a:p>
            <a:pPr marL="62864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rPr lang="es-MX"/>
              <a:t>						  Inventor del método Monte Carlo</a:t>
            </a:r>
            <a:endParaRPr/>
          </a:p>
          <a:p>
            <a:pPr marL="62864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rPr lang="es-MX"/>
              <a:t>					      Colaborador en el proyecto Manhattan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8044" y="2837755"/>
            <a:ext cx="2376060" cy="3616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86" y="1094708"/>
            <a:ext cx="11399914" cy="2853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086" y="4484128"/>
            <a:ext cx="10698799" cy="1121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1794" y="4004429"/>
            <a:ext cx="7883742" cy="1641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83953" y="685800"/>
            <a:ext cx="301942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MX"/>
              <a:t>Probabilidades y ventaja (odds)</a:t>
            </a:r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0302" y="1979014"/>
            <a:ext cx="6106728" cy="260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1162" y="4888014"/>
            <a:ext cx="2045008" cy="124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489</Words>
  <Application>Microsoft Office PowerPoint</Application>
  <PresentationFormat>Widescreen</PresentationFormat>
  <Paragraphs>44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Corbel</vt:lpstr>
      <vt:lpstr>Arial</vt:lpstr>
      <vt:lpstr>Parallax</vt:lpstr>
      <vt:lpstr>Introducción a la Inteligencia Artificial</vt:lpstr>
      <vt:lpstr>PowerPoint Presentation</vt:lpstr>
      <vt:lpstr>El comportamiento lineal es la excepción en la naturaleza</vt:lpstr>
      <vt:lpstr>La naturaleza es intrínsicamente no lineal</vt:lpstr>
      <vt:lpstr>PowerPoint Presentation</vt:lpstr>
      <vt:lpstr>PowerPoint Presentation</vt:lpstr>
      <vt:lpstr>PowerPoint Presentation</vt:lpstr>
      <vt:lpstr>PowerPoint Presentation</vt:lpstr>
      <vt:lpstr>Probabilidades y ventaja (odds)</vt:lpstr>
      <vt:lpstr>Ventaja  (odds)  </vt:lpstr>
      <vt:lpstr>Se pasa a un rango más flexible y amplio con una simple transformación     La función Log odds “Logit”   </vt:lpstr>
      <vt:lpstr> Dada una log-posibilidad,  ¿Cuál es la probabilidad?</vt:lpstr>
      <vt:lpstr>PowerPoint Presentation</vt:lpstr>
      <vt:lpstr>La función sigmoide</vt:lpstr>
      <vt:lpstr>La sigmoide como el motor de la red neuronal</vt:lpstr>
      <vt:lpstr>Conexión en serie y paralelo de la sigmoide para formar la red neuronal</vt:lpstr>
      <vt:lpstr>PowerPoint Presentation</vt:lpstr>
      <vt:lpstr>No mucho más que una multiplicación matricial</vt:lpstr>
      <vt:lpstr>PowerPoint Presentation</vt:lpstr>
      <vt:lpstr>¿Cómo ajustar la sigmoide o red neuronal a nuestras observaciones?  ¡Optimización!</vt:lpstr>
      <vt:lpstr>Empezamos con lo que queremos minimizar</vt:lpstr>
      <vt:lpstr>Elegimos un método de optimización, en este caso, ¨Gradiente descendiente¨</vt:lpstr>
      <vt:lpstr>En el caso de la red neuronal</vt:lpstr>
      <vt:lpstr>Y así lo obtenemos:  Regla de la cadena, derivada de la composición de funciones.</vt:lpstr>
      <vt:lpstr>Si existe un patrón en los datos, este saldrá a la luz.</vt:lpstr>
      <vt:lpstr>PowerPoint Presentation</vt:lpstr>
      <vt:lpstr>Mejoras sobre la red neuronal clásica implementadas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Aplicaciones de regresión logística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neuronal para predicción de consumo energético.</dc:title>
  <dc:creator>Abraham rodriguez</dc:creator>
  <cp:lastModifiedBy>Abraham Rodriguez</cp:lastModifiedBy>
  <cp:revision>3</cp:revision>
  <dcterms:created xsi:type="dcterms:W3CDTF">2019-11-23T15:49:24Z</dcterms:created>
  <dcterms:modified xsi:type="dcterms:W3CDTF">2021-04-09T19:59:54Z</dcterms:modified>
</cp:coreProperties>
</file>