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242990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214882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149443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80186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39242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37400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162920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143349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182183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36484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26B4B7-F9C5-4B71-B1EC-1523E4B2D69D}" type="datetimeFigureOut">
              <a:rPr lang="he-IL" smtClean="0"/>
              <a:t>ט"ז/תמוז/תש"פ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750D8F7-2806-42B2-9AA4-068652CB629F}" type="slidenum">
              <a:rPr lang="he-IL" smtClean="0"/>
              <a:t>‹#›</a:t>
            </a:fld>
            <a:endParaRPr lang="he-IL"/>
          </a:p>
        </p:txBody>
      </p:sp>
    </p:spTree>
    <p:extLst>
      <p:ext uri="{BB962C8B-B14F-4D97-AF65-F5344CB8AC3E}">
        <p14:creationId xmlns:p14="http://schemas.microsoft.com/office/powerpoint/2010/main" val="16518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6B4B7-F9C5-4B71-B1EC-1523E4B2D69D}" type="datetimeFigureOut">
              <a:rPr lang="he-IL" smtClean="0"/>
              <a:t>ט"ז/תמוז/תש"פ</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0D8F7-2806-42B2-9AA4-068652CB629F}" type="slidenum">
              <a:rPr lang="he-IL" smtClean="0"/>
              <a:t>‹#›</a:t>
            </a:fld>
            <a:endParaRPr lang="he-IL"/>
          </a:p>
        </p:txBody>
      </p:sp>
    </p:spTree>
    <p:extLst>
      <p:ext uri="{BB962C8B-B14F-4D97-AF65-F5344CB8AC3E}">
        <p14:creationId xmlns:p14="http://schemas.microsoft.com/office/powerpoint/2010/main" val="85296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Document 15"/>
          <p:cNvSpPr/>
          <p:nvPr/>
        </p:nvSpPr>
        <p:spPr>
          <a:xfrm rot="5400000">
            <a:off x="7113327" y="1799128"/>
            <a:ext cx="6851160" cy="3306184"/>
          </a:xfrm>
          <a:prstGeom prst="flowChartDocumen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0" y="-140342"/>
            <a:ext cx="4174520" cy="1107996"/>
          </a:xfrm>
          <a:prstGeom prst="rect">
            <a:avLst/>
          </a:prstGeom>
          <a:noFill/>
        </p:spPr>
        <p:txBody>
          <a:bodyPr wrap="square" rtlCol="1">
            <a:spAutoFit/>
          </a:bodyPr>
          <a:lstStyle/>
          <a:p>
            <a:r>
              <a:rPr lang="en-US" sz="5400" dirty="0" smtClean="0">
                <a:solidFill>
                  <a:srgbClr val="FF0000"/>
                </a:solidFill>
              </a:rPr>
              <a:t>Keyper</a:t>
            </a:r>
          </a:p>
          <a:p>
            <a:r>
              <a:rPr lang="en-US" sz="1200" dirty="0" smtClean="0">
                <a:solidFill>
                  <a:srgbClr val="FF0000"/>
                </a:solidFill>
              </a:rPr>
              <a:t>Keep your keys safe</a:t>
            </a:r>
            <a:endParaRPr lang="he-IL" sz="1200" dirty="0">
              <a:solidFill>
                <a:srgbClr val="FF0000"/>
              </a:solidFill>
            </a:endParaRPr>
          </a:p>
        </p:txBody>
      </p:sp>
      <p:sp>
        <p:nvSpPr>
          <p:cNvPr id="7" name="TextBox 6"/>
          <p:cNvSpPr txBox="1"/>
          <p:nvPr/>
        </p:nvSpPr>
        <p:spPr>
          <a:xfrm>
            <a:off x="92513" y="5527738"/>
            <a:ext cx="2476960" cy="923330"/>
          </a:xfrm>
          <a:prstGeom prst="rect">
            <a:avLst/>
          </a:prstGeom>
          <a:noFill/>
        </p:spPr>
        <p:txBody>
          <a:bodyPr wrap="none" rtlCol="1">
            <a:spAutoFit/>
          </a:bodyPr>
          <a:lstStyle/>
          <a:p>
            <a:pPr algn="r"/>
            <a:r>
              <a:rPr lang="he-IL" dirty="0" smtClean="0"/>
              <a:t>נוי זוזל- ת.ז </a:t>
            </a:r>
            <a:r>
              <a:rPr lang="he-IL" dirty="0" smtClean="0"/>
              <a:t>311145270 </a:t>
            </a:r>
          </a:p>
          <a:p>
            <a:pPr algn="r"/>
            <a:r>
              <a:rPr lang="he-IL" dirty="0" smtClean="0"/>
              <a:t>מרצה: ברמי ניסים</a:t>
            </a:r>
          </a:p>
          <a:p>
            <a:pPr algn="r"/>
            <a:r>
              <a:rPr lang="he-IL" dirty="0" smtClean="0"/>
              <a:t>מתרגלת: שימונוב בטי </a:t>
            </a:r>
            <a:endParaRPr lang="en-US" dirty="0" smtClean="0"/>
          </a:p>
        </p:txBody>
      </p:sp>
      <p:sp>
        <p:nvSpPr>
          <p:cNvPr id="8" name="TextBox 7"/>
          <p:cNvSpPr txBox="1"/>
          <p:nvPr/>
        </p:nvSpPr>
        <p:spPr>
          <a:xfrm>
            <a:off x="9337638" y="0"/>
            <a:ext cx="2816111" cy="830997"/>
          </a:xfrm>
          <a:prstGeom prst="rect">
            <a:avLst/>
          </a:prstGeom>
          <a:noFill/>
        </p:spPr>
        <p:txBody>
          <a:bodyPr wrap="square" rtlCol="1">
            <a:spAutoFit/>
          </a:bodyPr>
          <a:lstStyle/>
          <a:p>
            <a:pPr algn="r"/>
            <a:r>
              <a:rPr lang="he-IL" sz="2400" u="sng" dirty="0" smtClean="0"/>
              <a:t>הצגת הפרוייקט-</a:t>
            </a:r>
          </a:p>
          <a:p>
            <a:pPr algn="r"/>
            <a:r>
              <a:rPr lang="he-IL" sz="2400" u="sng" dirty="0" smtClean="0"/>
              <a:t>הנדסת תוכנה</a:t>
            </a:r>
            <a:endParaRPr lang="he-IL" sz="2400" u="sng" dirty="0"/>
          </a:p>
        </p:txBody>
      </p:sp>
      <p:grpSp>
        <p:nvGrpSpPr>
          <p:cNvPr id="12" name="Group 11"/>
          <p:cNvGrpSpPr/>
          <p:nvPr/>
        </p:nvGrpSpPr>
        <p:grpSpPr>
          <a:xfrm>
            <a:off x="2569473" y="1332943"/>
            <a:ext cx="5378825" cy="4238554"/>
            <a:chOff x="2398954" y="1107996"/>
            <a:chExt cx="7121564" cy="4994188"/>
          </a:xfrm>
        </p:grpSpPr>
        <p:grpSp>
          <p:nvGrpSpPr>
            <p:cNvPr id="10" name="Group 9"/>
            <p:cNvGrpSpPr/>
            <p:nvPr/>
          </p:nvGrpSpPr>
          <p:grpSpPr>
            <a:xfrm>
              <a:off x="2398954" y="1107996"/>
              <a:ext cx="6992471" cy="4994188"/>
              <a:chOff x="2366681" y="1170484"/>
              <a:chExt cx="6992471" cy="4994188"/>
            </a:xfrm>
          </p:grpSpPr>
          <p:pic>
            <p:nvPicPr>
              <p:cNvPr id="1026" name="Picture 2" descr="Bitcoin's Proof of Keys Day Begins With Industry-Wide Suppor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681" y="1170484"/>
                <a:ext cx="6992471" cy="4994188"/>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5723068" y="3022900"/>
                <a:ext cx="699247" cy="656216"/>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1" name="Rectangle 10"/>
            <p:cNvSpPr/>
            <p:nvPr/>
          </p:nvSpPr>
          <p:spPr>
            <a:xfrm>
              <a:off x="8164134" y="5948979"/>
              <a:ext cx="1356384" cy="1532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4" name="TextBox 13"/>
          <p:cNvSpPr txBox="1"/>
          <p:nvPr/>
        </p:nvSpPr>
        <p:spPr>
          <a:xfrm>
            <a:off x="9237191" y="967654"/>
            <a:ext cx="2916558" cy="2031325"/>
          </a:xfrm>
          <a:prstGeom prst="rect">
            <a:avLst/>
          </a:prstGeom>
          <a:noFill/>
        </p:spPr>
        <p:txBody>
          <a:bodyPr wrap="square" rtlCol="1">
            <a:spAutoFit/>
          </a:bodyPr>
          <a:lstStyle/>
          <a:p>
            <a:pPr algn="r"/>
            <a:r>
              <a:rPr lang="he-IL" dirty="0" smtClean="0"/>
              <a:t>הקדמה</a:t>
            </a:r>
            <a:r>
              <a:rPr lang="en-US" dirty="0" smtClean="0"/>
              <a:t>.</a:t>
            </a:r>
            <a:r>
              <a:rPr lang="he-IL" dirty="0" smtClean="0"/>
              <a:t>1</a:t>
            </a:r>
            <a:endParaRPr lang="en-US" dirty="0" smtClean="0"/>
          </a:p>
          <a:p>
            <a:pPr algn="r"/>
            <a:r>
              <a:rPr lang="he-IL" dirty="0" smtClean="0"/>
              <a:t>2. מאפיינים עיקריים</a:t>
            </a:r>
            <a:r>
              <a:rPr lang="en-US" dirty="0" smtClean="0"/>
              <a:t> </a:t>
            </a:r>
          </a:p>
          <a:p>
            <a:pPr algn="r"/>
            <a:r>
              <a:rPr lang="he-IL" dirty="0" smtClean="0"/>
              <a:t>3. </a:t>
            </a:r>
            <a:r>
              <a:rPr lang="he-IL" dirty="0" smtClean="0"/>
              <a:t>ארכיטקטורת המערכת</a:t>
            </a:r>
          </a:p>
          <a:p>
            <a:pPr algn="r"/>
            <a:r>
              <a:rPr lang="en-US" dirty="0" smtClean="0"/>
              <a:t>Design pattern .</a:t>
            </a:r>
            <a:r>
              <a:rPr lang="he-IL" dirty="0" smtClean="0"/>
              <a:t>4</a:t>
            </a:r>
            <a:endParaRPr lang="he-IL" dirty="0" smtClean="0"/>
          </a:p>
          <a:p>
            <a:pPr lvl="1" algn="r"/>
            <a:r>
              <a:rPr lang="en-US" dirty="0" smtClean="0"/>
              <a:t>JUnit</a:t>
            </a:r>
            <a:r>
              <a:rPr lang="he-IL" dirty="0" smtClean="0"/>
              <a:t>5.</a:t>
            </a:r>
            <a:r>
              <a:rPr lang="he-IL" dirty="0" smtClean="0"/>
              <a:t> </a:t>
            </a:r>
            <a:endParaRPr lang="en-US" dirty="0"/>
          </a:p>
          <a:p>
            <a:pPr algn="r"/>
            <a:r>
              <a:rPr lang="en-US" dirty="0" smtClean="0"/>
              <a:t>Git </a:t>
            </a:r>
            <a:r>
              <a:rPr lang="he-IL" dirty="0" smtClean="0"/>
              <a:t>6.</a:t>
            </a:r>
            <a:endParaRPr lang="en-US" dirty="0" smtClean="0"/>
          </a:p>
          <a:p>
            <a:pPr algn="r"/>
            <a:r>
              <a:rPr lang="en-US" dirty="0" smtClean="0"/>
              <a:t>GUI</a:t>
            </a:r>
            <a:r>
              <a:rPr lang="he-IL" dirty="0" smtClean="0"/>
              <a:t>7. </a:t>
            </a:r>
            <a:endParaRPr lang="he-IL" dirty="0"/>
          </a:p>
        </p:txBody>
      </p:sp>
      <p:pic>
        <p:nvPicPr>
          <p:cNvPr id="1028" name="Picture 4" descr="HIT מכון טכנולוגי חולון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00" y="238898"/>
            <a:ext cx="2030803" cy="42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938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9486" y="229005"/>
            <a:ext cx="7979229" cy="646331"/>
          </a:xfrm>
          <a:prstGeom prst="rect">
            <a:avLst/>
          </a:prstGeom>
          <a:noFill/>
        </p:spPr>
        <p:txBody>
          <a:bodyPr wrap="square" rtlCol="1">
            <a:spAutoFit/>
          </a:bodyPr>
          <a:lstStyle/>
          <a:p>
            <a:pPr algn="r"/>
            <a:r>
              <a:rPr lang="he-IL" sz="3600" u="sng" dirty="0" smtClean="0"/>
              <a:t>הקדמה</a:t>
            </a:r>
            <a:endParaRPr lang="he-IL" sz="3600" u="sng" dirty="0"/>
          </a:p>
        </p:txBody>
      </p:sp>
      <p:sp>
        <p:nvSpPr>
          <p:cNvPr id="6" name="Rectangle 5"/>
          <p:cNvSpPr/>
          <p:nvPr/>
        </p:nvSpPr>
        <p:spPr>
          <a:xfrm>
            <a:off x="774551" y="1065006"/>
            <a:ext cx="11134164" cy="5149551"/>
          </a:xfrm>
          <a:prstGeom prst="rect">
            <a:avLst/>
          </a:prstGeom>
        </p:spPr>
        <p:txBody>
          <a:bodyPr wrap="square">
            <a:spAutoFit/>
          </a:bodyPr>
          <a:lstStyle/>
          <a:p>
            <a:pPr algn="r">
              <a:lnSpc>
                <a:spcPct val="107000"/>
              </a:lnSpc>
              <a:spcAft>
                <a:spcPts val="800"/>
              </a:spcAft>
            </a:pPr>
            <a:r>
              <a:rPr lang="he-IL" sz="2800" u="sng" dirty="0">
                <a:latin typeface="Calibri" panose="020F0502020204030204" pitchFamily="34" charset="0"/>
                <a:ea typeface="Calibri" panose="020F0502020204030204" pitchFamily="34" charset="0"/>
              </a:rPr>
              <a:t>תיאור כללי</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a:latin typeface="Calibri" panose="020F0502020204030204" pitchFamily="34" charset="0"/>
                <a:ea typeface="Calibri" panose="020F0502020204030204" pitchFamily="34" charset="0"/>
              </a:rPr>
              <a:t>כיום בכל ארגון עובדים משתמשים במספר רב של מערכות. וכדי להיכנס אליהם העובד מתבקש להכניס שם משתמש וסיסמא ייעודיים כדי לאמת את זהותו במערכת. בנוסף כל מערכת מגדירה לעצמה מאפייני סיסמא שונים, כך שלא ניתן לתת לכל מערכות את אותה הסיסמא. וכדי להגן מבחינה בטחונית על הארגון יש צורך לתת לכל מערכת משתמש וסיסמא ייעודיים כדי להתחבר אליה, היום בעידן הסייבר קיימות פרצות רבות למערכות שמצליחות לגנוב סיסמאות ולהכנס למערכות כמתחזים למשתמשים שנוצרו במערכת קודם לכן.</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a:latin typeface="Calibri" panose="020F0502020204030204" pitchFamily="34" charset="0"/>
                <a:ea typeface="Calibri" panose="020F0502020204030204" pitchFamily="34" charset="0"/>
              </a:rPr>
              <a:t>כתוצאה מכך העובדים בארגון צריכים לזכור מספר רב של משתמשים וסיסמאות כדי לנהל את המערכות שלהם ולדאוג להחליף אותם לאחר תקופה כדי לא לאפשר פריצות למערכות מגורמים עוינים.</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a:latin typeface="Calibri" panose="020F0502020204030204" pitchFamily="34" charset="0"/>
                <a:ea typeface="Calibri" panose="020F0502020204030204" pitchFamily="34" charset="0"/>
              </a:rPr>
              <a:t>לצורך כך נוצרה מערכת ה "קייפר", מערכת לשמירת סיסמאות בארגון. עובדים יוצרים לעצמם כספת בה הם שומרים את שמות המשתמשים והסיסמאות שלהם. הכספת מוצפנת כך שלא ניתן לפתוח אותה ללא זיהוי של המשתמש שיצר אותה. העובד יכול ליצור בעצמו את הסיסמא או שהמערכת תגריל בשבילו סיסמא לפי התכונות אותם הוא דורש. כך ביטחון של המערכות בארגון יישמרו, ולעובדים יהיה יותר קל לנהל את המערכות שלהם</a:t>
            </a:r>
            <a:r>
              <a:rPr lang="he-IL" dirty="0" smtClean="0">
                <a:latin typeface="Calibri" panose="020F0502020204030204" pitchFamily="34" charset="0"/>
                <a:ea typeface="Calibri" panose="020F0502020204030204" pitchFamily="34" charset="0"/>
              </a:rPr>
              <a:t>.</a:t>
            </a:r>
            <a:endParaRPr lang="he-IL" sz="1400" dirty="0">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a:latin typeface="Calibri" panose="020F0502020204030204" pitchFamily="34" charset="0"/>
                <a:ea typeface="Calibri" panose="020F0502020204030204" pitchFamily="34" charset="0"/>
              </a:rPr>
              <a:t>המערכת יכולה לשמש גם לשמוש פרטי למשתמשים שצריכים לשמור סיסמאות של בנק, אימייל, ועוד שירותים נוספים המצריכים הזדהות.</a:t>
            </a:r>
            <a:endParaRPr lang="en-US" dirty="0">
              <a:latin typeface="Calibri" panose="020F0502020204030204" pitchFamily="34" charset="0"/>
              <a:ea typeface="Calibri" panose="020F0502020204030204" pitchFamily="34" charset="0"/>
            </a:endParaRPr>
          </a:p>
          <a:p>
            <a:pPr algn="r">
              <a:lnSpc>
                <a:spcPct val="107000"/>
              </a:lnSpc>
              <a:spcAft>
                <a:spcPts val="800"/>
              </a:spcAft>
            </a:pPr>
            <a:r>
              <a:rPr lang="he-IL" sz="1400" dirty="0">
                <a:latin typeface="Calibri" panose="020F0502020204030204" pitchFamily="34" charset="0"/>
                <a:ea typeface="Calibri" panose="020F0502020204030204" pitchFamily="34" charset="0"/>
              </a:rPr>
              <a:t> </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9260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1392" y="295210"/>
            <a:ext cx="7476565" cy="2881238"/>
          </a:xfrm>
          <a:prstGeom prst="rect">
            <a:avLst/>
          </a:prstGeom>
        </p:spPr>
        <p:txBody>
          <a:bodyPr wrap="square">
            <a:spAutoFit/>
          </a:bodyPr>
          <a:lstStyle/>
          <a:p>
            <a:pPr algn="r">
              <a:lnSpc>
                <a:spcPct val="107000"/>
              </a:lnSpc>
              <a:spcAft>
                <a:spcPts val="800"/>
              </a:spcAft>
            </a:pPr>
            <a:r>
              <a:rPr lang="he-IL" sz="2800" u="sng" dirty="0" smtClean="0">
                <a:latin typeface="Calibri" panose="020F0502020204030204" pitchFamily="34" charset="0"/>
                <a:ea typeface="Calibri" panose="020F0502020204030204" pitchFamily="34" charset="0"/>
              </a:rPr>
              <a:t>מאפיינים עיקריים</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u="sng" dirty="0" smtClean="0">
                <a:latin typeface="Calibri" panose="020F0502020204030204" pitchFamily="34" charset="0"/>
                <a:ea typeface="Calibri" panose="020F0502020204030204" pitchFamily="34" charset="0"/>
              </a:rPr>
              <a:t>המערכת תכיל מספר מאפיינים עיקריים:</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smtClean="0">
                <a:latin typeface="Calibri" panose="020F0502020204030204" pitchFamily="34" charset="0"/>
                <a:ea typeface="Calibri" panose="020F0502020204030204" pitchFamily="34" charset="0"/>
              </a:rPr>
              <a:t>1. יצירת כספת מוצפנת לשמירת סיסמאות וניהולה באופן בטוח.</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smtClean="0">
                <a:latin typeface="Calibri" panose="020F0502020204030204" pitchFamily="34" charset="0"/>
                <a:ea typeface="Calibri" panose="020F0502020204030204" pitchFamily="34" charset="0"/>
              </a:rPr>
              <a:t>2. ניהול הכספת ע"י הוספה ומחיקת מפתחות הכוללים שם משתמש וסיסמא</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he-IL" dirty="0" smtClean="0">
                <a:latin typeface="Calibri" panose="020F0502020204030204" pitchFamily="34" charset="0"/>
                <a:ea typeface="Calibri" panose="020F0502020204030204" pitchFamily="34" charset="0"/>
              </a:rPr>
              <a:t>3. יצירת סיסמא מוגרלת לפי בחירת המשתמש </a:t>
            </a:r>
          </a:p>
          <a:p>
            <a:pPr algn="r">
              <a:lnSpc>
                <a:spcPct val="107000"/>
              </a:lnSpc>
              <a:spcAft>
                <a:spcPts val="800"/>
              </a:spcAft>
            </a:pPr>
            <a:r>
              <a:rPr lang="he-IL" dirty="0">
                <a:latin typeface="Calibri" panose="020F0502020204030204" pitchFamily="34" charset="0"/>
                <a:ea typeface="Calibri" panose="020F0502020204030204" pitchFamily="34" charset="0"/>
              </a:rPr>
              <a:t>4. יכולת שיחזור מפתחות לפי תאריך</a:t>
            </a:r>
          </a:p>
          <a:p>
            <a:pPr algn="r">
              <a:lnSpc>
                <a:spcPct val="107000"/>
              </a:lnSpc>
              <a:spcAft>
                <a:spcPts val="800"/>
              </a:spcAft>
            </a:pP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Replacement key (3 pieces in a set) – DISKL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07" y="2871264"/>
            <a:ext cx="3476625"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0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4475" y="233269"/>
            <a:ext cx="3246402" cy="530145"/>
          </a:xfrm>
          <a:prstGeom prst="rect">
            <a:avLst/>
          </a:prstGeom>
        </p:spPr>
        <p:txBody>
          <a:bodyPr wrap="none">
            <a:spAutoFit/>
          </a:bodyPr>
          <a:lstStyle/>
          <a:p>
            <a:pPr algn="r">
              <a:lnSpc>
                <a:spcPct val="107000"/>
              </a:lnSpc>
              <a:spcAft>
                <a:spcPts val="800"/>
              </a:spcAft>
            </a:pPr>
            <a:r>
              <a:rPr lang="he-IL" sz="2800" u="sng" dirty="0" smtClean="0">
                <a:latin typeface="Calibri" panose="020F0502020204030204" pitchFamily="34" charset="0"/>
                <a:ea typeface="Calibri" panose="020F0502020204030204" pitchFamily="34" charset="0"/>
              </a:rPr>
              <a:t>ארכיטקטורת המערכת</a:t>
            </a:r>
            <a:endParaRPr lang="en-US" sz="2800" dirty="0" smtClean="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320" y="2898289"/>
            <a:ext cx="1091901" cy="1091901"/>
          </a:xfrm>
          <a:prstGeom prst="rect">
            <a:avLst/>
          </a:prstGeom>
        </p:spPr>
      </p:pic>
      <p:sp>
        <p:nvSpPr>
          <p:cNvPr id="7" name="TextBox 6"/>
          <p:cNvSpPr txBox="1"/>
          <p:nvPr/>
        </p:nvSpPr>
        <p:spPr>
          <a:xfrm>
            <a:off x="5201320" y="2604261"/>
            <a:ext cx="903643" cy="369332"/>
          </a:xfrm>
          <a:prstGeom prst="rect">
            <a:avLst/>
          </a:prstGeom>
          <a:noFill/>
        </p:spPr>
        <p:txBody>
          <a:bodyPr wrap="square" rtlCol="1">
            <a:spAutoFit/>
          </a:bodyPr>
          <a:lstStyle/>
          <a:p>
            <a:r>
              <a:rPr lang="en-US" dirty="0"/>
              <a:t>K</a:t>
            </a:r>
            <a:r>
              <a:rPr lang="en-US" dirty="0" smtClean="0"/>
              <a:t>eyper</a:t>
            </a:r>
            <a:endParaRPr lang="he-IL" dirty="0"/>
          </a:p>
        </p:txBody>
      </p:sp>
      <p:pic>
        <p:nvPicPr>
          <p:cNvPr id="3078" name="Picture 6" descr="מחשב, לעבוד קשה, וקטור, הדבק, להדפיס, ציור היתולי, איש. Stickman ..."/>
          <p:cNvPicPr>
            <a:picLocks noChangeAspect="1" noChangeArrowheads="1"/>
          </p:cNvPicPr>
          <p:nvPr/>
        </p:nvPicPr>
        <p:blipFill rotWithShape="1">
          <a:blip r:embed="rId3">
            <a:extLst>
              <a:ext uri="{28A0092B-C50C-407E-A947-70E740481C1C}">
                <a14:useLocalDpi xmlns:a14="http://schemas.microsoft.com/office/drawing/2010/main" val="0"/>
              </a:ext>
            </a:extLst>
          </a:blip>
          <a:srcRect b="11978"/>
          <a:stretch/>
        </p:blipFill>
        <p:spPr bwMode="auto">
          <a:xfrm>
            <a:off x="1511039" y="4225645"/>
            <a:ext cx="2057400" cy="162651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atabase Icon - Free Download, PNG and Vec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4023" y="1367178"/>
            <a:ext cx="1531111" cy="153111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V="1">
            <a:off x="3334871" y="3894269"/>
            <a:ext cx="1581374" cy="96818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441417" y="2441986"/>
            <a:ext cx="2336823" cy="716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05471" y="2973593"/>
            <a:ext cx="2741776" cy="369332"/>
          </a:xfrm>
          <a:prstGeom prst="rect">
            <a:avLst/>
          </a:prstGeom>
          <a:noFill/>
        </p:spPr>
        <p:txBody>
          <a:bodyPr wrap="none" rtlCol="1">
            <a:spAutoFit/>
          </a:bodyPr>
          <a:lstStyle/>
          <a:p>
            <a:r>
              <a:rPr lang="en-US" dirty="0" smtClean="0"/>
              <a:t>Derby Embedded Database</a:t>
            </a:r>
            <a:endParaRPr lang="he-IL" dirty="0"/>
          </a:p>
        </p:txBody>
      </p:sp>
    </p:spTree>
    <p:extLst>
      <p:ext uri="{BB962C8B-B14F-4D97-AF65-F5344CB8AC3E}">
        <p14:creationId xmlns:p14="http://schemas.microsoft.com/office/powerpoint/2010/main" val="310160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3221" y="4105616"/>
            <a:ext cx="2598234"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smtClean="0"/>
          </a:p>
        </p:txBody>
      </p:sp>
      <p:sp>
        <p:nvSpPr>
          <p:cNvPr id="5" name="Rectangle 4"/>
          <p:cNvSpPr/>
          <p:nvPr/>
        </p:nvSpPr>
        <p:spPr>
          <a:xfrm>
            <a:off x="5034011" y="1091070"/>
            <a:ext cx="2657724"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Rectangle 5"/>
          <p:cNvSpPr/>
          <p:nvPr/>
        </p:nvSpPr>
        <p:spPr>
          <a:xfrm>
            <a:off x="8609835" y="4134165"/>
            <a:ext cx="2598234"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5034011" y="1091071"/>
            <a:ext cx="2657724" cy="4497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controller</a:t>
            </a:r>
            <a:endParaRPr lang="he-IL" dirty="0"/>
          </a:p>
        </p:txBody>
      </p:sp>
      <p:sp>
        <p:nvSpPr>
          <p:cNvPr id="8" name="Rectangle 7"/>
          <p:cNvSpPr/>
          <p:nvPr/>
        </p:nvSpPr>
        <p:spPr>
          <a:xfrm>
            <a:off x="1313221" y="4105616"/>
            <a:ext cx="2598234" cy="4497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model</a:t>
            </a:r>
            <a:endParaRPr lang="he-IL" dirty="0"/>
          </a:p>
        </p:txBody>
      </p:sp>
      <p:sp>
        <p:nvSpPr>
          <p:cNvPr id="9" name="Rectangle 8"/>
          <p:cNvSpPr/>
          <p:nvPr/>
        </p:nvSpPr>
        <p:spPr>
          <a:xfrm>
            <a:off x="8609835" y="4134165"/>
            <a:ext cx="2598234" cy="4497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view</a:t>
            </a:r>
            <a:endParaRPr lang="he-IL" dirty="0"/>
          </a:p>
        </p:txBody>
      </p:sp>
      <p:sp>
        <p:nvSpPr>
          <p:cNvPr id="10" name="TextBox 9"/>
          <p:cNvSpPr txBox="1"/>
          <p:nvPr/>
        </p:nvSpPr>
        <p:spPr>
          <a:xfrm>
            <a:off x="1508367" y="4679233"/>
            <a:ext cx="2207941" cy="369332"/>
          </a:xfrm>
          <a:prstGeom prst="rect">
            <a:avLst/>
          </a:prstGeom>
          <a:noFill/>
        </p:spPr>
        <p:txBody>
          <a:bodyPr wrap="square" rtlCol="1">
            <a:spAutoFit/>
          </a:bodyPr>
          <a:lstStyle/>
          <a:p>
            <a:r>
              <a:rPr lang="en-US" dirty="0" smtClean="0"/>
              <a:t>Database</a:t>
            </a:r>
            <a:endParaRPr lang="he-IL" dirty="0"/>
          </a:p>
        </p:txBody>
      </p:sp>
      <p:sp>
        <p:nvSpPr>
          <p:cNvPr id="11" name="TextBox 10"/>
          <p:cNvSpPr txBox="1"/>
          <p:nvPr/>
        </p:nvSpPr>
        <p:spPr>
          <a:xfrm>
            <a:off x="8799406" y="4719449"/>
            <a:ext cx="2219092" cy="369332"/>
          </a:xfrm>
          <a:prstGeom prst="rect">
            <a:avLst/>
          </a:prstGeom>
          <a:noFill/>
        </p:spPr>
        <p:txBody>
          <a:bodyPr wrap="square" rtlCol="1">
            <a:spAutoFit/>
          </a:bodyPr>
          <a:lstStyle/>
          <a:p>
            <a:r>
              <a:rPr lang="en-US" dirty="0" smtClean="0"/>
              <a:t>Form Management</a:t>
            </a:r>
            <a:endParaRPr lang="he-IL" dirty="0"/>
          </a:p>
        </p:txBody>
      </p:sp>
      <p:sp>
        <p:nvSpPr>
          <p:cNvPr id="12" name="TextBox 11"/>
          <p:cNvSpPr txBox="1"/>
          <p:nvPr/>
        </p:nvSpPr>
        <p:spPr>
          <a:xfrm>
            <a:off x="1508366" y="5172417"/>
            <a:ext cx="2207941" cy="369332"/>
          </a:xfrm>
          <a:prstGeom prst="rect">
            <a:avLst/>
          </a:prstGeom>
          <a:noFill/>
        </p:spPr>
        <p:txBody>
          <a:bodyPr wrap="square" rtlCol="1">
            <a:spAutoFit/>
          </a:bodyPr>
          <a:lstStyle/>
          <a:p>
            <a:r>
              <a:rPr lang="en-US" dirty="0" smtClean="0"/>
              <a:t>Xml file</a:t>
            </a:r>
            <a:endParaRPr lang="he-IL" dirty="0"/>
          </a:p>
        </p:txBody>
      </p:sp>
      <p:cxnSp>
        <p:nvCxnSpPr>
          <p:cNvPr id="13" name="Elbow Connector 12"/>
          <p:cNvCxnSpPr/>
          <p:nvPr/>
        </p:nvCxnSpPr>
        <p:spPr>
          <a:xfrm rot="10800000" flipV="1">
            <a:off x="2487933" y="1641195"/>
            <a:ext cx="2546083" cy="2380712"/>
          </a:xfrm>
          <a:prstGeom prst="bentConnector3">
            <a:avLst>
              <a:gd name="adj1" fmla="val 100367"/>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9609" y="1378843"/>
            <a:ext cx="1968424" cy="276999"/>
          </a:xfrm>
          <a:prstGeom prst="rect">
            <a:avLst/>
          </a:prstGeom>
          <a:noFill/>
        </p:spPr>
        <p:txBody>
          <a:bodyPr wrap="square" rtlCol="1">
            <a:spAutoFit/>
          </a:bodyPr>
          <a:lstStyle/>
          <a:p>
            <a:r>
              <a:rPr lang="en-US" sz="1200" dirty="0" smtClean="0"/>
              <a:t>Update  Database</a:t>
            </a:r>
            <a:endParaRPr lang="he-IL" sz="1200" dirty="0"/>
          </a:p>
        </p:txBody>
      </p:sp>
      <p:cxnSp>
        <p:nvCxnSpPr>
          <p:cNvPr id="15" name="Elbow Connector 14"/>
          <p:cNvCxnSpPr/>
          <p:nvPr/>
        </p:nvCxnSpPr>
        <p:spPr>
          <a:xfrm rot="16200000" flipH="1">
            <a:off x="7607726" y="1804390"/>
            <a:ext cx="2395465" cy="2206985"/>
          </a:xfrm>
          <a:prstGeom prst="bentConnector3">
            <a:avLst>
              <a:gd name="adj1" fmla="val -275"/>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09014" y="1454410"/>
            <a:ext cx="2358384" cy="276999"/>
          </a:xfrm>
          <a:prstGeom prst="rect">
            <a:avLst/>
          </a:prstGeom>
          <a:noFill/>
        </p:spPr>
        <p:txBody>
          <a:bodyPr wrap="square" rtlCol="1">
            <a:spAutoFit/>
          </a:bodyPr>
          <a:lstStyle/>
          <a:p>
            <a:r>
              <a:rPr lang="en-US" sz="1200" dirty="0" smtClean="0"/>
              <a:t>Display objects from Database</a:t>
            </a:r>
            <a:endParaRPr lang="he-IL" sz="1200" dirty="0"/>
          </a:p>
        </p:txBody>
      </p:sp>
      <p:sp>
        <p:nvSpPr>
          <p:cNvPr id="17" name="TextBox 16"/>
          <p:cNvSpPr txBox="1"/>
          <p:nvPr/>
        </p:nvSpPr>
        <p:spPr>
          <a:xfrm>
            <a:off x="5023780" y="1540834"/>
            <a:ext cx="2263698" cy="276999"/>
          </a:xfrm>
          <a:prstGeom prst="rect">
            <a:avLst/>
          </a:prstGeom>
          <a:noFill/>
        </p:spPr>
        <p:txBody>
          <a:bodyPr wrap="square" rtlCol="1">
            <a:spAutoFit/>
          </a:bodyPr>
          <a:lstStyle/>
          <a:p>
            <a:r>
              <a:rPr lang="en-US" sz="1200" dirty="0" smtClean="0"/>
              <a:t>Generate Password</a:t>
            </a:r>
            <a:endParaRPr lang="he-IL" sz="1200" dirty="0"/>
          </a:p>
        </p:txBody>
      </p:sp>
      <p:sp>
        <p:nvSpPr>
          <p:cNvPr id="18" name="TextBox 17"/>
          <p:cNvSpPr txBox="1"/>
          <p:nvPr/>
        </p:nvSpPr>
        <p:spPr>
          <a:xfrm>
            <a:off x="5027495" y="1710150"/>
            <a:ext cx="1607631" cy="307777"/>
          </a:xfrm>
          <a:prstGeom prst="rect">
            <a:avLst/>
          </a:prstGeom>
          <a:noFill/>
        </p:spPr>
        <p:txBody>
          <a:bodyPr wrap="square" rtlCol="1">
            <a:spAutoFit/>
          </a:bodyPr>
          <a:lstStyle/>
          <a:p>
            <a:r>
              <a:rPr lang="en-US" sz="1400" dirty="0"/>
              <a:t>A</a:t>
            </a:r>
            <a:r>
              <a:rPr lang="en-US" sz="1400" dirty="0" smtClean="0"/>
              <a:t>uthentication</a:t>
            </a:r>
            <a:endParaRPr lang="he-IL" sz="1400" dirty="0"/>
          </a:p>
        </p:txBody>
      </p:sp>
      <p:sp>
        <p:nvSpPr>
          <p:cNvPr id="19" name="TextBox 18"/>
          <p:cNvSpPr txBox="1"/>
          <p:nvPr/>
        </p:nvSpPr>
        <p:spPr>
          <a:xfrm>
            <a:off x="5023780" y="1890803"/>
            <a:ext cx="1895707" cy="307777"/>
          </a:xfrm>
          <a:prstGeom prst="rect">
            <a:avLst/>
          </a:prstGeom>
          <a:noFill/>
        </p:spPr>
        <p:txBody>
          <a:bodyPr wrap="square" rtlCol="1">
            <a:spAutoFit/>
          </a:bodyPr>
          <a:lstStyle/>
          <a:p>
            <a:r>
              <a:rPr lang="en-US" sz="1400" dirty="0" smtClean="0"/>
              <a:t>File hash algorithm</a:t>
            </a:r>
            <a:endParaRPr lang="he-IL" sz="1400" dirty="0"/>
          </a:p>
        </p:txBody>
      </p:sp>
      <p:cxnSp>
        <p:nvCxnSpPr>
          <p:cNvPr id="20" name="Straight Arrow Connector 19"/>
          <p:cNvCxnSpPr/>
          <p:nvPr/>
        </p:nvCxnSpPr>
        <p:spPr>
          <a:xfrm flipV="1">
            <a:off x="3956058" y="5191003"/>
            <a:ext cx="4536689" cy="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03209" y="4552929"/>
            <a:ext cx="1968424" cy="276999"/>
          </a:xfrm>
          <a:prstGeom prst="rect">
            <a:avLst/>
          </a:prstGeom>
          <a:noFill/>
        </p:spPr>
        <p:txBody>
          <a:bodyPr wrap="square" rtlCol="1">
            <a:spAutoFit/>
          </a:bodyPr>
          <a:lstStyle/>
          <a:p>
            <a:r>
              <a:rPr lang="en-US" sz="1200" dirty="0" smtClean="0"/>
              <a:t>Update  memory</a:t>
            </a:r>
            <a:endParaRPr lang="he-IL" sz="1200" dirty="0"/>
          </a:p>
        </p:txBody>
      </p:sp>
      <p:sp>
        <p:nvSpPr>
          <p:cNvPr id="22" name="TextBox 21"/>
          <p:cNvSpPr txBox="1"/>
          <p:nvPr/>
        </p:nvSpPr>
        <p:spPr>
          <a:xfrm>
            <a:off x="5099273" y="4938443"/>
            <a:ext cx="2439459" cy="276999"/>
          </a:xfrm>
          <a:prstGeom prst="rect">
            <a:avLst/>
          </a:prstGeom>
          <a:noFill/>
        </p:spPr>
        <p:txBody>
          <a:bodyPr wrap="square" rtlCol="1">
            <a:spAutoFit/>
          </a:bodyPr>
          <a:lstStyle/>
          <a:p>
            <a:r>
              <a:rPr lang="en-US" sz="1200" dirty="0" smtClean="0"/>
              <a:t>Display Objects From memory</a:t>
            </a:r>
            <a:endParaRPr lang="he-IL" sz="1200" dirty="0"/>
          </a:p>
        </p:txBody>
      </p:sp>
      <p:sp>
        <p:nvSpPr>
          <p:cNvPr id="23" name="TextBox 22"/>
          <p:cNvSpPr txBox="1"/>
          <p:nvPr/>
        </p:nvSpPr>
        <p:spPr>
          <a:xfrm>
            <a:off x="5016732" y="2067024"/>
            <a:ext cx="2785926" cy="307777"/>
          </a:xfrm>
          <a:prstGeom prst="rect">
            <a:avLst/>
          </a:prstGeom>
          <a:noFill/>
        </p:spPr>
        <p:txBody>
          <a:bodyPr wrap="square" rtlCol="1">
            <a:spAutoFit/>
          </a:bodyPr>
          <a:lstStyle/>
          <a:p>
            <a:r>
              <a:rPr lang="en-US" sz="1400" dirty="0" smtClean="0"/>
              <a:t>Transfer </a:t>
            </a:r>
            <a:r>
              <a:rPr lang="en-US" sz="1400" dirty="0"/>
              <a:t>d</a:t>
            </a:r>
            <a:r>
              <a:rPr lang="en-US" sz="1400" dirty="0" smtClean="0"/>
              <a:t>atabase </a:t>
            </a:r>
            <a:r>
              <a:rPr lang="en-US" sz="1400" dirty="0"/>
              <a:t>/</a:t>
            </a:r>
            <a:r>
              <a:rPr lang="en-US" sz="1400" dirty="0" smtClean="0"/>
              <a:t>memory</a:t>
            </a:r>
            <a:endParaRPr lang="he-IL" sz="1400" dirty="0"/>
          </a:p>
        </p:txBody>
      </p:sp>
      <p:cxnSp>
        <p:nvCxnSpPr>
          <p:cNvPr id="24" name="Elbow Connector 23"/>
          <p:cNvCxnSpPr/>
          <p:nvPr/>
        </p:nvCxnSpPr>
        <p:spPr>
          <a:xfrm rot="10800000">
            <a:off x="6505972" y="2948420"/>
            <a:ext cx="2103864" cy="1730814"/>
          </a:xfrm>
          <a:prstGeom prst="bentConnector3">
            <a:avLst>
              <a:gd name="adj1" fmla="val 10035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09921" y="4430785"/>
            <a:ext cx="1857621" cy="276999"/>
          </a:xfrm>
          <a:prstGeom prst="rect">
            <a:avLst/>
          </a:prstGeom>
          <a:noFill/>
        </p:spPr>
        <p:txBody>
          <a:bodyPr wrap="square" rtlCol="1">
            <a:spAutoFit/>
          </a:bodyPr>
          <a:lstStyle/>
          <a:p>
            <a:r>
              <a:rPr lang="en-US" sz="1200" dirty="0" smtClean="0"/>
              <a:t>User actions</a:t>
            </a:r>
            <a:endParaRPr lang="he-IL" sz="1200" dirty="0"/>
          </a:p>
        </p:txBody>
      </p:sp>
      <p:sp>
        <p:nvSpPr>
          <p:cNvPr id="26" name="TextBox 25"/>
          <p:cNvSpPr txBox="1"/>
          <p:nvPr/>
        </p:nvSpPr>
        <p:spPr>
          <a:xfrm>
            <a:off x="5023780" y="2262619"/>
            <a:ext cx="2115258" cy="307777"/>
          </a:xfrm>
          <a:prstGeom prst="rect">
            <a:avLst/>
          </a:prstGeom>
          <a:noFill/>
        </p:spPr>
        <p:txBody>
          <a:bodyPr wrap="square" rtlCol="1">
            <a:spAutoFit/>
          </a:bodyPr>
          <a:lstStyle/>
          <a:p>
            <a:r>
              <a:rPr lang="en-US" sz="1400" dirty="0" smtClean="0"/>
              <a:t>Clipboard functions</a:t>
            </a:r>
            <a:endParaRPr lang="he-IL" sz="1400" dirty="0"/>
          </a:p>
        </p:txBody>
      </p:sp>
      <p:sp>
        <p:nvSpPr>
          <p:cNvPr id="27" name="TextBox 26"/>
          <p:cNvSpPr txBox="1"/>
          <p:nvPr/>
        </p:nvSpPr>
        <p:spPr>
          <a:xfrm>
            <a:off x="5013549" y="2447771"/>
            <a:ext cx="1895707" cy="307777"/>
          </a:xfrm>
          <a:prstGeom prst="rect">
            <a:avLst/>
          </a:prstGeom>
          <a:noFill/>
        </p:spPr>
        <p:txBody>
          <a:bodyPr wrap="square" rtlCol="1">
            <a:spAutoFit/>
          </a:bodyPr>
          <a:lstStyle/>
          <a:p>
            <a:r>
              <a:rPr lang="en-US" sz="1400" dirty="0" smtClean="0"/>
              <a:t>Encryption/Decryption</a:t>
            </a:r>
            <a:endParaRPr lang="he-IL" sz="1400" dirty="0"/>
          </a:p>
        </p:txBody>
      </p:sp>
      <p:sp>
        <p:nvSpPr>
          <p:cNvPr id="28" name="TextBox 27"/>
          <p:cNvSpPr txBox="1"/>
          <p:nvPr/>
        </p:nvSpPr>
        <p:spPr>
          <a:xfrm>
            <a:off x="8799405" y="5080084"/>
            <a:ext cx="2394604" cy="369332"/>
          </a:xfrm>
          <a:prstGeom prst="rect">
            <a:avLst/>
          </a:prstGeom>
          <a:noFill/>
        </p:spPr>
        <p:txBody>
          <a:bodyPr wrap="square" rtlCol="1">
            <a:spAutoFit/>
          </a:bodyPr>
          <a:lstStyle/>
          <a:p>
            <a:r>
              <a:rPr lang="en-US" dirty="0" smtClean="0"/>
              <a:t>User Swing Interface</a:t>
            </a:r>
            <a:endParaRPr lang="he-IL" dirty="0"/>
          </a:p>
        </p:txBody>
      </p:sp>
      <p:cxnSp>
        <p:nvCxnSpPr>
          <p:cNvPr id="29" name="Straight Arrow Connector 28"/>
          <p:cNvCxnSpPr/>
          <p:nvPr/>
        </p:nvCxnSpPr>
        <p:spPr>
          <a:xfrm>
            <a:off x="3991719" y="5662365"/>
            <a:ext cx="4489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70505" y="5438017"/>
            <a:ext cx="1770248" cy="276999"/>
          </a:xfrm>
          <a:prstGeom prst="rect">
            <a:avLst/>
          </a:prstGeom>
          <a:noFill/>
        </p:spPr>
        <p:txBody>
          <a:bodyPr wrap="square" rtlCol="1">
            <a:spAutoFit/>
          </a:bodyPr>
          <a:lstStyle/>
          <a:p>
            <a:r>
              <a:rPr lang="en-US" sz="1200" dirty="0" smtClean="0"/>
              <a:t>Display log Massages</a:t>
            </a:r>
            <a:endParaRPr lang="he-IL" sz="1200" dirty="0"/>
          </a:p>
        </p:txBody>
      </p:sp>
      <p:cxnSp>
        <p:nvCxnSpPr>
          <p:cNvPr id="31" name="Elbow Connector 30"/>
          <p:cNvCxnSpPr/>
          <p:nvPr/>
        </p:nvCxnSpPr>
        <p:spPr>
          <a:xfrm rot="5400000" flipH="1" flipV="1">
            <a:off x="3767346" y="3081261"/>
            <a:ext cx="1925492" cy="1602712"/>
          </a:xfrm>
          <a:prstGeom prst="bentConnector3">
            <a:avLst>
              <a:gd name="adj1" fmla="val 1918"/>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19317" y="114814"/>
            <a:ext cx="5665075" cy="584775"/>
          </a:xfrm>
          <a:prstGeom prst="rect">
            <a:avLst/>
          </a:prstGeom>
          <a:noFill/>
        </p:spPr>
        <p:txBody>
          <a:bodyPr wrap="square" rtlCol="1">
            <a:spAutoFit/>
          </a:bodyPr>
          <a:lstStyle/>
          <a:p>
            <a:pPr algn="ctr"/>
            <a:r>
              <a:rPr lang="en-US" sz="3200" dirty="0" smtClean="0"/>
              <a:t>Mvc Model </a:t>
            </a:r>
            <a:endParaRPr lang="he-IL" sz="3200" dirty="0"/>
          </a:p>
        </p:txBody>
      </p:sp>
    </p:spTree>
    <p:extLst>
      <p:ext uri="{BB962C8B-B14F-4D97-AF65-F5344CB8AC3E}">
        <p14:creationId xmlns:p14="http://schemas.microsoft.com/office/powerpoint/2010/main" val="378964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92707" y="0"/>
            <a:ext cx="13184707" cy="6858000"/>
            <a:chOff x="-992707" y="0"/>
            <a:chExt cx="13184707" cy="6858000"/>
          </a:xfrm>
        </p:grpSpPr>
        <p:pic>
          <p:nvPicPr>
            <p:cNvPr id="5" name="Picture 4"/>
            <p:cNvPicPr>
              <a:picLocks noChangeAspect="1"/>
            </p:cNvPicPr>
            <p:nvPr/>
          </p:nvPicPr>
          <p:blipFill rotWithShape="1">
            <a:blip r:embed="rId2"/>
            <a:srcRect l="16254" t="19427" r="19095" b="9504"/>
            <a:stretch/>
          </p:blipFill>
          <p:spPr>
            <a:xfrm>
              <a:off x="0" y="0"/>
              <a:ext cx="12192000" cy="6858000"/>
            </a:xfrm>
            <a:prstGeom prst="rect">
              <a:avLst/>
            </a:prstGeom>
            <a:ln w="28575">
              <a:solidFill>
                <a:schemeClr val="accent1">
                  <a:lumMod val="60000"/>
                  <a:lumOff val="40000"/>
                </a:schemeClr>
              </a:solidFill>
            </a:ln>
          </p:spPr>
        </p:pic>
        <p:sp>
          <p:nvSpPr>
            <p:cNvPr id="6" name="TextBox 5"/>
            <p:cNvSpPr txBox="1"/>
            <p:nvPr/>
          </p:nvSpPr>
          <p:spPr>
            <a:xfrm>
              <a:off x="-992707" y="90310"/>
              <a:ext cx="5665075" cy="584775"/>
            </a:xfrm>
            <a:prstGeom prst="rect">
              <a:avLst/>
            </a:prstGeom>
            <a:noFill/>
          </p:spPr>
          <p:txBody>
            <a:bodyPr wrap="square" rtlCol="1">
              <a:spAutoFit/>
            </a:bodyPr>
            <a:lstStyle/>
            <a:p>
              <a:pPr algn="ctr"/>
              <a:r>
                <a:rPr lang="en-US" sz="3200" dirty="0" smtClean="0"/>
                <a:t>Connections Diagram</a:t>
              </a:r>
              <a:endParaRPr lang="he-IL" sz="3200" dirty="0"/>
            </a:p>
          </p:txBody>
        </p:sp>
        <p:sp>
          <p:nvSpPr>
            <p:cNvPr id="7" name="TextBox 6"/>
            <p:cNvSpPr txBox="1"/>
            <p:nvPr/>
          </p:nvSpPr>
          <p:spPr>
            <a:xfrm>
              <a:off x="1839830" y="1580444"/>
              <a:ext cx="242374" cy="230832"/>
            </a:xfrm>
            <a:prstGeom prst="rect">
              <a:avLst/>
            </a:prstGeom>
            <a:noFill/>
          </p:spPr>
          <p:txBody>
            <a:bodyPr wrap="none" rtlCol="1">
              <a:spAutoFit/>
            </a:bodyPr>
            <a:lstStyle/>
            <a:p>
              <a:r>
                <a:rPr lang="en-US" sz="900" dirty="0" smtClean="0"/>
                <a:t>1</a:t>
              </a:r>
              <a:endParaRPr lang="he-IL" sz="900" dirty="0"/>
            </a:p>
          </p:txBody>
        </p:sp>
        <p:sp>
          <p:nvSpPr>
            <p:cNvPr id="8" name="TextBox 7"/>
            <p:cNvSpPr txBox="1"/>
            <p:nvPr/>
          </p:nvSpPr>
          <p:spPr>
            <a:xfrm>
              <a:off x="2082204" y="3651126"/>
              <a:ext cx="242374" cy="230832"/>
            </a:xfrm>
            <a:prstGeom prst="rect">
              <a:avLst/>
            </a:prstGeom>
            <a:noFill/>
          </p:spPr>
          <p:txBody>
            <a:bodyPr wrap="none" rtlCol="1">
              <a:spAutoFit/>
            </a:bodyPr>
            <a:lstStyle/>
            <a:p>
              <a:r>
                <a:rPr lang="en-US" sz="900" dirty="0" smtClean="0"/>
                <a:t>1</a:t>
              </a:r>
              <a:endParaRPr lang="he-IL" sz="900" dirty="0"/>
            </a:p>
          </p:txBody>
        </p:sp>
        <p:sp>
          <p:nvSpPr>
            <p:cNvPr id="9" name="TextBox 8"/>
            <p:cNvSpPr txBox="1"/>
            <p:nvPr/>
          </p:nvSpPr>
          <p:spPr>
            <a:xfrm>
              <a:off x="5836097" y="401624"/>
              <a:ext cx="242374" cy="230832"/>
            </a:xfrm>
            <a:prstGeom prst="rect">
              <a:avLst/>
            </a:prstGeom>
            <a:noFill/>
          </p:spPr>
          <p:txBody>
            <a:bodyPr wrap="none" rtlCol="1">
              <a:spAutoFit/>
            </a:bodyPr>
            <a:lstStyle/>
            <a:p>
              <a:r>
                <a:rPr lang="en-US" sz="900" dirty="0" smtClean="0"/>
                <a:t>1</a:t>
              </a:r>
              <a:endParaRPr lang="he-IL" sz="900" dirty="0"/>
            </a:p>
          </p:txBody>
        </p:sp>
        <p:sp>
          <p:nvSpPr>
            <p:cNvPr id="10" name="TextBox 9"/>
            <p:cNvSpPr txBox="1"/>
            <p:nvPr/>
          </p:nvSpPr>
          <p:spPr>
            <a:xfrm>
              <a:off x="5593723" y="2297289"/>
              <a:ext cx="242374" cy="230832"/>
            </a:xfrm>
            <a:prstGeom prst="rect">
              <a:avLst/>
            </a:prstGeom>
            <a:noFill/>
          </p:spPr>
          <p:txBody>
            <a:bodyPr wrap="none" rtlCol="1">
              <a:spAutoFit/>
            </a:bodyPr>
            <a:lstStyle/>
            <a:p>
              <a:r>
                <a:rPr lang="en-US" sz="900" dirty="0" smtClean="0"/>
                <a:t>1</a:t>
              </a:r>
              <a:endParaRPr lang="he-IL" sz="900" dirty="0"/>
            </a:p>
          </p:txBody>
        </p:sp>
        <p:sp>
          <p:nvSpPr>
            <p:cNvPr id="11" name="TextBox 10"/>
            <p:cNvSpPr txBox="1"/>
            <p:nvPr/>
          </p:nvSpPr>
          <p:spPr>
            <a:xfrm>
              <a:off x="8892861" y="401624"/>
              <a:ext cx="242374" cy="230832"/>
            </a:xfrm>
            <a:prstGeom prst="rect">
              <a:avLst/>
            </a:prstGeom>
            <a:noFill/>
          </p:spPr>
          <p:txBody>
            <a:bodyPr wrap="none" rtlCol="1">
              <a:spAutoFit/>
            </a:bodyPr>
            <a:lstStyle/>
            <a:p>
              <a:r>
                <a:rPr lang="en-US" sz="900" dirty="0" smtClean="0"/>
                <a:t>1</a:t>
              </a:r>
              <a:endParaRPr lang="he-IL" sz="900" dirty="0"/>
            </a:p>
          </p:txBody>
        </p:sp>
        <p:sp>
          <p:nvSpPr>
            <p:cNvPr id="12" name="TextBox 11"/>
            <p:cNvSpPr txBox="1"/>
            <p:nvPr/>
          </p:nvSpPr>
          <p:spPr>
            <a:xfrm>
              <a:off x="7591519" y="401624"/>
              <a:ext cx="242374" cy="230832"/>
            </a:xfrm>
            <a:prstGeom prst="rect">
              <a:avLst/>
            </a:prstGeom>
            <a:noFill/>
          </p:spPr>
          <p:txBody>
            <a:bodyPr wrap="none" rtlCol="1">
              <a:spAutoFit/>
            </a:bodyPr>
            <a:lstStyle/>
            <a:p>
              <a:r>
                <a:rPr lang="en-US" sz="900" dirty="0" smtClean="0"/>
                <a:t>1</a:t>
              </a:r>
              <a:endParaRPr lang="he-IL" sz="900" dirty="0"/>
            </a:p>
          </p:txBody>
        </p:sp>
        <p:sp>
          <p:nvSpPr>
            <p:cNvPr id="13" name="TextBox 12"/>
            <p:cNvSpPr txBox="1"/>
            <p:nvPr/>
          </p:nvSpPr>
          <p:spPr>
            <a:xfrm>
              <a:off x="7941475" y="3766542"/>
              <a:ext cx="242374" cy="230832"/>
            </a:xfrm>
            <a:prstGeom prst="rect">
              <a:avLst/>
            </a:prstGeom>
            <a:noFill/>
          </p:spPr>
          <p:txBody>
            <a:bodyPr wrap="none" rtlCol="1">
              <a:spAutoFit/>
            </a:bodyPr>
            <a:lstStyle/>
            <a:p>
              <a:r>
                <a:rPr lang="en-US" sz="900" dirty="0" smtClean="0"/>
                <a:t>1</a:t>
              </a:r>
              <a:endParaRPr lang="he-IL" sz="900" dirty="0"/>
            </a:p>
          </p:txBody>
        </p:sp>
      </p:grpSp>
    </p:spTree>
    <p:extLst>
      <p:ext uri="{BB962C8B-B14F-4D97-AF65-F5344CB8AC3E}">
        <p14:creationId xmlns:p14="http://schemas.microsoft.com/office/powerpoint/2010/main" val="142010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821" y="459921"/>
            <a:ext cx="2457019" cy="532903"/>
          </a:xfrm>
          <a:prstGeom prst="rect">
            <a:avLst/>
          </a:prstGeom>
        </p:spPr>
        <p:txBody>
          <a:bodyPr wrap="none">
            <a:spAutoFit/>
          </a:bodyPr>
          <a:lstStyle/>
          <a:p>
            <a:pPr algn="r">
              <a:lnSpc>
                <a:spcPct val="107000"/>
              </a:lnSpc>
              <a:spcAft>
                <a:spcPts val="800"/>
              </a:spcAft>
            </a:pPr>
            <a:r>
              <a:rPr lang="en-US" sz="2800" u="sng" dirty="0" smtClean="0">
                <a:latin typeface="Calibri" panose="020F0502020204030204" pitchFamily="34" charset="0"/>
                <a:ea typeface="Calibri" panose="020F0502020204030204" pitchFamily="34" charset="0"/>
              </a:rPr>
              <a:t>Design Patterns</a:t>
            </a:r>
            <a:endParaRPr lang="en-US" sz="2800" dirty="0" smtClean="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p:cNvSpPr txBox="1"/>
          <p:nvPr/>
        </p:nvSpPr>
        <p:spPr>
          <a:xfrm>
            <a:off x="325821" y="992824"/>
            <a:ext cx="10846676" cy="923330"/>
          </a:xfrm>
          <a:prstGeom prst="rect">
            <a:avLst/>
          </a:prstGeom>
          <a:noFill/>
        </p:spPr>
        <p:txBody>
          <a:bodyPr wrap="square" rtlCol="1">
            <a:spAutoFit/>
          </a:bodyPr>
          <a:lstStyle/>
          <a:p>
            <a:pPr marL="342900" indent="-342900">
              <a:buAutoNum type="arabicPeriod"/>
            </a:pPr>
            <a:r>
              <a:rPr lang="en-US" dirty="0" smtClean="0"/>
              <a:t>SINGLETON-   </a:t>
            </a:r>
            <a:r>
              <a:rPr lang="he-IL" dirty="0" smtClean="0"/>
              <a:t>יצירת אובייקט אחד של בנק מפתחות על כל סיסמת מאסטר</a:t>
            </a:r>
            <a:endParaRPr lang="en-US" dirty="0" smtClean="0"/>
          </a:p>
          <a:p>
            <a:pPr marL="342900" indent="-342900">
              <a:buAutoNum type="arabicPeriod"/>
            </a:pPr>
            <a:r>
              <a:rPr lang="en-US" dirty="0" smtClean="0"/>
              <a:t>OBSERVER- </a:t>
            </a:r>
            <a:r>
              <a:rPr lang="he-IL" dirty="0" smtClean="0"/>
              <a:t>עדכון טבלאות שמציגות את המפתחות בכספת בכל שינוי של מפתח, ואפשור כפתור השמירה </a:t>
            </a:r>
            <a:endParaRPr lang="en-US" dirty="0" smtClean="0"/>
          </a:p>
          <a:p>
            <a:pPr marL="342900" indent="-342900">
              <a:buAutoNum type="arabicPeriod"/>
            </a:pPr>
            <a:r>
              <a:rPr lang="en-US" dirty="0" smtClean="0"/>
              <a:t>COMMAND- </a:t>
            </a:r>
            <a:r>
              <a:rPr lang="he-IL" dirty="0" smtClean="0"/>
              <a:t>ביצוע פקודות של כפתורים שנלחצו ע"י המשתמש</a:t>
            </a:r>
            <a:endParaRPr lang="he-IL" dirty="0"/>
          </a:p>
        </p:txBody>
      </p:sp>
      <p:sp>
        <p:nvSpPr>
          <p:cNvPr id="6" name="Rectangle 5"/>
          <p:cNvSpPr/>
          <p:nvPr/>
        </p:nvSpPr>
        <p:spPr>
          <a:xfrm>
            <a:off x="439034" y="2753710"/>
            <a:ext cx="4750676" cy="3647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5801710" y="2753710"/>
            <a:ext cx="5129049" cy="3647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407502" y="2770212"/>
            <a:ext cx="1481959" cy="369332"/>
          </a:xfrm>
          <a:prstGeom prst="rect">
            <a:avLst/>
          </a:prstGeom>
          <a:noFill/>
        </p:spPr>
        <p:txBody>
          <a:bodyPr wrap="square" rtlCol="1">
            <a:spAutoFit/>
          </a:bodyPr>
          <a:lstStyle/>
          <a:p>
            <a:r>
              <a:rPr lang="en-US" b="1" dirty="0">
                <a:solidFill>
                  <a:schemeClr val="bg1"/>
                </a:solidFill>
              </a:rPr>
              <a:t>O</a:t>
            </a:r>
            <a:r>
              <a:rPr lang="en-US" b="1" dirty="0" smtClean="0">
                <a:solidFill>
                  <a:schemeClr val="bg1"/>
                </a:solidFill>
              </a:rPr>
              <a:t>bserver</a:t>
            </a:r>
            <a:endParaRPr lang="he-IL" b="1" dirty="0">
              <a:solidFill>
                <a:schemeClr val="bg1"/>
              </a:solidFill>
            </a:endParaRPr>
          </a:p>
        </p:txBody>
      </p:sp>
      <p:sp>
        <p:nvSpPr>
          <p:cNvPr id="9" name="TextBox 8"/>
          <p:cNvSpPr txBox="1"/>
          <p:nvPr/>
        </p:nvSpPr>
        <p:spPr>
          <a:xfrm>
            <a:off x="5801710" y="2885826"/>
            <a:ext cx="1481959" cy="369332"/>
          </a:xfrm>
          <a:prstGeom prst="rect">
            <a:avLst/>
          </a:prstGeom>
          <a:noFill/>
        </p:spPr>
        <p:txBody>
          <a:bodyPr wrap="square" rtlCol="1">
            <a:spAutoFit/>
          </a:bodyPr>
          <a:lstStyle/>
          <a:p>
            <a:r>
              <a:rPr lang="en-US" b="1" dirty="0" smtClean="0">
                <a:solidFill>
                  <a:schemeClr val="bg1"/>
                </a:solidFill>
              </a:rPr>
              <a:t>Command</a:t>
            </a:r>
            <a:endParaRPr lang="he-IL" b="1" dirty="0">
              <a:solidFill>
                <a:schemeClr val="bg1"/>
              </a:solidFill>
            </a:endParaRPr>
          </a:p>
        </p:txBody>
      </p:sp>
      <p:sp>
        <p:nvSpPr>
          <p:cNvPr id="10" name="Rectangle 9"/>
          <p:cNvSpPr/>
          <p:nvPr/>
        </p:nvSpPr>
        <p:spPr>
          <a:xfrm>
            <a:off x="6219723" y="3387274"/>
            <a:ext cx="1063946" cy="6474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extBox 11"/>
          <p:cNvSpPr txBox="1"/>
          <p:nvPr/>
        </p:nvSpPr>
        <p:spPr>
          <a:xfrm>
            <a:off x="6232634" y="3387274"/>
            <a:ext cx="1051035" cy="307777"/>
          </a:xfrm>
          <a:prstGeom prst="rect">
            <a:avLst/>
          </a:prstGeom>
          <a:noFill/>
          <a:ln>
            <a:solidFill>
              <a:schemeClr val="tx1"/>
            </a:solidFill>
          </a:ln>
        </p:spPr>
        <p:txBody>
          <a:bodyPr wrap="square" rtlCol="1">
            <a:spAutoFit/>
          </a:bodyPr>
          <a:lstStyle/>
          <a:p>
            <a:r>
              <a:rPr lang="en-US" sz="1400" dirty="0"/>
              <a:t>I</a:t>
            </a:r>
            <a:r>
              <a:rPr lang="en-US" sz="1400" dirty="0" smtClean="0"/>
              <a:t>nvoker</a:t>
            </a:r>
            <a:endParaRPr lang="he-IL" sz="1400" dirty="0"/>
          </a:p>
        </p:txBody>
      </p:sp>
      <p:sp>
        <p:nvSpPr>
          <p:cNvPr id="13" name="TextBox 12"/>
          <p:cNvSpPr txBox="1"/>
          <p:nvPr/>
        </p:nvSpPr>
        <p:spPr>
          <a:xfrm>
            <a:off x="6232634" y="3695051"/>
            <a:ext cx="1051035" cy="369332"/>
          </a:xfrm>
          <a:prstGeom prst="rect">
            <a:avLst/>
          </a:prstGeom>
          <a:noFill/>
        </p:spPr>
        <p:txBody>
          <a:bodyPr wrap="square" rtlCol="1">
            <a:spAutoFit/>
          </a:bodyPr>
          <a:lstStyle/>
          <a:p>
            <a:r>
              <a:rPr lang="he-IL" dirty="0" smtClean="0"/>
              <a:t>כפתורים</a:t>
            </a:r>
            <a:endParaRPr lang="he-IL" dirty="0"/>
          </a:p>
        </p:txBody>
      </p:sp>
      <p:sp>
        <p:nvSpPr>
          <p:cNvPr id="15" name="TextBox 14"/>
          <p:cNvSpPr txBox="1"/>
          <p:nvPr/>
        </p:nvSpPr>
        <p:spPr>
          <a:xfrm>
            <a:off x="8166537" y="3416930"/>
            <a:ext cx="1366345" cy="369332"/>
          </a:xfrm>
          <a:prstGeom prst="rect">
            <a:avLst/>
          </a:prstGeom>
          <a:solidFill>
            <a:schemeClr val="bg1"/>
          </a:solidFill>
        </p:spPr>
        <p:txBody>
          <a:bodyPr wrap="square" rtlCol="1">
            <a:spAutoFit/>
          </a:bodyPr>
          <a:lstStyle/>
          <a:p>
            <a:r>
              <a:rPr lang="en-US" dirty="0" smtClean="0"/>
              <a:t>ICommand</a:t>
            </a:r>
            <a:endParaRPr lang="he-IL" dirty="0"/>
          </a:p>
        </p:txBody>
      </p:sp>
      <p:sp>
        <p:nvSpPr>
          <p:cNvPr id="16" name="TextBox 15"/>
          <p:cNvSpPr txBox="1"/>
          <p:nvPr/>
        </p:nvSpPr>
        <p:spPr>
          <a:xfrm>
            <a:off x="8166536" y="3816199"/>
            <a:ext cx="1366345" cy="646331"/>
          </a:xfrm>
          <a:prstGeom prst="rect">
            <a:avLst/>
          </a:prstGeom>
          <a:solidFill>
            <a:schemeClr val="bg1"/>
          </a:solidFill>
        </p:spPr>
        <p:txBody>
          <a:bodyPr wrap="square" rtlCol="1">
            <a:spAutoFit/>
          </a:bodyPr>
          <a:lstStyle/>
          <a:p>
            <a:r>
              <a:rPr lang="en-US" dirty="0" smtClean="0"/>
              <a:t>Execute()</a:t>
            </a:r>
          </a:p>
          <a:p>
            <a:r>
              <a:rPr lang="en-US" dirty="0" smtClean="0"/>
              <a:t>Unexecute()</a:t>
            </a:r>
            <a:endParaRPr lang="he-IL" dirty="0"/>
          </a:p>
        </p:txBody>
      </p:sp>
      <p:sp>
        <p:nvSpPr>
          <p:cNvPr id="17" name="TextBox 16"/>
          <p:cNvSpPr txBox="1"/>
          <p:nvPr/>
        </p:nvSpPr>
        <p:spPr>
          <a:xfrm>
            <a:off x="8276897" y="5118133"/>
            <a:ext cx="1460940" cy="1200329"/>
          </a:xfrm>
          <a:prstGeom prst="rect">
            <a:avLst/>
          </a:prstGeom>
          <a:solidFill>
            <a:schemeClr val="bg1"/>
          </a:solidFill>
        </p:spPr>
        <p:txBody>
          <a:bodyPr wrap="square" rtlCol="1">
            <a:spAutoFit/>
          </a:bodyPr>
          <a:lstStyle/>
          <a:p>
            <a:endParaRPr lang="he-IL" dirty="0"/>
          </a:p>
          <a:p>
            <a:r>
              <a:rPr lang="he-IL" dirty="0" smtClean="0"/>
              <a:t>מחיקה</a:t>
            </a:r>
          </a:p>
          <a:p>
            <a:r>
              <a:rPr lang="he-IL" dirty="0" smtClean="0"/>
              <a:t>הוספה</a:t>
            </a:r>
          </a:p>
          <a:p>
            <a:r>
              <a:rPr lang="he-IL" dirty="0" smtClean="0"/>
              <a:t>עדכון</a:t>
            </a:r>
          </a:p>
        </p:txBody>
      </p:sp>
      <p:sp>
        <p:nvSpPr>
          <p:cNvPr id="18" name="TextBox 17"/>
          <p:cNvSpPr txBox="1"/>
          <p:nvPr/>
        </p:nvSpPr>
        <p:spPr>
          <a:xfrm>
            <a:off x="6203957" y="5406635"/>
            <a:ext cx="1460940" cy="646331"/>
          </a:xfrm>
          <a:prstGeom prst="rect">
            <a:avLst/>
          </a:prstGeom>
          <a:solidFill>
            <a:schemeClr val="bg1"/>
          </a:solidFill>
        </p:spPr>
        <p:txBody>
          <a:bodyPr wrap="square" rtlCol="1">
            <a:spAutoFit/>
          </a:bodyPr>
          <a:lstStyle/>
          <a:p>
            <a:endParaRPr lang="he-IL" dirty="0"/>
          </a:p>
          <a:p>
            <a:r>
              <a:rPr lang="he-IL" dirty="0" smtClean="0"/>
              <a:t>בנק סיסמאות</a:t>
            </a:r>
            <a:endParaRPr lang="he-IL" dirty="0"/>
          </a:p>
        </p:txBody>
      </p:sp>
      <p:sp>
        <p:nvSpPr>
          <p:cNvPr id="19" name="TextBox 18"/>
          <p:cNvSpPr txBox="1"/>
          <p:nvPr/>
        </p:nvSpPr>
        <p:spPr>
          <a:xfrm>
            <a:off x="8276897" y="5115420"/>
            <a:ext cx="1466193" cy="369332"/>
          </a:xfrm>
          <a:prstGeom prst="rect">
            <a:avLst/>
          </a:prstGeom>
          <a:noFill/>
          <a:ln>
            <a:solidFill>
              <a:schemeClr val="tx1"/>
            </a:solidFill>
          </a:ln>
        </p:spPr>
        <p:txBody>
          <a:bodyPr wrap="square" rtlCol="1">
            <a:spAutoFit/>
          </a:bodyPr>
          <a:lstStyle/>
          <a:p>
            <a:r>
              <a:rPr lang="en-US" dirty="0" smtClean="0"/>
              <a:t>command</a:t>
            </a:r>
            <a:endParaRPr lang="he-IL" dirty="0"/>
          </a:p>
        </p:txBody>
      </p:sp>
      <p:sp>
        <p:nvSpPr>
          <p:cNvPr id="20" name="TextBox 19"/>
          <p:cNvSpPr txBox="1"/>
          <p:nvPr/>
        </p:nvSpPr>
        <p:spPr>
          <a:xfrm>
            <a:off x="6198704" y="5406635"/>
            <a:ext cx="1466193" cy="369332"/>
          </a:xfrm>
          <a:prstGeom prst="rect">
            <a:avLst/>
          </a:prstGeom>
          <a:noFill/>
          <a:ln>
            <a:solidFill>
              <a:schemeClr val="tx1"/>
            </a:solidFill>
          </a:ln>
        </p:spPr>
        <p:txBody>
          <a:bodyPr wrap="square" rtlCol="1">
            <a:spAutoFit/>
          </a:bodyPr>
          <a:lstStyle/>
          <a:p>
            <a:r>
              <a:rPr lang="en-US" dirty="0" smtClean="0"/>
              <a:t>reciver</a:t>
            </a:r>
            <a:endParaRPr lang="he-IL" dirty="0"/>
          </a:p>
        </p:txBody>
      </p:sp>
      <p:cxnSp>
        <p:nvCxnSpPr>
          <p:cNvPr id="25" name="Straight Arrow Connector 24"/>
          <p:cNvCxnSpPr/>
          <p:nvPr/>
        </p:nvCxnSpPr>
        <p:spPr>
          <a:xfrm flipH="1">
            <a:off x="7675408" y="5775967"/>
            <a:ext cx="501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378262" y="4064383"/>
            <a:ext cx="78827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870731" y="4492467"/>
            <a:ext cx="21021" cy="540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5724" y="3387274"/>
            <a:ext cx="1418896" cy="369332"/>
          </a:xfrm>
          <a:prstGeom prst="rect">
            <a:avLst/>
          </a:prstGeom>
          <a:solidFill>
            <a:schemeClr val="bg1"/>
          </a:solidFill>
          <a:ln>
            <a:solidFill>
              <a:schemeClr val="tx1"/>
            </a:solidFill>
          </a:ln>
        </p:spPr>
        <p:txBody>
          <a:bodyPr wrap="square" rtlCol="1">
            <a:spAutoFit/>
          </a:bodyPr>
          <a:lstStyle/>
          <a:p>
            <a:r>
              <a:rPr lang="en-US" dirty="0" smtClean="0"/>
              <a:t>Iobservable</a:t>
            </a:r>
          </a:p>
        </p:txBody>
      </p:sp>
      <p:sp>
        <p:nvSpPr>
          <p:cNvPr id="38" name="TextBox 37"/>
          <p:cNvSpPr txBox="1"/>
          <p:nvPr/>
        </p:nvSpPr>
        <p:spPr>
          <a:xfrm>
            <a:off x="735724" y="3756606"/>
            <a:ext cx="1418896" cy="923330"/>
          </a:xfrm>
          <a:prstGeom prst="rect">
            <a:avLst/>
          </a:prstGeom>
          <a:solidFill>
            <a:schemeClr val="bg1"/>
          </a:solidFill>
          <a:ln>
            <a:solidFill>
              <a:schemeClr val="tx1"/>
            </a:solidFill>
          </a:ln>
        </p:spPr>
        <p:txBody>
          <a:bodyPr wrap="square" rtlCol="1">
            <a:spAutoFit/>
          </a:bodyPr>
          <a:lstStyle/>
          <a:p>
            <a:r>
              <a:rPr lang="en-US" dirty="0" smtClean="0"/>
              <a:t>Add()</a:t>
            </a:r>
          </a:p>
          <a:p>
            <a:r>
              <a:rPr lang="en-US" dirty="0" smtClean="0"/>
              <a:t>Remove()</a:t>
            </a:r>
          </a:p>
          <a:p>
            <a:r>
              <a:rPr lang="en-US" dirty="0" smtClean="0"/>
              <a:t>Notify()</a:t>
            </a:r>
          </a:p>
        </p:txBody>
      </p:sp>
      <p:sp>
        <p:nvSpPr>
          <p:cNvPr id="39" name="TextBox 38"/>
          <p:cNvSpPr txBox="1"/>
          <p:nvPr/>
        </p:nvSpPr>
        <p:spPr>
          <a:xfrm>
            <a:off x="735724" y="5148160"/>
            <a:ext cx="2123090" cy="369332"/>
          </a:xfrm>
          <a:prstGeom prst="rect">
            <a:avLst/>
          </a:prstGeom>
          <a:solidFill>
            <a:schemeClr val="bg1"/>
          </a:solidFill>
          <a:ln>
            <a:solidFill>
              <a:schemeClr val="tx1"/>
            </a:solidFill>
          </a:ln>
        </p:spPr>
        <p:txBody>
          <a:bodyPr wrap="square" rtlCol="1">
            <a:spAutoFit/>
          </a:bodyPr>
          <a:lstStyle/>
          <a:p>
            <a:r>
              <a:rPr lang="en-US" dirty="0" smtClean="0"/>
              <a:t>Concrete observable</a:t>
            </a:r>
          </a:p>
        </p:txBody>
      </p:sp>
      <p:sp>
        <p:nvSpPr>
          <p:cNvPr id="40" name="TextBox 39"/>
          <p:cNvSpPr txBox="1"/>
          <p:nvPr/>
        </p:nvSpPr>
        <p:spPr>
          <a:xfrm>
            <a:off x="735724" y="5517492"/>
            <a:ext cx="2123090" cy="646331"/>
          </a:xfrm>
          <a:prstGeom prst="rect">
            <a:avLst/>
          </a:prstGeom>
          <a:solidFill>
            <a:schemeClr val="bg1"/>
          </a:solidFill>
          <a:ln>
            <a:solidFill>
              <a:schemeClr val="tx1"/>
            </a:solidFill>
          </a:ln>
        </p:spPr>
        <p:txBody>
          <a:bodyPr wrap="square" rtlCol="1">
            <a:spAutoFit/>
          </a:bodyPr>
          <a:lstStyle/>
          <a:p>
            <a:pPr algn="r"/>
            <a:r>
              <a:rPr lang="he-IL" dirty="0" smtClean="0"/>
              <a:t>עדכון מפתח </a:t>
            </a:r>
          </a:p>
          <a:p>
            <a:pPr algn="r"/>
            <a:r>
              <a:rPr lang="he-IL" dirty="0" smtClean="0"/>
              <a:t>הוספת\מחיקת מפתח</a:t>
            </a:r>
            <a:endParaRPr lang="he-IL" dirty="0"/>
          </a:p>
        </p:txBody>
      </p:sp>
      <p:sp>
        <p:nvSpPr>
          <p:cNvPr id="41" name="TextBox 40"/>
          <p:cNvSpPr txBox="1"/>
          <p:nvPr/>
        </p:nvSpPr>
        <p:spPr>
          <a:xfrm>
            <a:off x="3070218" y="4930754"/>
            <a:ext cx="2052374" cy="369332"/>
          </a:xfrm>
          <a:prstGeom prst="rect">
            <a:avLst/>
          </a:prstGeom>
          <a:solidFill>
            <a:schemeClr val="bg1"/>
          </a:solidFill>
        </p:spPr>
        <p:txBody>
          <a:bodyPr wrap="square" rtlCol="1">
            <a:spAutoFit/>
          </a:bodyPr>
          <a:lstStyle/>
          <a:p>
            <a:r>
              <a:rPr lang="en-US" dirty="0" smtClean="0"/>
              <a:t>Concrete Observer</a:t>
            </a:r>
            <a:endParaRPr lang="he-IL" dirty="0"/>
          </a:p>
        </p:txBody>
      </p:sp>
      <p:sp>
        <p:nvSpPr>
          <p:cNvPr id="42" name="TextBox 41"/>
          <p:cNvSpPr txBox="1"/>
          <p:nvPr/>
        </p:nvSpPr>
        <p:spPr>
          <a:xfrm>
            <a:off x="3070218" y="5314302"/>
            <a:ext cx="2052374" cy="646331"/>
          </a:xfrm>
          <a:prstGeom prst="rect">
            <a:avLst/>
          </a:prstGeom>
          <a:solidFill>
            <a:schemeClr val="bg1"/>
          </a:solidFill>
        </p:spPr>
        <p:txBody>
          <a:bodyPr wrap="square" rtlCol="1">
            <a:spAutoFit/>
          </a:bodyPr>
          <a:lstStyle/>
          <a:p>
            <a:pPr algn="r"/>
            <a:r>
              <a:rPr lang="he-IL" dirty="0" smtClean="0"/>
              <a:t>טבלאות ייצוג של בנק המפתחות</a:t>
            </a:r>
            <a:endParaRPr lang="he-IL" dirty="0"/>
          </a:p>
        </p:txBody>
      </p:sp>
      <p:sp>
        <p:nvSpPr>
          <p:cNvPr id="43" name="TextBox 42"/>
          <p:cNvSpPr txBox="1"/>
          <p:nvPr/>
        </p:nvSpPr>
        <p:spPr>
          <a:xfrm>
            <a:off x="3086813" y="3139544"/>
            <a:ext cx="1952899" cy="369332"/>
          </a:xfrm>
          <a:prstGeom prst="rect">
            <a:avLst/>
          </a:prstGeom>
          <a:solidFill>
            <a:schemeClr val="bg1"/>
          </a:solidFill>
          <a:ln>
            <a:solidFill>
              <a:schemeClr val="tx1"/>
            </a:solidFill>
          </a:ln>
        </p:spPr>
        <p:txBody>
          <a:bodyPr wrap="square" rtlCol="1">
            <a:spAutoFit/>
          </a:bodyPr>
          <a:lstStyle/>
          <a:p>
            <a:r>
              <a:rPr lang="en-US" dirty="0" smtClean="0"/>
              <a:t>Iobserver</a:t>
            </a:r>
            <a:endParaRPr lang="he-IL" dirty="0"/>
          </a:p>
        </p:txBody>
      </p:sp>
      <p:sp>
        <p:nvSpPr>
          <p:cNvPr id="44" name="TextBox 43"/>
          <p:cNvSpPr txBox="1"/>
          <p:nvPr/>
        </p:nvSpPr>
        <p:spPr>
          <a:xfrm>
            <a:off x="3086813" y="3508876"/>
            <a:ext cx="1952899" cy="369332"/>
          </a:xfrm>
          <a:prstGeom prst="rect">
            <a:avLst/>
          </a:prstGeom>
          <a:solidFill>
            <a:schemeClr val="bg1"/>
          </a:solidFill>
          <a:ln>
            <a:solidFill>
              <a:schemeClr val="tx1"/>
            </a:solidFill>
          </a:ln>
        </p:spPr>
        <p:txBody>
          <a:bodyPr wrap="square" rtlCol="1">
            <a:spAutoFit/>
          </a:bodyPr>
          <a:lstStyle/>
          <a:p>
            <a:r>
              <a:rPr lang="en-US" dirty="0" smtClean="0"/>
              <a:t>Update()</a:t>
            </a:r>
            <a:endParaRPr lang="he-IL" dirty="0"/>
          </a:p>
        </p:txBody>
      </p:sp>
      <p:cxnSp>
        <p:nvCxnSpPr>
          <p:cNvPr id="46" name="Straight Arrow Connector 45"/>
          <p:cNvCxnSpPr/>
          <p:nvPr/>
        </p:nvCxnSpPr>
        <p:spPr>
          <a:xfrm flipH="1" flipV="1">
            <a:off x="1250731" y="4762774"/>
            <a:ext cx="10510" cy="270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270234" y="3508876"/>
            <a:ext cx="7328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6405" y="3878209"/>
            <a:ext cx="0" cy="1019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2858814" y="5148160"/>
            <a:ext cx="1392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5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2689" y="1471448"/>
            <a:ext cx="5969876" cy="3139321"/>
          </a:xfrm>
          <a:prstGeom prst="rect">
            <a:avLst/>
          </a:prstGeom>
          <a:noFill/>
        </p:spPr>
        <p:txBody>
          <a:bodyPr wrap="square" rtlCol="1">
            <a:spAutoFit/>
          </a:bodyPr>
          <a:lstStyle/>
          <a:p>
            <a:r>
              <a:rPr lang="he-IL" sz="6600" dirty="0" smtClean="0"/>
              <a:t>תודה שהקשבתם</a:t>
            </a:r>
          </a:p>
          <a:p>
            <a:endParaRPr lang="he-IL" sz="6600" dirty="0"/>
          </a:p>
          <a:p>
            <a:r>
              <a:rPr lang="he-IL" sz="6600" dirty="0" smtClean="0"/>
              <a:t>מקווה שאהבתם </a:t>
            </a:r>
            <a:endParaRPr lang="he-IL" sz="6600" dirty="0"/>
          </a:p>
        </p:txBody>
      </p:sp>
    </p:spTree>
    <p:extLst>
      <p:ext uri="{BB962C8B-B14F-4D97-AF65-F5344CB8AC3E}">
        <p14:creationId xmlns:p14="http://schemas.microsoft.com/office/powerpoint/2010/main" val="2995329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436</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noyz</dc:creator>
  <cp:lastModifiedBy>noyz</cp:lastModifiedBy>
  <cp:revision>21</cp:revision>
  <dcterms:created xsi:type="dcterms:W3CDTF">2020-07-08T16:28:33Z</dcterms:created>
  <dcterms:modified xsi:type="dcterms:W3CDTF">2020-07-09T15:53:59Z</dcterms:modified>
</cp:coreProperties>
</file>