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4" r:id="rId9"/>
    <p:sldId id="306" r:id="rId10"/>
    <p:sldId id="307" r:id="rId11"/>
    <p:sldId id="269" r:id="rId12"/>
  </p:sldIdLst>
  <p:sldSz cx="9144000" cy="5143500" type="screen16x9"/>
  <p:notesSz cx="6858000" cy="9144000"/>
  <p:embeddedFontLst>
    <p:embeddedFont>
      <p:font typeface="Assistant" pitchFamily="2" charset="-79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Heebo" panose="00000500000000000000" pitchFamily="2" charset="-79"/>
      <p:regular r:id="rId20"/>
      <p:bold r:id="rId21"/>
    </p:embeddedFont>
    <p:embeddedFont>
      <p:font typeface="Josefin Sans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B56717-60F2-42B0-A214-C5247FC61298}">
  <a:tblStyle styleId="{1EB56717-60F2-42B0-A214-C5247FC612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סגנון ערכת נושא 1 - הדגשה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סגנון ביניים 1 - הדגשה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סגנון ביניים 1 - הדגשה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2833802-FEF1-4C79-8D5D-14CF1EAF98D9}" styleName="סגנון בהיר 2 - הדגשה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8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ab8d1ca927_3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ab8d1ca927_3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8204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ab8d1ca927_3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ab8d1ca927_3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ab8d1ca927_3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ab8d1ca927_3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ab8d1ca927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ab8d1ca927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b347e33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b347e33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b8d1ca927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b8d1ca927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b8d1ca927_3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b8d1ca927_3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b347e33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b347e33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433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rot="5400000">
            <a:off x="-1829371" y="1046767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-229260" y="3396805"/>
            <a:ext cx="3675485" cy="189381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315040" flipH="1">
            <a:off x="-236345" y="4475012"/>
            <a:ext cx="2114446" cy="9970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282713" y="47691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300" y="4210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5488" y="29082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257175" y="4901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559288" y="39105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5400000">
            <a:off x="6110254" y="2527892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744675" y="-169359"/>
            <a:ext cx="3627772" cy="1869298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484934" flipH="1">
            <a:off x="7292455" y="-348495"/>
            <a:ext cx="2087045" cy="98416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5634813" y="2079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7750600" y="10248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8980488" y="193977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4725450" y="13999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CUSTOM_5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>
            <a:spLocks noGrp="1"/>
          </p:cNvSpPr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5" name="Google Shape;265;p18"/>
          <p:cNvSpPr txBox="1">
            <a:spLocks noGrp="1"/>
          </p:cNvSpPr>
          <p:nvPr>
            <p:ph type="subTitle" idx="1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8"/>
          <p:cNvSpPr/>
          <p:nvPr/>
        </p:nvSpPr>
        <p:spPr>
          <a:xfrm rot="-5400000">
            <a:off x="-1029861" y="815281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8"/>
          <p:cNvSpPr/>
          <p:nvPr/>
        </p:nvSpPr>
        <p:spPr>
          <a:xfrm rot="-5400000">
            <a:off x="-1888219" y="1592238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8"/>
          <p:cNvSpPr/>
          <p:nvPr/>
        </p:nvSpPr>
        <p:spPr>
          <a:xfrm rot="5400000">
            <a:off x="387256" y="36107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8"/>
          <p:cNvSpPr/>
          <p:nvPr/>
        </p:nvSpPr>
        <p:spPr>
          <a:xfrm rot="5400000">
            <a:off x="603369" y="172221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8"/>
          <p:cNvSpPr/>
          <p:nvPr/>
        </p:nvSpPr>
        <p:spPr>
          <a:xfrm rot="5400000">
            <a:off x="-751978" y="255224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8"/>
          <p:cNvSpPr/>
          <p:nvPr/>
        </p:nvSpPr>
        <p:spPr>
          <a:xfrm rot="5400000">
            <a:off x="1033906" y="11430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8"/>
          <p:cNvSpPr/>
          <p:nvPr/>
        </p:nvSpPr>
        <p:spPr>
          <a:xfrm rot="5400000">
            <a:off x="1978444" y="200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8"/>
          <p:cNvSpPr/>
          <p:nvPr/>
        </p:nvSpPr>
        <p:spPr>
          <a:xfrm rot="5400000">
            <a:off x="6115544" y="2556136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8"/>
          <p:cNvSpPr/>
          <p:nvPr/>
        </p:nvSpPr>
        <p:spPr>
          <a:xfrm rot="5400000">
            <a:off x="6901950" y="2423794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8"/>
          <p:cNvSpPr/>
          <p:nvPr/>
        </p:nvSpPr>
        <p:spPr>
          <a:xfrm rot="-5400000">
            <a:off x="8658344" y="13917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8"/>
          <p:cNvSpPr/>
          <p:nvPr/>
        </p:nvSpPr>
        <p:spPr>
          <a:xfrm rot="-5400000">
            <a:off x="8377131" y="3215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8"/>
          <p:cNvSpPr/>
          <p:nvPr/>
        </p:nvSpPr>
        <p:spPr>
          <a:xfrm rot="-5400000">
            <a:off x="7021777" y="3324160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8"/>
          <p:cNvSpPr/>
          <p:nvPr/>
        </p:nvSpPr>
        <p:spPr>
          <a:xfrm rot="-5400000">
            <a:off x="8011694" y="38594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8"/>
          <p:cNvSpPr/>
          <p:nvPr/>
        </p:nvSpPr>
        <p:spPr>
          <a:xfrm rot="-5400000">
            <a:off x="7002056" y="4917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userDrawn="1">
  <p:cSld name="SECTION_TITLE_AND_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/>
          <p:nvPr/>
        </p:nvSpPr>
        <p:spPr>
          <a:xfrm rot="10800000" flipH="1">
            <a:off x="5365175" y="328529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 rot="10800000" flipH="1">
            <a:off x="4874550" y="442998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 flipH="1">
            <a:off x="536517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7188788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21274" y="3703451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783287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/>
          <p:nvPr/>
        </p:nvSpPr>
        <p:spPr>
          <a:xfrm flipH="1">
            <a:off x="8890913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/>
          <p:nvPr/>
        </p:nvSpPr>
        <p:spPr>
          <a:xfrm rot="10800000">
            <a:off x="-260192" y="328529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rot="10800000">
            <a:off x="158481" y="442998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69972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1811013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332175" y="3703451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123202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 flipH="1">
            <a:off x="-698703" y="-594410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 rot="10800000" flipH="1">
            <a:off x="3020805" y="466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 rot="10800000" flipH="1">
            <a:off x="50691" y="40150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4"/>
          <p:cNvGrpSpPr/>
          <p:nvPr/>
        </p:nvGrpSpPr>
        <p:grpSpPr>
          <a:xfrm rot="5400000" flipH="1" flipV="1">
            <a:off x="-316196" y="180862"/>
            <a:ext cx="2684034" cy="2097743"/>
            <a:chOff x="6654501" y="-116300"/>
            <a:chExt cx="2684034" cy="1738163"/>
          </a:xfrm>
        </p:grpSpPr>
        <p:sp>
          <p:nvSpPr>
            <p:cNvPr id="48" name="Google Shape;48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4"/>
          <p:cNvGrpSpPr/>
          <p:nvPr/>
        </p:nvGrpSpPr>
        <p:grpSpPr>
          <a:xfrm flipV="1">
            <a:off x="6676272" y="3628174"/>
            <a:ext cx="2684034" cy="1738163"/>
            <a:chOff x="6654501" y="-116300"/>
            <a:chExt cx="2684034" cy="1738163"/>
          </a:xfrm>
        </p:grpSpPr>
        <p:sp>
          <p:nvSpPr>
            <p:cNvPr id="55" name="Google Shape;55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userDrawn="1">
  <p:cSld name="TITLE_AND_TWO_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152161F7-6D57-4D21-BB83-ED6605583B75}"/>
              </a:ext>
            </a:extLst>
          </p:cNvPr>
          <p:cNvGrpSpPr/>
          <p:nvPr userDrawn="1"/>
        </p:nvGrpSpPr>
        <p:grpSpPr>
          <a:xfrm>
            <a:off x="1554850" y="4251307"/>
            <a:ext cx="5844077" cy="1482953"/>
            <a:chOff x="1554850" y="3982367"/>
            <a:chExt cx="5844077" cy="1482953"/>
          </a:xfrm>
        </p:grpSpPr>
        <p:sp>
          <p:nvSpPr>
            <p:cNvPr id="14" name="Google Shape;205;p14">
              <a:extLst>
                <a:ext uri="{FF2B5EF4-FFF2-40B4-BE49-F238E27FC236}">
                  <a16:creationId xmlns:a16="http://schemas.microsoft.com/office/drawing/2014/main" id="{27C2C9A6-C3C0-4330-AA62-226B73763243}"/>
                </a:ext>
              </a:extLst>
            </p:cNvPr>
            <p:cNvSpPr/>
            <p:nvPr/>
          </p:nvSpPr>
          <p:spPr>
            <a:xfrm rot="10800000">
              <a:off x="1820973" y="3982367"/>
              <a:ext cx="5577954" cy="1242133"/>
            </a:xfrm>
            <a:custGeom>
              <a:avLst/>
              <a:gdLst/>
              <a:ahLst/>
              <a:cxnLst/>
              <a:rect l="l" t="t" r="r" b="b"/>
              <a:pathLst>
                <a:path w="113987" h="48554" extrusionOk="0">
                  <a:moveTo>
                    <a:pt x="1" y="1"/>
                  </a:moveTo>
                  <a:cubicBezTo>
                    <a:pt x="1664" y="4622"/>
                    <a:pt x="7395" y="8627"/>
                    <a:pt x="14480" y="9243"/>
                  </a:cubicBezTo>
                  <a:cubicBezTo>
                    <a:pt x="15269" y="9310"/>
                    <a:pt x="16057" y="9341"/>
                    <a:pt x="16844" y="9341"/>
                  </a:cubicBezTo>
                  <a:cubicBezTo>
                    <a:pt x="26954" y="9341"/>
                    <a:pt x="36902" y="4191"/>
                    <a:pt x="46543" y="4191"/>
                  </a:cubicBezTo>
                  <a:cubicBezTo>
                    <a:pt x="48520" y="4191"/>
                    <a:pt x="50484" y="4408"/>
                    <a:pt x="52434" y="4930"/>
                  </a:cubicBezTo>
                  <a:cubicBezTo>
                    <a:pt x="59335" y="6717"/>
                    <a:pt x="63032" y="11831"/>
                    <a:pt x="63833" y="16760"/>
                  </a:cubicBezTo>
                  <a:cubicBezTo>
                    <a:pt x="64634" y="21750"/>
                    <a:pt x="63155" y="26680"/>
                    <a:pt x="62970" y="31609"/>
                  </a:cubicBezTo>
                  <a:cubicBezTo>
                    <a:pt x="62847" y="36538"/>
                    <a:pt x="64264" y="41898"/>
                    <a:pt x="69563" y="45349"/>
                  </a:cubicBezTo>
                  <a:cubicBezTo>
                    <a:pt x="73005" y="47564"/>
                    <a:pt x="77580" y="48553"/>
                    <a:pt x="82312" y="48553"/>
                  </a:cubicBezTo>
                  <a:cubicBezTo>
                    <a:pt x="88505" y="48553"/>
                    <a:pt x="94967" y="46857"/>
                    <a:pt x="99507" y="43993"/>
                  </a:cubicBezTo>
                  <a:cubicBezTo>
                    <a:pt x="107579" y="38941"/>
                    <a:pt x="110906" y="31362"/>
                    <a:pt x="112508" y="24030"/>
                  </a:cubicBezTo>
                  <a:cubicBezTo>
                    <a:pt x="113987" y="17253"/>
                    <a:pt x="112262" y="3821"/>
                    <a:pt x="103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6;p14">
              <a:extLst>
                <a:ext uri="{FF2B5EF4-FFF2-40B4-BE49-F238E27FC236}">
                  <a16:creationId xmlns:a16="http://schemas.microsoft.com/office/drawing/2014/main" id="{3DB4B99C-1C51-4B97-8B1D-0DF5DEDAE747}"/>
                </a:ext>
              </a:extLst>
            </p:cNvPr>
            <p:cNvSpPr/>
            <p:nvPr/>
          </p:nvSpPr>
          <p:spPr>
            <a:xfrm>
              <a:off x="4175688" y="4603443"/>
              <a:ext cx="2419310" cy="861877"/>
            </a:xfrm>
            <a:custGeom>
              <a:avLst/>
              <a:gdLst/>
              <a:ahLst/>
              <a:cxnLst/>
              <a:rect l="l" t="t" r="r" b="b"/>
              <a:pathLst>
                <a:path w="49839" h="23502" extrusionOk="0">
                  <a:moveTo>
                    <a:pt x="12527" y="1"/>
                  </a:moveTo>
                  <a:cubicBezTo>
                    <a:pt x="11413" y="1"/>
                    <a:pt x="10247" y="125"/>
                    <a:pt x="9017" y="410"/>
                  </a:cubicBezTo>
                  <a:cubicBezTo>
                    <a:pt x="4486" y="1459"/>
                    <a:pt x="402" y="6325"/>
                    <a:pt x="157" y="11280"/>
                  </a:cubicBezTo>
                  <a:cubicBezTo>
                    <a:pt x="0" y="14650"/>
                    <a:pt x="1518" y="19694"/>
                    <a:pt x="5468" y="22238"/>
                  </a:cubicBezTo>
                  <a:cubicBezTo>
                    <a:pt x="6967" y="23186"/>
                    <a:pt x="8215" y="23502"/>
                    <a:pt x="9471" y="23502"/>
                  </a:cubicBezTo>
                  <a:cubicBezTo>
                    <a:pt x="10404" y="23502"/>
                    <a:pt x="11341" y="23327"/>
                    <a:pt x="12387" y="23109"/>
                  </a:cubicBezTo>
                  <a:cubicBezTo>
                    <a:pt x="23723" y="20797"/>
                    <a:pt x="35152" y="18016"/>
                    <a:pt x="46692" y="18016"/>
                  </a:cubicBezTo>
                  <a:cubicBezTo>
                    <a:pt x="47740" y="18016"/>
                    <a:pt x="48789" y="18039"/>
                    <a:pt x="49839" y="18087"/>
                  </a:cubicBezTo>
                  <a:cubicBezTo>
                    <a:pt x="49214" y="15520"/>
                    <a:pt x="49147" y="12820"/>
                    <a:pt x="48500" y="10253"/>
                  </a:cubicBezTo>
                  <a:cubicBezTo>
                    <a:pt x="47830" y="7664"/>
                    <a:pt x="46245" y="3624"/>
                    <a:pt x="43723" y="2486"/>
                  </a:cubicBezTo>
                  <a:cubicBezTo>
                    <a:pt x="43091" y="2196"/>
                    <a:pt x="42479" y="2074"/>
                    <a:pt x="41873" y="2074"/>
                  </a:cubicBezTo>
                  <a:cubicBezTo>
                    <a:pt x="38847" y="2074"/>
                    <a:pt x="35967" y="5108"/>
                    <a:pt x="31336" y="5276"/>
                  </a:cubicBezTo>
                  <a:cubicBezTo>
                    <a:pt x="31216" y="5280"/>
                    <a:pt x="31096" y="5282"/>
                    <a:pt x="30977" y="5282"/>
                  </a:cubicBezTo>
                  <a:cubicBezTo>
                    <a:pt x="24835" y="5282"/>
                    <a:pt x="19797" y="1"/>
                    <a:pt x="125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7;p14">
              <a:extLst>
                <a:ext uri="{FF2B5EF4-FFF2-40B4-BE49-F238E27FC236}">
                  <a16:creationId xmlns:a16="http://schemas.microsoft.com/office/drawing/2014/main" id="{CB1D3A62-3C65-44E7-89FC-88924796A454}"/>
                </a:ext>
              </a:extLst>
            </p:cNvPr>
            <p:cNvSpPr/>
            <p:nvPr/>
          </p:nvSpPr>
          <p:spPr>
            <a:xfrm rot="5400000">
              <a:off x="3798057" y="3940705"/>
              <a:ext cx="969192" cy="1790903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8;p14">
              <a:extLst>
                <a:ext uri="{FF2B5EF4-FFF2-40B4-BE49-F238E27FC236}">
                  <a16:creationId xmlns:a16="http://schemas.microsoft.com/office/drawing/2014/main" id="{F005F556-4ED3-4299-BB70-73935CDD7D27}"/>
                </a:ext>
              </a:extLst>
            </p:cNvPr>
            <p:cNvSpPr/>
            <p:nvPr/>
          </p:nvSpPr>
          <p:spPr>
            <a:xfrm rot="-5400000">
              <a:off x="2853375" y="4363031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9;p14">
              <a:extLst>
                <a:ext uri="{FF2B5EF4-FFF2-40B4-BE49-F238E27FC236}">
                  <a16:creationId xmlns:a16="http://schemas.microsoft.com/office/drawing/2014/main" id="{24DCF4D9-07ED-45A3-96C5-4D2531D2A16D}"/>
                </a:ext>
              </a:extLst>
            </p:cNvPr>
            <p:cNvSpPr/>
            <p:nvPr/>
          </p:nvSpPr>
          <p:spPr>
            <a:xfrm rot="-5400000">
              <a:off x="5079550" y="4395431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0;p14">
              <a:extLst>
                <a:ext uri="{FF2B5EF4-FFF2-40B4-BE49-F238E27FC236}">
                  <a16:creationId xmlns:a16="http://schemas.microsoft.com/office/drawing/2014/main" id="{09D58B5C-FD3E-453B-B316-662D3C7C5239}"/>
                </a:ext>
              </a:extLst>
            </p:cNvPr>
            <p:cNvSpPr/>
            <p:nvPr/>
          </p:nvSpPr>
          <p:spPr>
            <a:xfrm rot="-5400000">
              <a:off x="1555000" y="4841556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1;p14">
              <a:extLst>
                <a:ext uri="{FF2B5EF4-FFF2-40B4-BE49-F238E27FC236}">
                  <a16:creationId xmlns:a16="http://schemas.microsoft.com/office/drawing/2014/main" id="{4F11D2AA-AA51-4D22-855E-5187EFA7444A}"/>
                </a:ext>
              </a:extLst>
            </p:cNvPr>
            <p:cNvSpPr/>
            <p:nvPr/>
          </p:nvSpPr>
          <p:spPr>
            <a:xfrm rot="-5400000">
              <a:off x="6683875" y="4678206"/>
              <a:ext cx="163500" cy="163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2;p14">
              <a:extLst>
                <a:ext uri="{FF2B5EF4-FFF2-40B4-BE49-F238E27FC236}">
                  <a16:creationId xmlns:a16="http://schemas.microsoft.com/office/drawing/2014/main" id="{732116F9-34F4-45EF-8044-C58E3976F6E0}"/>
                </a:ext>
              </a:extLst>
            </p:cNvPr>
            <p:cNvSpPr/>
            <p:nvPr/>
          </p:nvSpPr>
          <p:spPr>
            <a:xfrm rot="-5400000">
              <a:off x="7201050" y="4504906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627E87E8-F749-4769-9252-3D5F5F7FA94A}"/>
              </a:ext>
            </a:extLst>
          </p:cNvPr>
          <p:cNvGrpSpPr/>
          <p:nvPr userDrawn="1"/>
        </p:nvGrpSpPr>
        <p:grpSpPr>
          <a:xfrm rot="10800000">
            <a:off x="-649138" y="3368954"/>
            <a:ext cx="3760740" cy="2092441"/>
            <a:chOff x="6082076" y="-434643"/>
            <a:chExt cx="3760740" cy="2092441"/>
          </a:xfrm>
        </p:grpSpPr>
        <p:sp>
          <p:nvSpPr>
            <p:cNvPr id="82" name="Google Shape;82;p6"/>
            <p:cNvSpPr/>
            <p:nvPr/>
          </p:nvSpPr>
          <p:spPr>
            <a:xfrm>
              <a:off x="6082076" y="-141126"/>
              <a:ext cx="3204343" cy="1651139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 rot="10800000">
              <a:off x="6965676" y="-95505"/>
              <a:ext cx="2420522" cy="1034218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 rot="10484947" flipH="1">
              <a:off x="7999385" y="-434643"/>
              <a:ext cx="1843431" cy="869285"/>
            </a:xfrm>
            <a:custGeom>
              <a:avLst/>
              <a:gdLst/>
              <a:ahLst/>
              <a:cxnLst/>
              <a:rect l="l" t="t" r="r" b="b"/>
              <a:pathLst>
                <a:path w="49839" h="23502" extrusionOk="0">
                  <a:moveTo>
                    <a:pt x="12527" y="1"/>
                  </a:moveTo>
                  <a:cubicBezTo>
                    <a:pt x="11413" y="1"/>
                    <a:pt x="10247" y="125"/>
                    <a:pt x="9017" y="410"/>
                  </a:cubicBezTo>
                  <a:cubicBezTo>
                    <a:pt x="4486" y="1459"/>
                    <a:pt x="402" y="6325"/>
                    <a:pt x="157" y="11280"/>
                  </a:cubicBezTo>
                  <a:cubicBezTo>
                    <a:pt x="0" y="14650"/>
                    <a:pt x="1518" y="19694"/>
                    <a:pt x="5468" y="22238"/>
                  </a:cubicBezTo>
                  <a:cubicBezTo>
                    <a:pt x="6967" y="23186"/>
                    <a:pt x="8215" y="23502"/>
                    <a:pt x="9471" y="23502"/>
                  </a:cubicBezTo>
                  <a:cubicBezTo>
                    <a:pt x="10404" y="23502"/>
                    <a:pt x="11341" y="23327"/>
                    <a:pt x="12387" y="23109"/>
                  </a:cubicBezTo>
                  <a:cubicBezTo>
                    <a:pt x="23723" y="20797"/>
                    <a:pt x="35152" y="18016"/>
                    <a:pt x="46692" y="18016"/>
                  </a:cubicBezTo>
                  <a:cubicBezTo>
                    <a:pt x="47740" y="18016"/>
                    <a:pt x="48789" y="18039"/>
                    <a:pt x="49839" y="18087"/>
                  </a:cubicBezTo>
                  <a:cubicBezTo>
                    <a:pt x="49214" y="15520"/>
                    <a:pt x="49147" y="12820"/>
                    <a:pt x="48500" y="10253"/>
                  </a:cubicBezTo>
                  <a:cubicBezTo>
                    <a:pt x="47830" y="7664"/>
                    <a:pt x="46245" y="3624"/>
                    <a:pt x="43723" y="2486"/>
                  </a:cubicBezTo>
                  <a:cubicBezTo>
                    <a:pt x="43091" y="2196"/>
                    <a:pt x="42479" y="2074"/>
                    <a:pt x="41873" y="2074"/>
                  </a:cubicBezTo>
                  <a:cubicBezTo>
                    <a:pt x="38847" y="2074"/>
                    <a:pt x="35967" y="5108"/>
                    <a:pt x="31336" y="5276"/>
                  </a:cubicBezTo>
                  <a:cubicBezTo>
                    <a:pt x="31216" y="5280"/>
                    <a:pt x="31096" y="5282"/>
                    <a:pt x="30977" y="5282"/>
                  </a:cubicBezTo>
                  <a:cubicBezTo>
                    <a:pt x="24835" y="5282"/>
                    <a:pt x="19797" y="1"/>
                    <a:pt x="12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 rot="10800000">
              <a:off x="7222138" y="435410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 rot="10800000">
              <a:off x="8177150" y="674323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 rot="10800000">
              <a:off x="8947925" y="1559098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4789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4790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/>
          <p:nvPr/>
        </p:nvSpPr>
        <p:spPr>
          <a:xfrm rot="-10667561">
            <a:off x="305871" y="4396335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7"/>
          <p:cNvSpPr/>
          <p:nvPr/>
        </p:nvSpPr>
        <p:spPr>
          <a:xfrm rot="10800000">
            <a:off x="402459" y="4303597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-272112" y="4159112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7"/>
          <p:cNvSpPr/>
          <p:nvPr/>
        </p:nvSpPr>
        <p:spPr>
          <a:xfrm>
            <a:off x="5246676" y="482077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7"/>
          <p:cNvSpPr/>
          <p:nvPr/>
        </p:nvSpPr>
        <p:spPr>
          <a:xfrm>
            <a:off x="402451" y="395219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7"/>
          <p:cNvSpPr/>
          <p:nvPr/>
        </p:nvSpPr>
        <p:spPr>
          <a:xfrm>
            <a:off x="1153051" y="43906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7"/>
          <p:cNvSpPr/>
          <p:nvPr/>
        </p:nvSpPr>
        <p:spPr>
          <a:xfrm>
            <a:off x="2859751" y="47374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7"/>
          <p:cNvSpPr/>
          <p:nvPr/>
        </p:nvSpPr>
        <p:spPr>
          <a:xfrm rot="-132439" flipH="1">
            <a:off x="-16856" y="-255068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 rot="10800000" flipH="1">
            <a:off x="4119075" y="47901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 rot="10800000" flipH="1">
            <a:off x="4376249" y="43738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tents" userDrawn="1">
  <p:cSld name="CUSTOM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4379650" y="1868975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50515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934238" y="1868975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15361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4379600" y="3770850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50515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934238" y="3770850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15361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2259638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5775063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2259638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5775063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7" name="Google Shape;187;p13"/>
          <p:cNvSpPr/>
          <p:nvPr/>
        </p:nvSpPr>
        <p:spPr>
          <a:xfrm rot="10932439">
            <a:off x="944557" y="4687716"/>
            <a:ext cx="5558248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3"/>
          <p:cNvSpPr/>
          <p:nvPr/>
        </p:nvSpPr>
        <p:spPr>
          <a:xfrm rot="10800000">
            <a:off x="625665" y="4541191"/>
            <a:ext cx="2760981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3"/>
          <p:cNvSpPr/>
          <p:nvPr/>
        </p:nvSpPr>
        <p:spPr>
          <a:xfrm>
            <a:off x="-152434" y="4396705"/>
            <a:ext cx="2418711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>
            <a:off x="1491449" y="4628217"/>
            <a:ext cx="113502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/>
          <p:nvPr/>
        </p:nvSpPr>
        <p:spPr>
          <a:xfrm>
            <a:off x="3117929" y="4726917"/>
            <a:ext cx="113502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"/>
          <p:cNvSpPr/>
          <p:nvPr/>
        </p:nvSpPr>
        <p:spPr>
          <a:xfrm>
            <a:off x="308305" y="4174542"/>
            <a:ext cx="113502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88;p13">
            <a:extLst>
              <a:ext uri="{FF2B5EF4-FFF2-40B4-BE49-F238E27FC236}">
                <a16:creationId xmlns:a16="http://schemas.microsoft.com/office/drawing/2014/main" id="{ADCA0CFC-B74D-48FD-82C3-018052F934D0}"/>
              </a:ext>
            </a:extLst>
          </p:cNvPr>
          <p:cNvSpPr/>
          <p:nvPr userDrawn="1"/>
        </p:nvSpPr>
        <p:spPr>
          <a:xfrm rot="10800000" flipH="1">
            <a:off x="6001767" y="4553147"/>
            <a:ext cx="2427680" cy="943160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89;p13">
            <a:extLst>
              <a:ext uri="{FF2B5EF4-FFF2-40B4-BE49-F238E27FC236}">
                <a16:creationId xmlns:a16="http://schemas.microsoft.com/office/drawing/2014/main" id="{7C14BDA6-3136-4507-BB19-40AE6289CAAE}"/>
              </a:ext>
            </a:extLst>
          </p:cNvPr>
          <p:cNvSpPr/>
          <p:nvPr userDrawn="1"/>
        </p:nvSpPr>
        <p:spPr>
          <a:xfrm flipH="1">
            <a:off x="6996002" y="4408662"/>
            <a:ext cx="2126728" cy="965301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91;p13">
            <a:extLst>
              <a:ext uri="{FF2B5EF4-FFF2-40B4-BE49-F238E27FC236}">
                <a16:creationId xmlns:a16="http://schemas.microsoft.com/office/drawing/2014/main" id="{6E261E65-AAA0-420D-BCAD-DD27508A82EA}"/>
              </a:ext>
            </a:extLst>
          </p:cNvPr>
          <p:cNvSpPr/>
          <p:nvPr userDrawn="1"/>
        </p:nvSpPr>
        <p:spPr>
          <a:xfrm flipH="1">
            <a:off x="7582875" y="4640174"/>
            <a:ext cx="99799" cy="96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93;p13">
            <a:extLst>
              <a:ext uri="{FF2B5EF4-FFF2-40B4-BE49-F238E27FC236}">
                <a16:creationId xmlns:a16="http://schemas.microsoft.com/office/drawing/2014/main" id="{90E4FEDB-7B16-4B07-8F5B-F91E6062A009}"/>
              </a:ext>
            </a:extLst>
          </p:cNvPr>
          <p:cNvSpPr/>
          <p:nvPr userDrawn="1"/>
        </p:nvSpPr>
        <p:spPr>
          <a:xfrm flipH="1">
            <a:off x="8632820" y="4186498"/>
            <a:ext cx="99799" cy="9632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1">
            <a:extLst>
              <a:ext uri="{FF2B5EF4-FFF2-40B4-BE49-F238E27FC236}">
                <a16:creationId xmlns:a16="http://schemas.microsoft.com/office/drawing/2014/main" id="{B9145D02-AAD8-4C2D-AE1B-277B96437F5E}"/>
              </a:ext>
            </a:extLst>
          </p:cNvPr>
          <p:cNvPicPr/>
          <p:nvPr userDrawn="1"/>
        </p:nvPicPr>
        <p:blipFill rotWithShape="1">
          <a:blip r:embed="rId12" cstate="print">
            <a:clrChange>
              <a:clrFrom>
                <a:srgbClr val="F7F6F7"/>
              </a:clrFrom>
              <a:clrTo>
                <a:srgbClr val="F7F6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66" b="36614"/>
          <a:stretch/>
        </p:blipFill>
        <p:spPr bwMode="auto">
          <a:xfrm>
            <a:off x="23053" y="46744"/>
            <a:ext cx="1499836" cy="6371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8" r:id="rId8"/>
    <p:sldLayoutId id="2147483659" r:id="rId9"/>
    <p:sldLayoutId id="214748366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1143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A482F160-CA77-4879-BCC8-9D5BF2358C9E}"/>
              </a:ext>
            </a:extLst>
          </p:cNvPr>
          <p:cNvSpPr txBox="1"/>
          <p:nvPr/>
        </p:nvSpPr>
        <p:spPr>
          <a:xfrm>
            <a:off x="1452562" y="629230"/>
            <a:ext cx="62388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STP</a:t>
            </a:r>
            <a:endParaRPr lang="he-IL" sz="4800" b="1" dirty="0"/>
          </a:p>
          <a:p>
            <a:pPr algn="ctr"/>
            <a:r>
              <a:rPr lang="he-IL" sz="2400" dirty="0"/>
              <a:t>עבור</a:t>
            </a:r>
          </a:p>
          <a:p>
            <a:pPr algn="ctr"/>
            <a:r>
              <a:rPr lang="he-IL" sz="4400" b="1" dirty="0"/>
              <a:t>מערכת לניהול מחסן</a:t>
            </a:r>
          </a:p>
          <a:p>
            <a:pPr algn="ctr"/>
            <a:endParaRPr lang="he-IL" sz="3600" dirty="0"/>
          </a:p>
          <a:p>
            <a:pPr algn="ctr"/>
            <a:r>
              <a:rPr lang="he-IL" sz="2400" dirty="0"/>
              <a:t>נוי הרשקוביץ | דבורה</a:t>
            </a:r>
          </a:p>
          <a:p>
            <a:pPr algn="ctr"/>
            <a:endParaRPr lang="he-IL" sz="2400" dirty="0"/>
          </a:p>
          <a:p>
            <a:pPr algn="ctr"/>
            <a:r>
              <a:rPr lang="he-IL" sz="2400" dirty="0"/>
              <a:t>מרצה יגאל </a:t>
            </a:r>
            <a:r>
              <a:rPr lang="he-IL" sz="2400" dirty="0" err="1"/>
              <a:t>פיקובסקי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31C77378-185E-4932-8059-C5C99C1B81B0}"/>
              </a:ext>
            </a:extLst>
          </p:cNvPr>
          <p:cNvSpPr txBox="1"/>
          <p:nvPr/>
        </p:nvSpPr>
        <p:spPr>
          <a:xfrm>
            <a:off x="1592800" y="122799"/>
            <a:ext cx="755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he-IL" sz="2400" dirty="0">
                <a:latin typeface="Heebo" panose="00000500000000000000" pitchFamily="2" charset="-79"/>
                <a:cs typeface="Heebo" panose="00000500000000000000" pitchFamily="2" charset="-79"/>
              </a:rPr>
              <a:t>קריטריונים לאישור המערכת</a:t>
            </a: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F7D55CF1-7002-46EE-A032-BA347DF51ABE}"/>
              </a:ext>
            </a:extLst>
          </p:cNvPr>
          <p:cNvSpPr txBox="1"/>
          <p:nvPr/>
        </p:nvSpPr>
        <p:spPr>
          <a:xfrm>
            <a:off x="4011066" y="1047526"/>
            <a:ext cx="4813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ברמת אחוז תקלות מסך הבדיקות שבוצעו</a:t>
            </a:r>
            <a:endParaRPr lang="en-US" sz="1600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1D1AE4ED-A219-4AE9-99ED-7EB88FF7CC9E}"/>
              </a:ext>
            </a:extLst>
          </p:cNvPr>
          <p:cNvSpPr txBox="1"/>
          <p:nvPr/>
        </p:nvSpPr>
        <p:spPr>
          <a:xfrm>
            <a:off x="7447110" y="2469073"/>
            <a:ext cx="1377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ברמת בדיקות</a:t>
            </a:r>
            <a:endParaRPr lang="en-US" sz="1600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7F34C741-E8A4-4C09-9BFB-97ACE8EF3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3131"/>
              </p:ext>
            </p:extLst>
          </p:nvPr>
        </p:nvGraphicFramePr>
        <p:xfrm>
          <a:off x="2342403" y="1686339"/>
          <a:ext cx="4889500" cy="482474"/>
        </p:xfrm>
        <a:graphic>
          <a:graphicData uri="http://schemas.openxmlformats.org/drawingml/2006/table">
            <a:tbl>
              <a:tblPr rtl="1" firstRow="1" bandRow="1" bandCol="1">
                <a:tableStyleId>{21E4AEA4-8DFA-4A89-87EB-49C32662AFE0}</a:tableStyleId>
              </a:tblPr>
              <a:tblGrid>
                <a:gridCol w="1689100">
                  <a:extLst>
                    <a:ext uri="{9D8B030D-6E8A-4147-A177-3AD203B41FA5}">
                      <a16:colId xmlns:a16="http://schemas.microsoft.com/office/drawing/2014/main" val="355599356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66892374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1400508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10995587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2739519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he-IL" sz="1200">
                          <a:effectLst/>
                        </a:rPr>
                        <a:t>קריטריונים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he-IL" sz="1200">
                          <a:effectLst/>
                        </a:rPr>
                        <a:t>קריטי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he-IL" sz="1200">
                          <a:effectLst/>
                        </a:rPr>
                        <a:t>חמור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he-IL" sz="1200" dirty="0">
                          <a:effectLst/>
                        </a:rPr>
                        <a:t>בינוני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he-IL" sz="1200" dirty="0">
                          <a:effectLst/>
                        </a:rPr>
                        <a:t>מינורי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3835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he-IL" sz="1200">
                          <a:effectLst/>
                        </a:rPr>
                        <a:t>תקלות פתוחות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he-IL" sz="1200" b="1" dirty="0">
                          <a:effectLst/>
                        </a:rPr>
                        <a:t>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he-IL" sz="1200" b="1">
                          <a:effectLst/>
                        </a:rPr>
                        <a:t>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he-IL" sz="1200" b="1">
                          <a:effectLst/>
                        </a:rPr>
                        <a:t>&lt;10%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he-IL" sz="1200" b="1" dirty="0">
                          <a:effectLst/>
                        </a:rPr>
                        <a:t>&lt;15%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618259"/>
                  </a:ext>
                </a:extLst>
              </a:tr>
            </a:tbl>
          </a:graphicData>
        </a:graphic>
      </p:graphicFrame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2770BE8F-BBA3-49F8-8712-19864FA3A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211396"/>
              </p:ext>
            </p:extLst>
          </p:nvPr>
        </p:nvGraphicFramePr>
        <p:xfrm>
          <a:off x="2527300" y="3063904"/>
          <a:ext cx="4089400" cy="723711"/>
        </p:xfrm>
        <a:graphic>
          <a:graphicData uri="http://schemas.openxmlformats.org/drawingml/2006/table">
            <a:tbl>
              <a:tblPr rtl="1" firstRow="1" bandRow="1" bandCol="1">
                <a:tableStyleId>{21E4AEA4-8DFA-4A89-87EB-49C32662AFE0}</a:tableStyleId>
              </a:tblPr>
              <a:tblGrid>
                <a:gridCol w="3289300">
                  <a:extLst>
                    <a:ext uri="{9D8B030D-6E8A-4147-A177-3AD203B41FA5}">
                      <a16:colId xmlns:a16="http://schemas.microsoft.com/office/drawing/2014/main" val="118844542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2878857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he-IL" sz="1200">
                          <a:effectLst/>
                        </a:rPr>
                        <a:t>קריטריונים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he-IL" sz="1200" dirty="0">
                          <a:effectLst/>
                        </a:rPr>
                        <a:t>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1121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he-IL" sz="1200" dirty="0">
                          <a:effectLst/>
                        </a:rPr>
                        <a:t>% בדיקות שבוצעו מתוך הבדיקות שתוכננו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he-IL" sz="1200" b="1" dirty="0">
                          <a:effectLst/>
                        </a:rPr>
                        <a:t>90%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005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he-IL" sz="1200">
                          <a:effectLst/>
                        </a:rPr>
                        <a:t>% בדיקות שעברו מתוך הבדיקות שבוצעו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</a:pPr>
                      <a:r>
                        <a:rPr lang="he-IL" sz="1200" b="1" dirty="0">
                          <a:effectLst/>
                        </a:rPr>
                        <a:t>80%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943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97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D4D63D5-35D6-459A-93C5-D4E880AE2A2C}"/>
              </a:ext>
            </a:extLst>
          </p:cNvPr>
          <p:cNvSpPr txBox="1"/>
          <p:nvPr/>
        </p:nvSpPr>
        <p:spPr>
          <a:xfrm>
            <a:off x="3736362" y="1011461"/>
            <a:ext cx="1805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600" b="1" dirty="0">
                <a:solidFill>
                  <a:schemeClr val="tx2">
                    <a:lumMod val="75000"/>
                  </a:schemeClr>
                </a:solidFill>
              </a:rPr>
              <a:t>שאלות?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E703EE78-0D41-423F-921E-D86B577F19BE}"/>
              </a:ext>
            </a:extLst>
          </p:cNvPr>
          <p:cNvSpPr txBox="1"/>
          <p:nvPr/>
        </p:nvSpPr>
        <p:spPr>
          <a:xfrm>
            <a:off x="2793147" y="2571750"/>
            <a:ext cx="3692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600" b="1" dirty="0">
                <a:solidFill>
                  <a:schemeClr val="accent6">
                    <a:lumMod val="50000"/>
                  </a:schemeClr>
                </a:solidFill>
              </a:rPr>
              <a:t>תודה על ההקשבה</a:t>
            </a:r>
            <a:endParaRPr lang="en-US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20042A31-E816-407D-AAF7-88DCB8166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748" y="3369063"/>
            <a:ext cx="762976" cy="762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B854AF1E-6D27-4A6E-89A5-D76B53DC3A6B}"/>
              </a:ext>
            </a:extLst>
          </p:cNvPr>
          <p:cNvSpPr txBox="1"/>
          <p:nvPr/>
        </p:nvSpPr>
        <p:spPr>
          <a:xfrm>
            <a:off x="6875539" y="154576"/>
            <a:ext cx="226846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he-IL" sz="3200" dirty="0">
                <a:latin typeface="Heebo" panose="00000500000000000000" pitchFamily="2" charset="-79"/>
                <a:cs typeface="Heebo" panose="00000500000000000000" pitchFamily="2" charset="-79"/>
              </a:rPr>
              <a:t>קצת עלינו...</a:t>
            </a:r>
          </a:p>
          <a:p>
            <a:pPr algn="l" rtl="0"/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F2C1A2EE-4F83-41E2-B1D1-F1B1F8C1B53D}"/>
              </a:ext>
            </a:extLst>
          </p:cNvPr>
          <p:cNvSpPr txBox="1"/>
          <p:nvPr/>
        </p:nvSpPr>
        <p:spPr>
          <a:xfrm>
            <a:off x="5843442" y="2376259"/>
            <a:ext cx="79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he-IL" dirty="0">
                <a:latin typeface="Heebo" panose="00000500000000000000" pitchFamily="2" charset="-79"/>
                <a:cs typeface="Heebo" panose="00000500000000000000" pitchFamily="2" charset="-79"/>
              </a:rPr>
              <a:t>דבורה</a:t>
            </a:r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BD3D0515-B679-40BE-8FFA-B808EEDFE10C}"/>
              </a:ext>
            </a:extLst>
          </p:cNvPr>
          <p:cNvSpPr txBox="1"/>
          <p:nvPr/>
        </p:nvSpPr>
        <p:spPr>
          <a:xfrm>
            <a:off x="5806017" y="2713325"/>
            <a:ext cx="8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>
                <a:latin typeface="Heebo" panose="00000500000000000000" pitchFamily="2" charset="-79"/>
                <a:cs typeface="Heebo" panose="00000500000000000000" pitchFamily="2" charset="-79"/>
              </a:rPr>
              <a:t>CEO </a:t>
            </a: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FAC947BB-84C3-4C34-8833-5BDED0B013BA}"/>
              </a:ext>
            </a:extLst>
          </p:cNvPr>
          <p:cNvSpPr txBox="1"/>
          <p:nvPr/>
        </p:nvSpPr>
        <p:spPr>
          <a:xfrm>
            <a:off x="2742367" y="2713325"/>
            <a:ext cx="8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>
                <a:latin typeface="Heebo" panose="00000500000000000000" pitchFamily="2" charset="-79"/>
                <a:cs typeface="Heebo" panose="00000500000000000000" pitchFamily="2" charset="-79"/>
              </a:rPr>
              <a:t>CTO </a:t>
            </a: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2EDCC244-469E-41ED-9F6F-AED334A9D460}"/>
              </a:ext>
            </a:extLst>
          </p:cNvPr>
          <p:cNvSpPr txBox="1"/>
          <p:nvPr/>
        </p:nvSpPr>
        <p:spPr>
          <a:xfrm>
            <a:off x="2878125" y="2379572"/>
            <a:ext cx="600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he-IL" dirty="0">
                <a:latin typeface="Heebo" panose="00000500000000000000" pitchFamily="2" charset="-79"/>
                <a:cs typeface="Heebo" panose="00000500000000000000" pitchFamily="2" charset="-79"/>
              </a:rPr>
              <a:t>נוי</a:t>
            </a:r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grpSp>
        <p:nvGrpSpPr>
          <p:cNvPr id="20" name="קבוצה 19">
            <a:extLst>
              <a:ext uri="{FF2B5EF4-FFF2-40B4-BE49-F238E27FC236}">
                <a16:creationId xmlns:a16="http://schemas.microsoft.com/office/drawing/2014/main" id="{CB7BFBE6-578E-4B64-8AEC-362AF705378E}"/>
              </a:ext>
            </a:extLst>
          </p:cNvPr>
          <p:cNvGrpSpPr/>
          <p:nvPr/>
        </p:nvGrpSpPr>
        <p:grpSpPr>
          <a:xfrm>
            <a:off x="2757953" y="3365607"/>
            <a:ext cx="3364553" cy="1290756"/>
            <a:chOff x="4130572" y="4132085"/>
            <a:chExt cx="3875291" cy="1486692"/>
          </a:xfrm>
        </p:grpSpPr>
        <p:pic>
          <p:nvPicPr>
            <p:cNvPr id="21" name="Picture 21">
              <a:extLst>
                <a:ext uri="{FF2B5EF4-FFF2-40B4-BE49-F238E27FC236}">
                  <a16:creationId xmlns:a16="http://schemas.microsoft.com/office/drawing/2014/main" id="{6F45028E-BF97-4694-ABCB-ACA845AECCEA}"/>
                </a:ext>
              </a:extLst>
            </p:cNvPr>
            <p:cNvPicPr/>
            <p:nvPr/>
          </p:nvPicPr>
          <p:blipFill rotWithShape="1">
            <a:blip r:embed="rId3" cstate="print">
              <a:clrChange>
                <a:clrFrom>
                  <a:srgbClr val="F7F6F7"/>
                </a:clrFrom>
                <a:clrTo>
                  <a:srgbClr val="F7F6F7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866" b="36614"/>
            <a:stretch/>
          </p:blipFill>
          <p:spPr bwMode="auto">
            <a:xfrm>
              <a:off x="4130572" y="4132085"/>
              <a:ext cx="3791710" cy="1486692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2" name="תיבת טקסט 21">
              <a:extLst>
                <a:ext uri="{FF2B5EF4-FFF2-40B4-BE49-F238E27FC236}">
                  <a16:creationId xmlns:a16="http://schemas.microsoft.com/office/drawing/2014/main" id="{E96F1312-0310-41D5-A93B-EDE4B7455405}"/>
                </a:ext>
              </a:extLst>
            </p:cNvPr>
            <p:cNvSpPr txBox="1"/>
            <p:nvPr/>
          </p:nvSpPr>
          <p:spPr>
            <a:xfrm>
              <a:off x="5690428" y="5190677"/>
              <a:ext cx="2315435" cy="301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587D9F"/>
                  </a:solidFill>
                  <a:latin typeface="Heebo" panose="00000500000000000000" pitchFamily="2" charset="-79"/>
                  <a:cs typeface="Heebo" panose="00000500000000000000" pitchFamily="2" charset="-79"/>
                </a:rPr>
                <a:t>Quality In The First Place</a:t>
              </a:r>
            </a:p>
          </p:txBody>
        </p:sp>
      </p:grp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BD472EC1-1F76-451E-80CA-0CE0797A706A}"/>
              </a:ext>
            </a:extLst>
          </p:cNvPr>
          <p:cNvSpPr txBox="1"/>
          <p:nvPr/>
        </p:nvSpPr>
        <p:spPr>
          <a:xfrm>
            <a:off x="2878125" y="2376259"/>
            <a:ext cx="600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he-IL" dirty="0">
                <a:latin typeface="Heebo" panose="00000500000000000000" pitchFamily="2" charset="-79"/>
                <a:cs typeface="Heebo" panose="00000500000000000000" pitchFamily="2" charset="-79"/>
              </a:rPr>
              <a:t>נוי</a:t>
            </a:r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pic>
        <p:nvPicPr>
          <p:cNvPr id="30" name="תמונה 29">
            <a:extLst>
              <a:ext uri="{FF2B5EF4-FFF2-40B4-BE49-F238E27FC236}">
                <a16:creationId xmlns:a16="http://schemas.microsoft.com/office/drawing/2014/main" id="{759D505B-1BC6-4384-B6D3-B531F1E9F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146" y="1575811"/>
            <a:ext cx="767372" cy="767372"/>
          </a:xfrm>
          <a:prstGeom prst="rect">
            <a:avLst/>
          </a:prstGeom>
        </p:spPr>
      </p:pic>
      <p:pic>
        <p:nvPicPr>
          <p:cNvPr id="32" name="תמונה 31">
            <a:extLst>
              <a:ext uri="{FF2B5EF4-FFF2-40B4-BE49-F238E27FC236}">
                <a16:creationId xmlns:a16="http://schemas.microsoft.com/office/drawing/2014/main" id="{40208544-FC97-4F24-8582-9467C72709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0695" y="1575811"/>
            <a:ext cx="767372" cy="7673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2"/>
          <p:cNvSpPr txBox="1">
            <a:spLocks noGrp="1"/>
          </p:cNvSpPr>
          <p:nvPr>
            <p:ph type="title" idx="9"/>
          </p:nvPr>
        </p:nvSpPr>
        <p:spPr>
          <a:xfrm>
            <a:off x="2223058" y="1285959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01</a:t>
            </a:r>
            <a:endParaRPr sz="4500" dirty="0"/>
          </a:p>
        </p:txBody>
      </p:sp>
      <p:sp>
        <p:nvSpPr>
          <p:cNvPr id="484" name="Google Shape;484;p32"/>
          <p:cNvSpPr txBox="1">
            <a:spLocks noGrp="1"/>
          </p:cNvSpPr>
          <p:nvPr>
            <p:ph type="title" idx="13"/>
          </p:nvPr>
        </p:nvSpPr>
        <p:spPr>
          <a:xfrm>
            <a:off x="5775063" y="1285959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02</a:t>
            </a:r>
            <a:endParaRPr sz="4500" dirty="0"/>
          </a:p>
        </p:txBody>
      </p:sp>
      <p:sp>
        <p:nvSpPr>
          <p:cNvPr id="485" name="Google Shape;485;p32"/>
          <p:cNvSpPr txBox="1">
            <a:spLocks noGrp="1"/>
          </p:cNvSpPr>
          <p:nvPr>
            <p:ph type="title" idx="14"/>
          </p:nvPr>
        </p:nvSpPr>
        <p:spPr>
          <a:xfrm>
            <a:off x="2289994" y="2986601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03</a:t>
            </a:r>
            <a:endParaRPr sz="4500" dirty="0"/>
          </a:p>
        </p:txBody>
      </p:sp>
      <p:sp>
        <p:nvSpPr>
          <p:cNvPr id="486" name="Google Shape;486;p32"/>
          <p:cNvSpPr txBox="1">
            <a:spLocks noGrp="1"/>
          </p:cNvSpPr>
          <p:nvPr>
            <p:ph type="title" idx="15"/>
          </p:nvPr>
        </p:nvSpPr>
        <p:spPr>
          <a:xfrm>
            <a:off x="5782747" y="2986601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04</a:t>
            </a:r>
            <a:endParaRPr sz="4500" dirty="0"/>
          </a:p>
        </p:txBody>
      </p:sp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3E313C8E-BF61-4C1F-8D7C-63C12FAD3888}"/>
              </a:ext>
            </a:extLst>
          </p:cNvPr>
          <p:cNvSpPr txBox="1"/>
          <p:nvPr/>
        </p:nvSpPr>
        <p:spPr>
          <a:xfrm>
            <a:off x="1630854" y="1993203"/>
            <a:ext cx="2035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latin typeface="Heebo" panose="00000500000000000000" pitchFamily="2" charset="-79"/>
                <a:cs typeface="Heebo" panose="00000500000000000000" pitchFamily="2" charset="-79"/>
              </a:rPr>
              <a:t>שיטת העבודה המתוכננת</a:t>
            </a:r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algn="r"/>
            <a:r>
              <a:rPr lang="he-IL" dirty="0">
                <a:latin typeface="Heebo" panose="00000500000000000000" pitchFamily="2" charset="-79"/>
                <a:cs typeface="Heebo" panose="00000500000000000000" pitchFamily="2" charset="-79"/>
              </a:rPr>
              <a:t> לבדיקות המערכת</a:t>
            </a:r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A463392D-804D-4423-B81A-E71F6BAD9898}"/>
              </a:ext>
            </a:extLst>
          </p:cNvPr>
          <p:cNvSpPr txBox="1"/>
          <p:nvPr/>
        </p:nvSpPr>
        <p:spPr>
          <a:xfrm>
            <a:off x="4620508" y="1993203"/>
            <a:ext cx="2892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latin typeface="Heebo" panose="00000500000000000000" pitchFamily="2" charset="-79"/>
                <a:cs typeface="Heebo" panose="00000500000000000000" pitchFamily="2" charset="-79"/>
              </a:rPr>
              <a:t>צורת ההתמודדות עם מאגרי הנתונים </a:t>
            </a:r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algn="r"/>
            <a:r>
              <a:rPr lang="he-IL" dirty="0">
                <a:latin typeface="Heebo" panose="00000500000000000000" pitchFamily="2" charset="-79"/>
                <a:cs typeface="Heebo" panose="00000500000000000000" pitchFamily="2" charset="-79"/>
              </a:rPr>
              <a:t>הנדרשים לביצוע הבדיקות</a:t>
            </a:r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0721FCFF-B33F-4A0D-AACD-27B23AF77220}"/>
              </a:ext>
            </a:extLst>
          </p:cNvPr>
          <p:cNvSpPr txBox="1"/>
          <p:nvPr/>
        </p:nvSpPr>
        <p:spPr>
          <a:xfrm>
            <a:off x="1563418" y="3672212"/>
            <a:ext cx="2304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latin typeface="Heebo" panose="00000500000000000000" pitchFamily="2" charset="-79"/>
                <a:cs typeface="Heebo" panose="00000500000000000000" pitchFamily="2" charset="-79"/>
              </a:rPr>
              <a:t>ריכוז הממשקים אשר ייבדקו </a:t>
            </a:r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algn="r"/>
            <a:r>
              <a:rPr lang="he-IL" dirty="0">
                <a:latin typeface="Heebo" panose="00000500000000000000" pitchFamily="2" charset="-79"/>
                <a:cs typeface="Heebo" panose="00000500000000000000" pitchFamily="2" charset="-79"/>
              </a:rPr>
              <a:t>במסגרת בדיקות המערכת</a:t>
            </a:r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9D18F688-28EE-4E2B-BF06-50F80090B35F}"/>
              </a:ext>
            </a:extLst>
          </p:cNvPr>
          <p:cNvSpPr txBox="1"/>
          <p:nvPr/>
        </p:nvSpPr>
        <p:spPr>
          <a:xfrm>
            <a:off x="4568441" y="3672212"/>
            <a:ext cx="3012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latin typeface="Heebo" panose="00000500000000000000" pitchFamily="2" charset="-79"/>
                <a:cs typeface="Heebo" panose="00000500000000000000" pitchFamily="2" charset="-79"/>
              </a:rPr>
              <a:t>"פירוק" היררכי של הנושאים</a:t>
            </a:r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algn="r"/>
            <a:r>
              <a:rPr lang="he-IL" dirty="0">
                <a:latin typeface="Heebo" panose="00000500000000000000" pitchFamily="2" charset="-79"/>
                <a:cs typeface="Heebo" panose="00000500000000000000" pitchFamily="2" charset="-79"/>
              </a:rPr>
              <a:t> הפונקציונליים במערכת (נושאי בדיקה)</a:t>
            </a:r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35" name="תיבת טקסט 34">
            <a:extLst>
              <a:ext uri="{FF2B5EF4-FFF2-40B4-BE49-F238E27FC236}">
                <a16:creationId xmlns:a16="http://schemas.microsoft.com/office/drawing/2014/main" id="{8AA98F15-DC66-43D2-920A-24338F964C81}"/>
              </a:ext>
            </a:extLst>
          </p:cNvPr>
          <p:cNvSpPr txBox="1"/>
          <p:nvPr/>
        </p:nvSpPr>
        <p:spPr>
          <a:xfrm>
            <a:off x="5845164" y="786041"/>
            <a:ext cx="3233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הגדרת תוכנית מסגרת לבדיקות</a:t>
            </a:r>
            <a:endParaRPr lang="en-US" sz="1600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36" name="תיבת טקסט 35">
            <a:extLst>
              <a:ext uri="{FF2B5EF4-FFF2-40B4-BE49-F238E27FC236}">
                <a16:creationId xmlns:a16="http://schemas.microsoft.com/office/drawing/2014/main" id="{F24D35D4-F545-4A66-8524-D4B94CE1A4BC}"/>
              </a:ext>
            </a:extLst>
          </p:cNvPr>
          <p:cNvSpPr txBox="1"/>
          <p:nvPr/>
        </p:nvSpPr>
        <p:spPr>
          <a:xfrm>
            <a:off x="5947732" y="129981"/>
            <a:ext cx="313082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200" dirty="0">
                <a:latin typeface="Heebo" panose="00000500000000000000" pitchFamily="2" charset="-79"/>
                <a:cs typeface="Heebo" panose="00000500000000000000" pitchFamily="2" charset="-79"/>
              </a:rPr>
              <a:t>מטרת מסמך </a:t>
            </a:r>
            <a:r>
              <a:rPr lang="en-US" sz="3200" dirty="0">
                <a:latin typeface="Heebo" panose="00000500000000000000" pitchFamily="2" charset="-79"/>
                <a:cs typeface="Heebo" panose="00000500000000000000" pitchFamily="2" charset="-79"/>
              </a:rPr>
              <a:t>STP</a:t>
            </a:r>
          </a:p>
          <a:p>
            <a:pPr algn="l"/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" grpId="0"/>
      <p:bldP spid="484" grpId="0"/>
      <p:bldP spid="485" grpId="0"/>
      <p:bldP spid="486" grpId="0"/>
      <p:bldP spid="31" grpId="0"/>
      <p:bldP spid="32" grpId="0"/>
      <p:bldP spid="33" grpId="0"/>
      <p:bldP spid="3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A197E9E7-EC21-4B0A-A185-8FB1FE03DDFC}"/>
              </a:ext>
            </a:extLst>
          </p:cNvPr>
          <p:cNvSpPr txBox="1"/>
          <p:nvPr/>
        </p:nvSpPr>
        <p:spPr>
          <a:xfrm>
            <a:off x="7446872" y="97057"/>
            <a:ext cx="16691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he-IL" sz="3200" dirty="0">
                <a:latin typeface="Heebo" panose="00000500000000000000" pitchFamily="2" charset="-79"/>
                <a:cs typeface="Heebo" panose="00000500000000000000" pitchFamily="2" charset="-79"/>
              </a:rPr>
              <a:t>קהל יעד</a:t>
            </a:r>
          </a:p>
          <a:p>
            <a:pPr algn="r" rtl="0"/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3A7E118D-B85A-456A-8C43-C945A545A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493" y="1366365"/>
            <a:ext cx="811560" cy="811560"/>
          </a:xfrm>
          <a:prstGeom prst="rect">
            <a:avLst/>
          </a:prstGeom>
        </p:spPr>
      </p:pic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6CF33C8A-49ED-471D-9A0B-0F3F729E7D67}"/>
              </a:ext>
            </a:extLst>
          </p:cNvPr>
          <p:cNvSpPr txBox="1"/>
          <p:nvPr/>
        </p:nvSpPr>
        <p:spPr>
          <a:xfrm>
            <a:off x="6206461" y="2270443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he-IL" dirty="0">
                <a:latin typeface="Heebo" panose="00000500000000000000" pitchFamily="2" charset="-79"/>
                <a:cs typeface="Heebo" panose="00000500000000000000" pitchFamily="2" charset="-79"/>
              </a:rPr>
              <a:t>אנשי מכירות</a:t>
            </a:r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pic>
        <p:nvPicPr>
          <p:cNvPr id="23" name="גרפיקה 22" descr="חץ: ישר עם מילוי מלא">
            <a:extLst>
              <a:ext uri="{FF2B5EF4-FFF2-40B4-BE49-F238E27FC236}">
                <a16:creationId xmlns:a16="http://schemas.microsoft.com/office/drawing/2014/main" id="{F84811E1-04BA-4662-A71E-4705E992F9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6661323" y="2600576"/>
            <a:ext cx="672535" cy="672535"/>
          </a:xfrm>
          <a:prstGeom prst="rect">
            <a:avLst/>
          </a:prstGeom>
        </p:spPr>
      </p:pic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932E41CA-5BB1-4478-8561-22C55DDC05BD}"/>
              </a:ext>
            </a:extLst>
          </p:cNvPr>
          <p:cNvSpPr txBox="1"/>
          <p:nvPr/>
        </p:nvSpPr>
        <p:spPr>
          <a:xfrm>
            <a:off x="6023966" y="3270630"/>
            <a:ext cx="2051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>
                <a:latin typeface="Heebo" panose="00000500000000000000" pitchFamily="2" charset="-79"/>
                <a:cs typeface="Heebo" panose="00000500000000000000" pitchFamily="2" charset="-79"/>
              </a:rPr>
              <a:t>טיפול בהזמנות ותשלומים</a:t>
            </a:r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pic>
        <p:nvPicPr>
          <p:cNvPr id="25" name="תמונה 24">
            <a:extLst>
              <a:ext uri="{FF2B5EF4-FFF2-40B4-BE49-F238E27FC236}">
                <a16:creationId xmlns:a16="http://schemas.microsoft.com/office/drawing/2014/main" id="{CF988ACA-56FC-495B-A684-08ABA5EA04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677" y="1366365"/>
            <a:ext cx="811560" cy="811560"/>
          </a:xfrm>
          <a:prstGeom prst="rect">
            <a:avLst/>
          </a:prstGeom>
        </p:spPr>
      </p:pic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BA4AEE79-F506-4481-A331-97D62D644144}"/>
              </a:ext>
            </a:extLst>
          </p:cNvPr>
          <p:cNvSpPr txBox="1"/>
          <p:nvPr/>
        </p:nvSpPr>
        <p:spPr>
          <a:xfrm>
            <a:off x="3716517" y="2270443"/>
            <a:ext cx="174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he-IL" dirty="0">
                <a:latin typeface="Heebo" panose="00000500000000000000" pitchFamily="2" charset="-79"/>
                <a:cs typeface="Heebo" panose="00000500000000000000" pitchFamily="2" charset="-79"/>
              </a:rPr>
              <a:t>אנשי משלוחים</a:t>
            </a:r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pic>
        <p:nvPicPr>
          <p:cNvPr id="27" name="גרפיקה 26" descr="חץ: ישר עם מילוי מלא">
            <a:extLst>
              <a:ext uri="{FF2B5EF4-FFF2-40B4-BE49-F238E27FC236}">
                <a16:creationId xmlns:a16="http://schemas.microsoft.com/office/drawing/2014/main" id="{67CA5F45-3AEE-4DD7-AFD0-0DB4EAB47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4273860" y="2604264"/>
            <a:ext cx="665159" cy="665159"/>
          </a:xfrm>
          <a:prstGeom prst="rect">
            <a:avLst/>
          </a:prstGeom>
        </p:spPr>
      </p:pic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E32FF853-CB22-4744-B5B3-AE17B74DBEAF}"/>
              </a:ext>
            </a:extLst>
          </p:cNvPr>
          <p:cNvSpPr txBox="1"/>
          <p:nvPr/>
        </p:nvSpPr>
        <p:spPr>
          <a:xfrm>
            <a:off x="3416836" y="3270630"/>
            <a:ext cx="2340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>
                <a:latin typeface="Heebo" panose="00000500000000000000" pitchFamily="2" charset="-79"/>
                <a:cs typeface="Heebo" panose="00000500000000000000" pitchFamily="2" charset="-79"/>
              </a:rPr>
              <a:t>ביצוע משלוחים וקבלת מלאי</a:t>
            </a:r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pic>
        <p:nvPicPr>
          <p:cNvPr id="29" name="תמונה 28">
            <a:extLst>
              <a:ext uri="{FF2B5EF4-FFF2-40B4-BE49-F238E27FC236}">
                <a16:creationId xmlns:a16="http://schemas.microsoft.com/office/drawing/2014/main" id="{7ED53674-2364-4C77-999C-EB3BF1C17A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96" y="1302737"/>
            <a:ext cx="938817" cy="938817"/>
          </a:xfrm>
          <a:prstGeom prst="rect">
            <a:avLst/>
          </a:prstGeom>
        </p:spPr>
      </p:pic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C74CD6D8-0630-459D-94E5-90A90B4EB3C4}"/>
              </a:ext>
            </a:extLst>
          </p:cNvPr>
          <p:cNvSpPr txBox="1"/>
          <p:nvPr/>
        </p:nvSpPr>
        <p:spPr>
          <a:xfrm>
            <a:off x="1404387" y="2270443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he-IL" dirty="0">
                <a:latin typeface="Heebo" panose="00000500000000000000" pitchFamily="2" charset="-79"/>
                <a:cs typeface="Heebo" panose="00000500000000000000" pitchFamily="2" charset="-79"/>
              </a:rPr>
              <a:t>מנהל (</a:t>
            </a:r>
            <a:r>
              <a:rPr lang="he-IL" dirty="0" err="1">
                <a:latin typeface="Heebo" panose="00000500000000000000" pitchFamily="2" charset="-79"/>
                <a:cs typeface="Heebo" panose="00000500000000000000" pitchFamily="2" charset="-79"/>
              </a:rPr>
              <a:t>אדמין</a:t>
            </a:r>
            <a:r>
              <a:rPr lang="he-IL" dirty="0">
                <a:latin typeface="Heebo" panose="00000500000000000000" pitchFamily="2" charset="-79"/>
                <a:cs typeface="Heebo" panose="00000500000000000000" pitchFamily="2" charset="-79"/>
              </a:rPr>
              <a:t>)</a:t>
            </a:r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34951777-2A94-4018-AA84-BD0F41715743}"/>
              </a:ext>
            </a:extLst>
          </p:cNvPr>
          <p:cNvSpPr txBox="1"/>
          <p:nvPr/>
        </p:nvSpPr>
        <p:spPr>
          <a:xfrm>
            <a:off x="986235" y="3270630"/>
            <a:ext cx="2210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>
                <a:latin typeface="Heebo" panose="00000500000000000000" pitchFamily="2" charset="-79"/>
                <a:cs typeface="Heebo" panose="00000500000000000000" pitchFamily="2" charset="-79"/>
              </a:rPr>
              <a:t>טיפול בפריטים ומאגרי מידע</a:t>
            </a:r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pic>
        <p:nvPicPr>
          <p:cNvPr id="32" name="גרפיקה 31" descr="חץ: ישר עם מילוי מלא">
            <a:extLst>
              <a:ext uri="{FF2B5EF4-FFF2-40B4-BE49-F238E27FC236}">
                <a16:creationId xmlns:a16="http://schemas.microsoft.com/office/drawing/2014/main" id="{4ECD3ABE-D139-4142-8124-AA15B8A73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1861781" y="2591956"/>
            <a:ext cx="689775" cy="689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6" grpId="0"/>
      <p:bldP spid="28" grpId="0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38ACD564-CA86-459F-B053-69A4036CFEFD}"/>
              </a:ext>
            </a:extLst>
          </p:cNvPr>
          <p:cNvGrpSpPr/>
          <p:nvPr/>
        </p:nvGrpSpPr>
        <p:grpSpPr>
          <a:xfrm>
            <a:off x="6380767" y="2097210"/>
            <a:ext cx="714728" cy="690003"/>
            <a:chOff x="7889716" y="2830481"/>
            <a:chExt cx="978575" cy="94472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5E8D0AED-FF13-47B8-A22A-1A0D79200015}"/>
                </a:ext>
              </a:extLst>
            </p:cNvPr>
            <p:cNvSpPr/>
            <p:nvPr/>
          </p:nvSpPr>
          <p:spPr>
            <a:xfrm>
              <a:off x="7943095" y="2850007"/>
              <a:ext cx="925196" cy="92519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53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ebo" panose="00000500000000000000" pitchFamily="2" charset="-79"/>
                <a:cs typeface="Heebo" panose="00000500000000000000" pitchFamily="2" charset="-79"/>
              </a:endParaRPr>
            </a:p>
          </p:txBody>
        </p:sp>
        <p:pic>
          <p:nvPicPr>
            <p:cNvPr id="11" name="גרפיקה 10" descr="העברה1 קו מיתאר">
              <a:extLst>
                <a:ext uri="{FF2B5EF4-FFF2-40B4-BE49-F238E27FC236}">
                  <a16:creationId xmlns:a16="http://schemas.microsoft.com/office/drawing/2014/main" id="{66B0C098-8555-4D8C-8042-3AFED67B5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889716" y="2830481"/>
              <a:ext cx="914400" cy="914400"/>
            </a:xfrm>
            <a:prstGeom prst="rect">
              <a:avLst/>
            </a:prstGeom>
          </p:spPr>
        </p:pic>
      </p:grpSp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307ADD5C-5350-48A4-AB6E-BE2647CDD844}"/>
              </a:ext>
            </a:extLst>
          </p:cNvPr>
          <p:cNvGrpSpPr/>
          <p:nvPr/>
        </p:nvGrpSpPr>
        <p:grpSpPr>
          <a:xfrm>
            <a:off x="4453850" y="2104340"/>
            <a:ext cx="675742" cy="675742"/>
            <a:chOff x="5669596" y="2819685"/>
            <a:chExt cx="925196" cy="925196"/>
          </a:xfrm>
        </p:grpSpPr>
        <p:sp>
          <p:nvSpPr>
            <p:cNvPr id="13" name="אליפסה 12">
              <a:extLst>
                <a:ext uri="{FF2B5EF4-FFF2-40B4-BE49-F238E27FC236}">
                  <a16:creationId xmlns:a16="http://schemas.microsoft.com/office/drawing/2014/main" id="{D49457F0-7740-47A7-B887-50659E1CE9EE}"/>
                </a:ext>
              </a:extLst>
            </p:cNvPr>
            <p:cNvSpPr/>
            <p:nvPr/>
          </p:nvSpPr>
          <p:spPr>
            <a:xfrm>
              <a:off x="5669596" y="2819685"/>
              <a:ext cx="925196" cy="92519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53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ebo" panose="00000500000000000000" pitchFamily="2" charset="-79"/>
                <a:cs typeface="Heebo" panose="00000500000000000000" pitchFamily="2" charset="-79"/>
              </a:endParaRPr>
            </a:p>
          </p:txBody>
        </p:sp>
        <p:pic>
          <p:nvPicPr>
            <p:cNvPr id="14" name="גרפיקה 13" descr="לוח עם פריטים המסומנים ב- v ופריטים המסומנים ב- x קו מיתאר">
              <a:extLst>
                <a:ext uri="{FF2B5EF4-FFF2-40B4-BE49-F238E27FC236}">
                  <a16:creationId xmlns:a16="http://schemas.microsoft.com/office/drawing/2014/main" id="{03E7CE8E-1518-4252-A884-5AFD04F8E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80392" y="2830481"/>
              <a:ext cx="914400" cy="914400"/>
            </a:xfrm>
            <a:prstGeom prst="rect">
              <a:avLst/>
            </a:prstGeom>
          </p:spPr>
        </p:pic>
      </p:grpSp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D25D28B2-ABBF-439D-9128-64181684A1BD}"/>
              </a:ext>
            </a:extLst>
          </p:cNvPr>
          <p:cNvGrpSpPr/>
          <p:nvPr/>
        </p:nvGrpSpPr>
        <p:grpSpPr>
          <a:xfrm>
            <a:off x="2480829" y="2104340"/>
            <a:ext cx="675742" cy="675742"/>
            <a:chOff x="3225164" y="2819685"/>
            <a:chExt cx="925196" cy="925196"/>
          </a:xfrm>
        </p:grpSpPr>
        <p:sp>
          <p:nvSpPr>
            <p:cNvPr id="16" name="אליפסה 15">
              <a:extLst>
                <a:ext uri="{FF2B5EF4-FFF2-40B4-BE49-F238E27FC236}">
                  <a16:creationId xmlns:a16="http://schemas.microsoft.com/office/drawing/2014/main" id="{89C5F4AA-EAE3-4BCD-BCA1-4828D3B6F9FB}"/>
                </a:ext>
              </a:extLst>
            </p:cNvPr>
            <p:cNvSpPr/>
            <p:nvPr/>
          </p:nvSpPr>
          <p:spPr>
            <a:xfrm>
              <a:off x="3225164" y="2819685"/>
              <a:ext cx="925196" cy="92519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53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ebo" panose="00000500000000000000" pitchFamily="2" charset="-79"/>
                <a:cs typeface="Heebo" panose="00000500000000000000" pitchFamily="2" charset="-79"/>
              </a:endParaRPr>
            </a:p>
          </p:txBody>
        </p:sp>
        <p:pic>
          <p:nvPicPr>
            <p:cNvPr id="17" name="גרפיקה 16" descr="משלוח קו מיתאר">
              <a:extLst>
                <a:ext uri="{FF2B5EF4-FFF2-40B4-BE49-F238E27FC236}">
                  <a16:creationId xmlns:a16="http://schemas.microsoft.com/office/drawing/2014/main" id="{DE57A3B2-6FE5-4D94-8AAF-B07EC5968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235960" y="2830481"/>
              <a:ext cx="914400" cy="914400"/>
            </a:xfrm>
            <a:prstGeom prst="rect">
              <a:avLst/>
            </a:prstGeom>
          </p:spPr>
        </p:pic>
      </p:grpSp>
      <p:grpSp>
        <p:nvGrpSpPr>
          <p:cNvPr id="18" name="קבוצה 17">
            <a:extLst>
              <a:ext uri="{FF2B5EF4-FFF2-40B4-BE49-F238E27FC236}">
                <a16:creationId xmlns:a16="http://schemas.microsoft.com/office/drawing/2014/main" id="{35E5EF17-21BC-4784-A365-75E75FF8C9F6}"/>
              </a:ext>
            </a:extLst>
          </p:cNvPr>
          <p:cNvGrpSpPr/>
          <p:nvPr/>
        </p:nvGrpSpPr>
        <p:grpSpPr>
          <a:xfrm>
            <a:off x="722960" y="2104340"/>
            <a:ext cx="675742" cy="675742"/>
            <a:chOff x="1033780" y="2819685"/>
            <a:chExt cx="925196" cy="925196"/>
          </a:xfrm>
        </p:grpSpPr>
        <p:sp>
          <p:nvSpPr>
            <p:cNvPr id="19" name="אליפסה 18">
              <a:extLst>
                <a:ext uri="{FF2B5EF4-FFF2-40B4-BE49-F238E27FC236}">
                  <a16:creationId xmlns:a16="http://schemas.microsoft.com/office/drawing/2014/main" id="{8B6228EF-9488-4968-AB9A-A70F8CB6FED2}"/>
                </a:ext>
              </a:extLst>
            </p:cNvPr>
            <p:cNvSpPr/>
            <p:nvPr/>
          </p:nvSpPr>
          <p:spPr>
            <a:xfrm>
              <a:off x="1033780" y="2819685"/>
              <a:ext cx="925196" cy="92519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53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ebo" panose="00000500000000000000" pitchFamily="2" charset="-79"/>
                <a:cs typeface="Heebo" panose="00000500000000000000" pitchFamily="2" charset="-79"/>
              </a:endParaRPr>
            </a:p>
          </p:txBody>
        </p:sp>
        <p:pic>
          <p:nvPicPr>
            <p:cNvPr id="20" name="גרפיקה 19" descr="מסד נתונים קו מיתאר">
              <a:extLst>
                <a:ext uri="{FF2B5EF4-FFF2-40B4-BE49-F238E27FC236}">
                  <a16:creationId xmlns:a16="http://schemas.microsoft.com/office/drawing/2014/main" id="{CDE38F02-920D-4B19-98C0-2A107A29E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39178" y="2830481"/>
              <a:ext cx="914400" cy="914400"/>
            </a:xfrm>
            <a:prstGeom prst="rect">
              <a:avLst/>
            </a:prstGeom>
          </p:spPr>
        </p:pic>
      </p:grp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30E7D49B-0A63-4A80-8C39-0D03A5E922DD}"/>
              </a:ext>
            </a:extLst>
          </p:cNvPr>
          <p:cNvSpPr txBox="1"/>
          <p:nvPr/>
        </p:nvSpPr>
        <p:spPr>
          <a:xfrm>
            <a:off x="6902142" y="876390"/>
            <a:ext cx="2223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6 שימושים עיקריים</a:t>
            </a:r>
            <a:endParaRPr lang="en-US" sz="1600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grpSp>
        <p:nvGrpSpPr>
          <p:cNvPr id="22" name="קבוצה 21">
            <a:extLst>
              <a:ext uri="{FF2B5EF4-FFF2-40B4-BE49-F238E27FC236}">
                <a16:creationId xmlns:a16="http://schemas.microsoft.com/office/drawing/2014/main" id="{93BCA994-5CF0-477F-B1C6-047443525198}"/>
              </a:ext>
            </a:extLst>
          </p:cNvPr>
          <p:cNvGrpSpPr/>
          <p:nvPr/>
        </p:nvGrpSpPr>
        <p:grpSpPr>
          <a:xfrm>
            <a:off x="8046994" y="2104340"/>
            <a:ext cx="679394" cy="675742"/>
            <a:chOff x="10319464" y="2867310"/>
            <a:chExt cx="930196" cy="925196"/>
          </a:xfrm>
        </p:grpSpPr>
        <p:sp>
          <p:nvSpPr>
            <p:cNvPr id="23" name="אליפסה 22">
              <a:extLst>
                <a:ext uri="{FF2B5EF4-FFF2-40B4-BE49-F238E27FC236}">
                  <a16:creationId xmlns:a16="http://schemas.microsoft.com/office/drawing/2014/main" id="{67473198-2A6D-4EC0-AD06-0D5718E54965}"/>
                </a:ext>
              </a:extLst>
            </p:cNvPr>
            <p:cNvSpPr/>
            <p:nvPr/>
          </p:nvSpPr>
          <p:spPr>
            <a:xfrm>
              <a:off x="10324464" y="2867310"/>
              <a:ext cx="925196" cy="92519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53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>
                <a:latin typeface="Heebo" panose="00000500000000000000" pitchFamily="2" charset="-79"/>
                <a:cs typeface="Heebo" panose="00000500000000000000" pitchFamily="2" charset="-79"/>
              </a:endParaRPr>
            </a:p>
          </p:txBody>
        </p:sp>
        <p:pic>
          <p:nvPicPr>
            <p:cNvPr id="24" name="תמונה 23">
              <a:extLst>
                <a:ext uri="{FF2B5EF4-FFF2-40B4-BE49-F238E27FC236}">
                  <a16:creationId xmlns:a16="http://schemas.microsoft.com/office/drawing/2014/main" id="{919FA926-F9D9-43EB-88F9-A6F46635C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9464" y="2962275"/>
              <a:ext cx="801847" cy="801847"/>
            </a:xfrm>
            <a:prstGeom prst="rect">
              <a:avLst/>
            </a:prstGeom>
          </p:spPr>
        </p:pic>
      </p:grp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00DB2FD9-7644-4454-9E0C-97F3CA48C883}"/>
              </a:ext>
            </a:extLst>
          </p:cNvPr>
          <p:cNvSpPr txBox="1"/>
          <p:nvPr/>
        </p:nvSpPr>
        <p:spPr>
          <a:xfrm>
            <a:off x="7815136" y="2920090"/>
            <a:ext cx="114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dirty="0">
                <a:latin typeface="Heebo" panose="00000500000000000000" pitchFamily="2" charset="-79"/>
                <a:cs typeface="Heebo" panose="00000500000000000000" pitchFamily="2" charset="-79"/>
              </a:rPr>
              <a:t>ביצוע הזמנה</a:t>
            </a:r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1B4659C2-E2FA-4B4A-82E2-A670ADE303C4}"/>
              </a:ext>
            </a:extLst>
          </p:cNvPr>
          <p:cNvSpPr txBox="1"/>
          <p:nvPr/>
        </p:nvSpPr>
        <p:spPr>
          <a:xfrm>
            <a:off x="6097470" y="2920090"/>
            <a:ext cx="1253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dirty="0">
                <a:latin typeface="Heebo" panose="00000500000000000000" pitchFamily="2" charset="-79"/>
                <a:cs typeface="Heebo" panose="00000500000000000000" pitchFamily="2" charset="-79"/>
              </a:rPr>
              <a:t>ביצוע תשלום</a:t>
            </a:r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24EC47E6-4263-4C2E-AF35-545F996E6726}"/>
              </a:ext>
            </a:extLst>
          </p:cNvPr>
          <p:cNvSpPr txBox="1"/>
          <p:nvPr/>
        </p:nvSpPr>
        <p:spPr>
          <a:xfrm>
            <a:off x="3908900" y="2920090"/>
            <a:ext cx="1724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dirty="0">
                <a:latin typeface="Heebo" panose="00000500000000000000" pitchFamily="2" charset="-79"/>
                <a:cs typeface="Heebo" panose="00000500000000000000" pitchFamily="2" charset="-79"/>
              </a:rPr>
              <a:t>קבלת סחורה למחסן</a:t>
            </a:r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9572E3F2-6DD4-4FD8-9399-742D81A32D00}"/>
              </a:ext>
            </a:extLst>
          </p:cNvPr>
          <p:cNvSpPr txBox="1"/>
          <p:nvPr/>
        </p:nvSpPr>
        <p:spPr>
          <a:xfrm>
            <a:off x="2124294" y="2920090"/>
            <a:ext cx="1320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dirty="0">
                <a:latin typeface="Heebo" panose="00000500000000000000" pitchFamily="2" charset="-79"/>
                <a:cs typeface="Heebo" panose="00000500000000000000" pitchFamily="2" charset="-79"/>
              </a:rPr>
              <a:t>ניהול משלוחים</a:t>
            </a:r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1AE5518A-D934-4BEE-88E3-D9F688928140}"/>
              </a:ext>
            </a:extLst>
          </p:cNvPr>
          <p:cNvSpPr txBox="1"/>
          <p:nvPr/>
        </p:nvSpPr>
        <p:spPr>
          <a:xfrm>
            <a:off x="436102" y="2920090"/>
            <a:ext cx="122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dirty="0">
                <a:latin typeface="Heebo" panose="00000500000000000000" pitchFamily="2" charset="-79"/>
                <a:cs typeface="Heebo" panose="00000500000000000000" pitchFamily="2" charset="-79"/>
              </a:rPr>
              <a:t>ניהול מאגרים</a:t>
            </a:r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5C748EE6-53F8-4570-AABF-ED7A850787A6}"/>
              </a:ext>
            </a:extLst>
          </p:cNvPr>
          <p:cNvSpPr txBox="1"/>
          <p:nvPr/>
        </p:nvSpPr>
        <p:spPr>
          <a:xfrm>
            <a:off x="4024957" y="227686"/>
            <a:ext cx="5100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>
                <a:latin typeface="Heebo" panose="00000500000000000000" pitchFamily="2" charset="-79"/>
                <a:cs typeface="Heebo" panose="00000500000000000000" pitchFamily="2" charset="-79"/>
              </a:rPr>
              <a:t>מערכת לניהול מחסן </a:t>
            </a:r>
            <a:r>
              <a:rPr lang="en-US" sz="2800" dirty="0">
                <a:latin typeface="Heebo" panose="00000500000000000000" pitchFamily="2" charset="-79"/>
                <a:cs typeface="Heebo" panose="00000500000000000000" pitchFamily="2" charset="-79"/>
              </a:rPr>
              <a:t>WMS</a:t>
            </a:r>
            <a:endParaRPr lang="he-IL" sz="2800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algn="l" rtl="0"/>
            <a:endParaRPr lang="en-US" sz="2800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pic>
        <p:nvPicPr>
          <p:cNvPr id="32" name="Picture 21">
            <a:extLst>
              <a:ext uri="{FF2B5EF4-FFF2-40B4-BE49-F238E27FC236}">
                <a16:creationId xmlns:a16="http://schemas.microsoft.com/office/drawing/2014/main" id="{E0E38A26-BD2E-4718-BB5E-B36DFE776848}"/>
              </a:ext>
            </a:extLst>
          </p:cNvPr>
          <p:cNvPicPr/>
          <p:nvPr/>
        </p:nvPicPr>
        <p:blipFill rotWithShape="1">
          <a:blip r:embed="rId12" cstate="print">
            <a:clrChange>
              <a:clrFrom>
                <a:srgbClr val="F7F6F7"/>
              </a:clrFrom>
              <a:clrTo>
                <a:srgbClr val="F7F6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66" b="36614"/>
          <a:stretch/>
        </p:blipFill>
        <p:spPr bwMode="auto">
          <a:xfrm>
            <a:off x="23053" y="46744"/>
            <a:ext cx="1499836" cy="6371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26" grpId="0"/>
      <p:bldP spid="27" grpId="0"/>
      <p:bldP spid="28" grpId="0"/>
      <p:bldP spid="29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oogle Shape;1903;p34">
            <a:extLst>
              <a:ext uri="{FF2B5EF4-FFF2-40B4-BE49-F238E27FC236}">
                <a16:creationId xmlns:a16="http://schemas.microsoft.com/office/drawing/2014/main" id="{708CFE4B-3FC4-43BB-BBD7-44BA88E78715}"/>
              </a:ext>
            </a:extLst>
          </p:cNvPr>
          <p:cNvCxnSpPr>
            <a:cxnSpLocks/>
          </p:cNvCxnSpPr>
          <p:nvPr/>
        </p:nvCxnSpPr>
        <p:spPr>
          <a:xfrm flipV="1">
            <a:off x="825717" y="1743794"/>
            <a:ext cx="0" cy="56747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905;p34">
            <a:extLst>
              <a:ext uri="{FF2B5EF4-FFF2-40B4-BE49-F238E27FC236}">
                <a16:creationId xmlns:a16="http://schemas.microsoft.com/office/drawing/2014/main" id="{1670963F-CD1D-40E7-8B4B-8397834720A4}"/>
              </a:ext>
            </a:extLst>
          </p:cNvPr>
          <p:cNvSpPr/>
          <p:nvPr/>
        </p:nvSpPr>
        <p:spPr>
          <a:xfrm rot="10800000">
            <a:off x="752184" y="1685784"/>
            <a:ext cx="140165" cy="140165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defTabSz="1219170" rtl="0">
              <a:buClr>
                <a:srgbClr val="000000"/>
              </a:buClr>
            </a:pPr>
            <a:endParaRPr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8088F083-13C6-4552-BBFB-4378B5CE86D2}"/>
              </a:ext>
            </a:extLst>
          </p:cNvPr>
          <p:cNvSpPr txBox="1"/>
          <p:nvPr/>
        </p:nvSpPr>
        <p:spPr>
          <a:xfrm>
            <a:off x="269182" y="1325971"/>
            <a:ext cx="1036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 rtl="1">
              <a:buClr>
                <a:srgbClr val="000000"/>
              </a:buClr>
            </a:pPr>
            <a:r>
              <a:rPr lang="he-IL" sz="1600" b="1" kern="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  <a:sym typeface="Arial"/>
              </a:rPr>
              <a:t>כתיבת </a:t>
            </a:r>
            <a:r>
              <a:rPr lang="en-US" sz="1600" b="1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sym typeface="Arial"/>
              </a:rPr>
              <a:t>STP</a:t>
            </a:r>
            <a:endParaRPr lang="en-US" sz="1600" b="1" kern="0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5370E1DE-4094-4592-9B7A-9DB05BA5D480}"/>
              </a:ext>
            </a:extLst>
          </p:cNvPr>
          <p:cNvSpPr txBox="1"/>
          <p:nvPr/>
        </p:nvSpPr>
        <p:spPr>
          <a:xfrm>
            <a:off x="72682" y="2574067"/>
            <a:ext cx="1562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rtl="0"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30</a:t>
            </a:r>
            <a:r>
              <a:rPr lang="he-IL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.10.21-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6.11</a:t>
            </a:r>
            <a:r>
              <a:rPr lang="he-IL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.21</a:t>
            </a:r>
            <a:endParaRPr lang="en-US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DF8A9342-342C-4429-B4C7-E0A2668DE49D}"/>
              </a:ext>
            </a:extLst>
          </p:cNvPr>
          <p:cNvSpPr txBox="1"/>
          <p:nvPr/>
        </p:nvSpPr>
        <p:spPr>
          <a:xfrm>
            <a:off x="974328" y="3285828"/>
            <a:ext cx="2584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 rtl="1">
              <a:buClr>
                <a:srgbClr val="000000"/>
              </a:buClr>
            </a:pPr>
            <a:r>
              <a:rPr lang="he-IL" sz="1600" b="1" kern="0" dirty="0">
                <a:solidFill>
                  <a:srgbClr val="000000"/>
                </a:solidFill>
                <a:latin typeface="Arial"/>
                <a:ea typeface="Times New Roman" panose="02020603050405020304" pitchFamily="18" charset="0"/>
                <a:cs typeface="Calibri" panose="020F0502020204030204" pitchFamily="34" charset="0"/>
                <a:sym typeface="Arial"/>
              </a:rPr>
              <a:t>תכנון וכתיבת תסריטים </a:t>
            </a:r>
            <a:r>
              <a:rPr lang="en-US" sz="1600" b="1" kern="0" dirty="0">
                <a:solidFill>
                  <a:srgbClr val="000000"/>
                </a:solidFill>
                <a:latin typeface="Arial"/>
                <a:ea typeface="Times New Roman" panose="02020603050405020304" pitchFamily="18" charset="0"/>
                <a:cs typeface="Calibri" panose="020F0502020204030204" pitchFamily="34" charset="0"/>
                <a:sym typeface="Arial"/>
              </a:rPr>
              <a:t>(STD)</a:t>
            </a:r>
            <a:endParaRPr lang="en-US" sz="1600" b="1" kern="0" dirty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18" name="חץ: סוגר זוויתי 17">
            <a:extLst>
              <a:ext uri="{FF2B5EF4-FFF2-40B4-BE49-F238E27FC236}">
                <a16:creationId xmlns:a16="http://schemas.microsoft.com/office/drawing/2014/main" id="{320F2E8A-9A49-4636-8DFC-BDD377F5EF4C}"/>
              </a:ext>
            </a:extLst>
          </p:cNvPr>
          <p:cNvSpPr/>
          <p:nvPr/>
        </p:nvSpPr>
        <p:spPr>
          <a:xfrm>
            <a:off x="3042481" y="2314456"/>
            <a:ext cx="1562772" cy="250310"/>
          </a:xfrm>
          <a:prstGeom prst="chevr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600" kern="0" dirty="0">
              <a:solidFill>
                <a:prstClr val="black"/>
              </a:solidFill>
              <a:latin typeface="Assistant"/>
              <a:cs typeface="Assistant"/>
              <a:sym typeface="Arial"/>
            </a:endParaRPr>
          </a:p>
        </p:txBody>
      </p:sp>
      <p:sp>
        <p:nvSpPr>
          <p:cNvPr id="19" name="חץ: סוגר זוויתי 18">
            <a:extLst>
              <a:ext uri="{FF2B5EF4-FFF2-40B4-BE49-F238E27FC236}">
                <a16:creationId xmlns:a16="http://schemas.microsoft.com/office/drawing/2014/main" id="{4F5530B9-4C85-4EAF-9F98-B290D0124EC8}"/>
              </a:ext>
            </a:extLst>
          </p:cNvPr>
          <p:cNvSpPr/>
          <p:nvPr/>
        </p:nvSpPr>
        <p:spPr>
          <a:xfrm>
            <a:off x="4542590" y="2314457"/>
            <a:ext cx="1562772" cy="250310"/>
          </a:xfrm>
          <a:prstGeom prst="chevron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600" kern="0">
              <a:solidFill>
                <a:prstClr val="black"/>
              </a:solidFill>
              <a:latin typeface="Assistant"/>
              <a:cs typeface="Assistant"/>
              <a:sym typeface="Arial"/>
            </a:endParaRPr>
          </a:p>
        </p:txBody>
      </p:sp>
      <p:sp>
        <p:nvSpPr>
          <p:cNvPr id="20" name="חץ: סוגר זוויתי 19">
            <a:extLst>
              <a:ext uri="{FF2B5EF4-FFF2-40B4-BE49-F238E27FC236}">
                <a16:creationId xmlns:a16="http://schemas.microsoft.com/office/drawing/2014/main" id="{FDB206AC-1562-42F4-8A9C-819DE7931D5F}"/>
              </a:ext>
            </a:extLst>
          </p:cNvPr>
          <p:cNvSpPr/>
          <p:nvPr/>
        </p:nvSpPr>
        <p:spPr>
          <a:xfrm>
            <a:off x="69157" y="2314457"/>
            <a:ext cx="1562772" cy="250310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600" kern="0">
              <a:solidFill>
                <a:prstClr val="black"/>
              </a:solidFill>
              <a:latin typeface="Assistant"/>
              <a:cs typeface="Assistant"/>
              <a:sym typeface="Arial"/>
            </a:endParaRPr>
          </a:p>
        </p:txBody>
      </p:sp>
      <p:sp>
        <p:nvSpPr>
          <p:cNvPr id="21" name="חץ: סוגר זוויתי 20">
            <a:extLst>
              <a:ext uri="{FF2B5EF4-FFF2-40B4-BE49-F238E27FC236}">
                <a16:creationId xmlns:a16="http://schemas.microsoft.com/office/drawing/2014/main" id="{4EB344A4-DC74-4850-9FF4-4FADACA7D166}"/>
              </a:ext>
            </a:extLst>
          </p:cNvPr>
          <p:cNvSpPr/>
          <p:nvPr/>
        </p:nvSpPr>
        <p:spPr>
          <a:xfrm>
            <a:off x="1565424" y="2314457"/>
            <a:ext cx="1562772" cy="250310"/>
          </a:xfrm>
          <a:prstGeom prst="chevron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600" kern="0">
              <a:solidFill>
                <a:prstClr val="black"/>
              </a:solidFill>
              <a:latin typeface="Assistant"/>
              <a:cs typeface="Assistant"/>
              <a:sym typeface="Arial"/>
            </a:endParaRPr>
          </a:p>
        </p:txBody>
      </p:sp>
      <p:sp>
        <p:nvSpPr>
          <p:cNvPr id="22" name="חץ: סוגר זוויתי 21">
            <a:extLst>
              <a:ext uri="{FF2B5EF4-FFF2-40B4-BE49-F238E27FC236}">
                <a16:creationId xmlns:a16="http://schemas.microsoft.com/office/drawing/2014/main" id="{2B00CBC2-29E7-45F8-B51E-8E3C9487D610}"/>
              </a:ext>
            </a:extLst>
          </p:cNvPr>
          <p:cNvSpPr/>
          <p:nvPr/>
        </p:nvSpPr>
        <p:spPr>
          <a:xfrm>
            <a:off x="6031173" y="2314457"/>
            <a:ext cx="1562772" cy="250310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600" kern="0">
              <a:solidFill>
                <a:prstClr val="black"/>
              </a:solidFill>
              <a:latin typeface="Assistant"/>
              <a:cs typeface="Assistant"/>
              <a:sym typeface="Arial"/>
            </a:endParaRPr>
          </a:p>
        </p:txBody>
      </p:sp>
      <p:sp>
        <p:nvSpPr>
          <p:cNvPr id="23" name="חץ: סוגר זוויתי 22">
            <a:extLst>
              <a:ext uri="{FF2B5EF4-FFF2-40B4-BE49-F238E27FC236}">
                <a16:creationId xmlns:a16="http://schemas.microsoft.com/office/drawing/2014/main" id="{46AD5CAE-FBD7-40E8-9536-4C8E2C24FFDB}"/>
              </a:ext>
            </a:extLst>
          </p:cNvPr>
          <p:cNvSpPr/>
          <p:nvPr/>
        </p:nvSpPr>
        <p:spPr>
          <a:xfrm>
            <a:off x="7512072" y="2314457"/>
            <a:ext cx="1562772" cy="250310"/>
          </a:xfrm>
          <a:prstGeom prst="chevron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600" kern="0">
              <a:solidFill>
                <a:prstClr val="black"/>
              </a:solidFill>
              <a:latin typeface="Assistant"/>
              <a:cs typeface="Assistant"/>
              <a:sym typeface="Arial"/>
            </a:endParaRPr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FF864179-6055-4258-BBBE-44DBC6ABF884}"/>
              </a:ext>
            </a:extLst>
          </p:cNvPr>
          <p:cNvSpPr txBox="1"/>
          <p:nvPr/>
        </p:nvSpPr>
        <p:spPr>
          <a:xfrm>
            <a:off x="2886852" y="1325971"/>
            <a:ext cx="1922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he-IL" sz="1600" b="1" kern="0" dirty="0">
                <a:solidFill>
                  <a:srgbClr val="000000"/>
                </a:solidFill>
                <a:latin typeface="Calibri" panose="020F0502020204030204" pitchFamily="34" charset="0"/>
                <a:cs typeface="Arial"/>
                <a:sym typeface="Arial"/>
              </a:rPr>
              <a:t>ביצוע סבב בדיקות 1</a:t>
            </a:r>
            <a:endParaRPr lang="en-US" sz="1600" b="1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6DED2BA9-760B-40C2-A284-97990CCA3B11}"/>
              </a:ext>
            </a:extLst>
          </p:cNvPr>
          <p:cNvSpPr txBox="1"/>
          <p:nvPr/>
        </p:nvSpPr>
        <p:spPr>
          <a:xfrm>
            <a:off x="4476776" y="3285828"/>
            <a:ext cx="1932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he-IL" sz="1600" b="1" kern="0" dirty="0">
                <a:solidFill>
                  <a:srgbClr val="000000"/>
                </a:solidFill>
                <a:latin typeface="Calibri" panose="020F0502020204030204" pitchFamily="34" charset="0"/>
                <a:cs typeface="Arial"/>
                <a:sym typeface="Arial"/>
              </a:rPr>
              <a:t>ביצוע סבב בדיקות 2</a:t>
            </a:r>
            <a:endParaRPr lang="en-US" sz="1600" b="1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590A8F56-BA45-40B6-BD7D-E01DF51E277B}"/>
              </a:ext>
            </a:extLst>
          </p:cNvPr>
          <p:cNvSpPr txBox="1"/>
          <p:nvPr/>
        </p:nvSpPr>
        <p:spPr>
          <a:xfrm>
            <a:off x="5975464" y="1325971"/>
            <a:ext cx="1674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 rtl="1">
              <a:buClr>
                <a:srgbClr val="000000"/>
              </a:buClr>
            </a:pPr>
            <a:r>
              <a:rPr lang="he-IL" sz="1600" b="1" kern="0" dirty="0">
                <a:solidFill>
                  <a:srgbClr val="000000"/>
                </a:solidFill>
                <a:latin typeface="Calibri" panose="020F0502020204030204" pitchFamily="34" charset="0"/>
                <a:cs typeface="Arial"/>
                <a:sym typeface="Arial"/>
              </a:rPr>
              <a:t>הכנת מסמך </a:t>
            </a:r>
            <a:r>
              <a:rPr lang="en-US" sz="1600" b="1" kern="0" dirty="0">
                <a:solidFill>
                  <a:srgbClr val="000000"/>
                </a:solidFill>
                <a:latin typeface="Calibri" panose="020F0502020204030204" pitchFamily="34" charset="0"/>
                <a:cs typeface="Arial"/>
                <a:sym typeface="Arial"/>
              </a:rPr>
              <a:t>STR</a:t>
            </a:r>
            <a:endParaRPr lang="en-US" sz="1600" b="1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6555B00D-5481-4701-A04C-34E391B5579D}"/>
              </a:ext>
            </a:extLst>
          </p:cNvPr>
          <p:cNvSpPr txBox="1"/>
          <p:nvPr/>
        </p:nvSpPr>
        <p:spPr>
          <a:xfrm>
            <a:off x="4415389" y="2004154"/>
            <a:ext cx="1656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rtl="0"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21.12.21-4.1.21</a:t>
            </a:r>
            <a:endParaRPr lang="en-US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5B6A2271-FD56-4EB0-8E73-CAF114A280BF}"/>
              </a:ext>
            </a:extLst>
          </p:cNvPr>
          <p:cNvSpPr txBox="1"/>
          <p:nvPr/>
        </p:nvSpPr>
        <p:spPr>
          <a:xfrm>
            <a:off x="2995550" y="2588880"/>
            <a:ext cx="1656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rtl="0"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21.11.21-21.12.21</a:t>
            </a:r>
            <a:endParaRPr lang="en-US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AB411035-A450-46B5-9D95-00562E078E7F}"/>
              </a:ext>
            </a:extLst>
          </p:cNvPr>
          <p:cNvSpPr txBox="1"/>
          <p:nvPr/>
        </p:nvSpPr>
        <p:spPr>
          <a:xfrm>
            <a:off x="1537748" y="2024396"/>
            <a:ext cx="1656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rtl="0"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6.11.21-20.11.21</a:t>
            </a:r>
            <a:endParaRPr lang="en-US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477A8B98-DB7A-46C2-B22C-FF1E70B23F2F}"/>
              </a:ext>
            </a:extLst>
          </p:cNvPr>
          <p:cNvSpPr txBox="1"/>
          <p:nvPr/>
        </p:nvSpPr>
        <p:spPr>
          <a:xfrm>
            <a:off x="7395058" y="2039602"/>
            <a:ext cx="1656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rtl="0">
              <a:buClr>
                <a:srgbClr val="000000"/>
              </a:buClr>
            </a:pPr>
            <a:r>
              <a:rPr lang="he-IL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11.1.21</a:t>
            </a:r>
            <a:endParaRPr lang="en-US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985E259F-D65F-4283-9807-4F3A293833DA}"/>
              </a:ext>
            </a:extLst>
          </p:cNvPr>
          <p:cNvSpPr txBox="1"/>
          <p:nvPr/>
        </p:nvSpPr>
        <p:spPr>
          <a:xfrm>
            <a:off x="6000392" y="2556794"/>
            <a:ext cx="1656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rtl="0">
              <a:buClr>
                <a:srgbClr val="000000"/>
              </a:buClr>
            </a:pPr>
            <a:r>
              <a:rPr lang="he-IL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4.1.21-10.1.21</a:t>
            </a:r>
            <a:endParaRPr lang="en-US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8C139F66-CD49-4017-957D-AD033BC09B73}"/>
              </a:ext>
            </a:extLst>
          </p:cNvPr>
          <p:cNvSpPr txBox="1"/>
          <p:nvPr/>
        </p:nvSpPr>
        <p:spPr>
          <a:xfrm>
            <a:off x="8074249" y="-888269"/>
            <a:ext cx="2104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לוח זמנים</a:t>
            </a:r>
          </a:p>
          <a:p>
            <a:pPr algn="l" rtl="0"/>
            <a:endParaRPr lang="en-US" sz="1600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35" name="תיבת טקסט 34">
            <a:extLst>
              <a:ext uri="{FF2B5EF4-FFF2-40B4-BE49-F238E27FC236}">
                <a16:creationId xmlns:a16="http://schemas.microsoft.com/office/drawing/2014/main" id="{940B78EB-24E4-4D6E-B1BE-982C5B0662DE}"/>
              </a:ext>
            </a:extLst>
          </p:cNvPr>
          <p:cNvSpPr txBox="1"/>
          <p:nvPr/>
        </p:nvSpPr>
        <p:spPr>
          <a:xfrm>
            <a:off x="7227414" y="3285828"/>
            <a:ext cx="1932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he-IL" sz="1600" b="1" kern="0" dirty="0">
                <a:solidFill>
                  <a:srgbClr val="000000"/>
                </a:solidFill>
                <a:latin typeface="Calibri" panose="020F0502020204030204" pitchFamily="34" charset="0"/>
                <a:cs typeface="Arial"/>
                <a:sym typeface="Arial"/>
              </a:rPr>
              <a:t>העברת המוצר ללקוח</a:t>
            </a:r>
            <a:endParaRPr lang="en-US" sz="1600" b="1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cxnSp>
        <p:nvCxnSpPr>
          <p:cNvPr id="43" name="Google Shape;1903;p34">
            <a:extLst>
              <a:ext uri="{FF2B5EF4-FFF2-40B4-BE49-F238E27FC236}">
                <a16:creationId xmlns:a16="http://schemas.microsoft.com/office/drawing/2014/main" id="{FC91B865-76CB-42C4-8C6D-D42F8D522B59}"/>
              </a:ext>
            </a:extLst>
          </p:cNvPr>
          <p:cNvCxnSpPr>
            <a:cxnSpLocks/>
          </p:cNvCxnSpPr>
          <p:nvPr/>
        </p:nvCxnSpPr>
        <p:spPr>
          <a:xfrm flipV="1">
            <a:off x="2338185" y="2564702"/>
            <a:ext cx="0" cy="56747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900;p34">
            <a:extLst>
              <a:ext uri="{FF2B5EF4-FFF2-40B4-BE49-F238E27FC236}">
                <a16:creationId xmlns:a16="http://schemas.microsoft.com/office/drawing/2014/main" id="{8F417710-8418-44E7-AFEE-16A2A6390CA9}"/>
              </a:ext>
            </a:extLst>
          </p:cNvPr>
          <p:cNvSpPr/>
          <p:nvPr/>
        </p:nvSpPr>
        <p:spPr>
          <a:xfrm>
            <a:off x="2266438" y="3073497"/>
            <a:ext cx="140165" cy="140165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defTabSz="1219170" rtl="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44" name="Google Shape;1903;p34">
            <a:extLst>
              <a:ext uri="{FF2B5EF4-FFF2-40B4-BE49-F238E27FC236}">
                <a16:creationId xmlns:a16="http://schemas.microsoft.com/office/drawing/2014/main" id="{8CD1BB93-9889-4925-B5B1-2C3D8FB0AADB}"/>
              </a:ext>
            </a:extLst>
          </p:cNvPr>
          <p:cNvCxnSpPr>
            <a:cxnSpLocks/>
          </p:cNvCxnSpPr>
          <p:nvPr/>
        </p:nvCxnSpPr>
        <p:spPr>
          <a:xfrm flipV="1">
            <a:off x="3781265" y="1755866"/>
            <a:ext cx="0" cy="56747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1903;p34">
            <a:extLst>
              <a:ext uri="{FF2B5EF4-FFF2-40B4-BE49-F238E27FC236}">
                <a16:creationId xmlns:a16="http://schemas.microsoft.com/office/drawing/2014/main" id="{FA2DB2F9-903A-4214-A4AC-685CA5D36A47}"/>
              </a:ext>
            </a:extLst>
          </p:cNvPr>
          <p:cNvCxnSpPr>
            <a:cxnSpLocks/>
          </p:cNvCxnSpPr>
          <p:nvPr/>
        </p:nvCxnSpPr>
        <p:spPr>
          <a:xfrm flipV="1">
            <a:off x="5341361" y="2552129"/>
            <a:ext cx="0" cy="56747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905;p34">
            <a:extLst>
              <a:ext uri="{FF2B5EF4-FFF2-40B4-BE49-F238E27FC236}">
                <a16:creationId xmlns:a16="http://schemas.microsoft.com/office/drawing/2014/main" id="{BAF15FEA-C46E-4C79-8C15-214C54476D73}"/>
              </a:ext>
            </a:extLst>
          </p:cNvPr>
          <p:cNvSpPr/>
          <p:nvPr/>
        </p:nvSpPr>
        <p:spPr>
          <a:xfrm rot="10800000">
            <a:off x="3716622" y="1670415"/>
            <a:ext cx="140165" cy="140165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defTabSz="1219170" rtl="0">
              <a:buClr>
                <a:srgbClr val="000000"/>
              </a:buClr>
            </a:pPr>
            <a:endParaRPr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901;p34">
            <a:extLst>
              <a:ext uri="{FF2B5EF4-FFF2-40B4-BE49-F238E27FC236}">
                <a16:creationId xmlns:a16="http://schemas.microsoft.com/office/drawing/2014/main" id="{0A4798E4-3CC9-4FF3-A90E-46AAD2F6CD0B}"/>
              </a:ext>
            </a:extLst>
          </p:cNvPr>
          <p:cNvSpPr/>
          <p:nvPr/>
        </p:nvSpPr>
        <p:spPr>
          <a:xfrm>
            <a:off x="5276371" y="3109169"/>
            <a:ext cx="140165" cy="140165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defTabSz="1219170" rtl="0">
              <a:buClr>
                <a:srgbClr val="000000"/>
              </a:buClr>
            </a:pPr>
            <a:endParaRPr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46" name="Google Shape;1903;p34">
            <a:extLst>
              <a:ext uri="{FF2B5EF4-FFF2-40B4-BE49-F238E27FC236}">
                <a16:creationId xmlns:a16="http://schemas.microsoft.com/office/drawing/2014/main" id="{0010ADF2-5901-441A-81A7-4A3DEDABFA57}"/>
              </a:ext>
            </a:extLst>
          </p:cNvPr>
          <p:cNvCxnSpPr>
            <a:cxnSpLocks/>
          </p:cNvCxnSpPr>
          <p:nvPr/>
        </p:nvCxnSpPr>
        <p:spPr>
          <a:xfrm flipV="1">
            <a:off x="6783925" y="1740497"/>
            <a:ext cx="0" cy="56747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901;p34">
            <a:extLst>
              <a:ext uri="{FF2B5EF4-FFF2-40B4-BE49-F238E27FC236}">
                <a16:creationId xmlns:a16="http://schemas.microsoft.com/office/drawing/2014/main" id="{15213E7A-D80A-47A2-83BE-5A47E00F35BA}"/>
              </a:ext>
            </a:extLst>
          </p:cNvPr>
          <p:cNvSpPr/>
          <p:nvPr/>
        </p:nvSpPr>
        <p:spPr>
          <a:xfrm>
            <a:off x="6713842" y="1685783"/>
            <a:ext cx="140165" cy="140165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defTabSz="1219170" rtl="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47" name="Google Shape;1903;p34">
            <a:extLst>
              <a:ext uri="{FF2B5EF4-FFF2-40B4-BE49-F238E27FC236}">
                <a16:creationId xmlns:a16="http://schemas.microsoft.com/office/drawing/2014/main" id="{E9379C2E-26C8-43A4-A027-74075428A1BC}"/>
              </a:ext>
            </a:extLst>
          </p:cNvPr>
          <p:cNvCxnSpPr>
            <a:cxnSpLocks/>
          </p:cNvCxnSpPr>
          <p:nvPr/>
        </p:nvCxnSpPr>
        <p:spPr>
          <a:xfrm flipV="1">
            <a:off x="8293458" y="2557065"/>
            <a:ext cx="0" cy="56747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1901;p34">
            <a:extLst>
              <a:ext uri="{FF2B5EF4-FFF2-40B4-BE49-F238E27FC236}">
                <a16:creationId xmlns:a16="http://schemas.microsoft.com/office/drawing/2014/main" id="{9F3A61C6-1A1F-4063-9D7B-B6D2F4E92D58}"/>
              </a:ext>
            </a:extLst>
          </p:cNvPr>
          <p:cNvSpPr/>
          <p:nvPr/>
        </p:nvSpPr>
        <p:spPr>
          <a:xfrm>
            <a:off x="8223375" y="3118542"/>
            <a:ext cx="140165" cy="140165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defTabSz="1219170" rtl="0">
              <a:buClr>
                <a:srgbClr val="000000"/>
              </a:buClr>
            </a:pPr>
            <a:endParaRPr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8" name="תיבת טקסט 47">
            <a:extLst>
              <a:ext uri="{FF2B5EF4-FFF2-40B4-BE49-F238E27FC236}">
                <a16:creationId xmlns:a16="http://schemas.microsoft.com/office/drawing/2014/main" id="{59E4950F-F603-498A-89A9-81323952DBE7}"/>
              </a:ext>
            </a:extLst>
          </p:cNvPr>
          <p:cNvSpPr txBox="1"/>
          <p:nvPr/>
        </p:nvSpPr>
        <p:spPr>
          <a:xfrm>
            <a:off x="7022072" y="145851"/>
            <a:ext cx="2104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he-IL" sz="3200" dirty="0">
                <a:latin typeface="Heebo" panose="00000500000000000000" pitchFamily="2" charset="-79"/>
                <a:cs typeface="Heebo" panose="00000500000000000000" pitchFamily="2" charset="-79"/>
              </a:rPr>
              <a:t>לוח זמנים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7" grpId="0" animBg="1"/>
      <p:bldP spid="11" grpId="0" animBg="1"/>
      <p:bldP spid="8" grpId="0" animBg="1"/>
      <p:bldP spid="13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1D9B3CB8-E179-4B6E-9579-2C7577505199}"/>
              </a:ext>
            </a:extLst>
          </p:cNvPr>
          <p:cNvSpPr txBox="1"/>
          <p:nvPr/>
        </p:nvSpPr>
        <p:spPr>
          <a:xfrm>
            <a:off x="3742125" y="115508"/>
            <a:ext cx="5401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200" dirty="0">
                <a:latin typeface="Heebo" panose="00000500000000000000" pitchFamily="2" charset="-79"/>
                <a:cs typeface="Heebo" panose="00000500000000000000" pitchFamily="2" charset="-79"/>
              </a:rPr>
              <a:t>בדיקות שיבוצעו</a:t>
            </a:r>
            <a:r>
              <a:rPr lang="en-US" sz="3200" dirty="0">
                <a:latin typeface="Heebo" panose="00000500000000000000" pitchFamily="2" charset="-79"/>
                <a:cs typeface="Heebo" panose="00000500000000000000" pitchFamily="2" charset="-79"/>
              </a:rPr>
              <a:t>/</a:t>
            </a:r>
            <a:r>
              <a:rPr lang="he-IL" sz="3200" dirty="0">
                <a:latin typeface="Heebo" panose="00000500000000000000" pitchFamily="2" charset="-79"/>
                <a:cs typeface="Heebo" panose="00000500000000000000" pitchFamily="2" charset="-79"/>
              </a:rPr>
              <a:t>לא יבוצעו</a:t>
            </a: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78221DA5-F4C2-4548-B4E0-2DB08929EA29}"/>
              </a:ext>
            </a:extLst>
          </p:cNvPr>
          <p:cNvGrpSpPr/>
          <p:nvPr/>
        </p:nvGrpSpPr>
        <p:grpSpPr>
          <a:xfrm>
            <a:off x="6017223" y="888315"/>
            <a:ext cx="785613" cy="785613"/>
            <a:chOff x="6665058" y="996575"/>
            <a:chExt cx="785613" cy="785613"/>
          </a:xfrm>
        </p:grpSpPr>
        <p:sp>
          <p:nvSpPr>
            <p:cNvPr id="505" name="Google Shape;505;p35"/>
            <p:cNvSpPr/>
            <p:nvPr/>
          </p:nvSpPr>
          <p:spPr>
            <a:xfrm>
              <a:off x="6665058" y="996575"/>
              <a:ext cx="785613" cy="7856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" name="גרפיקה 15" descr="סימן אגודל למעלה קו מיתאר">
              <a:extLst>
                <a:ext uri="{FF2B5EF4-FFF2-40B4-BE49-F238E27FC236}">
                  <a16:creationId xmlns:a16="http://schemas.microsoft.com/office/drawing/2014/main" id="{FD63C075-49D6-44ED-B537-5E6EFBC44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72660" y="1050389"/>
              <a:ext cx="584776" cy="584776"/>
            </a:xfrm>
            <a:prstGeom prst="rect">
              <a:avLst/>
            </a:prstGeom>
          </p:spPr>
        </p:pic>
      </p:grp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24182B51-418C-401B-9AAB-B1634D585A00}"/>
              </a:ext>
            </a:extLst>
          </p:cNvPr>
          <p:cNvGrpSpPr/>
          <p:nvPr/>
        </p:nvGrpSpPr>
        <p:grpSpPr>
          <a:xfrm>
            <a:off x="2107342" y="888315"/>
            <a:ext cx="785613" cy="785613"/>
            <a:chOff x="2398657" y="1027311"/>
            <a:chExt cx="785613" cy="785613"/>
          </a:xfrm>
        </p:grpSpPr>
        <p:sp>
          <p:nvSpPr>
            <p:cNvPr id="510" name="Google Shape;510;p35"/>
            <p:cNvSpPr/>
            <p:nvPr/>
          </p:nvSpPr>
          <p:spPr>
            <a:xfrm>
              <a:off x="2398657" y="1027311"/>
              <a:ext cx="785613" cy="7856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7" name="גרפיקה 16" descr="סימן אגודל למעלה קו מיתאר">
              <a:extLst>
                <a:ext uri="{FF2B5EF4-FFF2-40B4-BE49-F238E27FC236}">
                  <a16:creationId xmlns:a16="http://schemas.microsoft.com/office/drawing/2014/main" id="{090ADF6C-192B-4141-A615-DCEF7544A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V="1">
              <a:off x="2499075" y="1182044"/>
              <a:ext cx="584776" cy="584776"/>
            </a:xfrm>
            <a:prstGeom prst="rect">
              <a:avLst/>
            </a:prstGeom>
          </p:spPr>
        </p:pic>
      </p:grp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10A72A70-F89F-4F2F-9BCE-5F4B0635E76D}"/>
              </a:ext>
            </a:extLst>
          </p:cNvPr>
          <p:cNvSpPr txBox="1"/>
          <p:nvPr/>
        </p:nvSpPr>
        <p:spPr>
          <a:xfrm>
            <a:off x="6738898" y="2417988"/>
            <a:ext cx="1134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Functional</a:t>
            </a:r>
            <a:endParaRPr lang="en-US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4E9199B1-0547-4F3E-8262-D476B13FF73A}"/>
              </a:ext>
            </a:extLst>
          </p:cNvPr>
          <p:cNvSpPr txBox="1"/>
          <p:nvPr/>
        </p:nvSpPr>
        <p:spPr>
          <a:xfrm>
            <a:off x="6840197" y="3107618"/>
            <a:ext cx="931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Interface</a:t>
            </a:r>
            <a:endParaRPr lang="en-US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469FD5DC-5357-46B1-87F1-DC07892F7404}"/>
              </a:ext>
            </a:extLst>
          </p:cNvPr>
          <p:cNvSpPr txBox="1"/>
          <p:nvPr/>
        </p:nvSpPr>
        <p:spPr>
          <a:xfrm>
            <a:off x="5229497" y="2517886"/>
            <a:ext cx="6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rtl="0"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GUI</a:t>
            </a:r>
            <a:endParaRPr lang="en-US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C27F9DAD-C778-4630-A856-3ACEEA7EDA1D}"/>
              </a:ext>
            </a:extLst>
          </p:cNvPr>
          <p:cNvSpPr txBox="1"/>
          <p:nvPr/>
        </p:nvSpPr>
        <p:spPr>
          <a:xfrm>
            <a:off x="5069135" y="2882452"/>
            <a:ext cx="1006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rtl="0"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Usability</a:t>
            </a:r>
            <a:endParaRPr lang="en-US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C90D880B-FF8C-4CB8-8EDB-FF6F4514CD81}"/>
              </a:ext>
            </a:extLst>
          </p:cNvPr>
          <p:cNvSpPr txBox="1"/>
          <p:nvPr/>
        </p:nvSpPr>
        <p:spPr>
          <a:xfrm>
            <a:off x="5005197" y="3247017"/>
            <a:ext cx="1134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rtl="0"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Boundary</a:t>
            </a:r>
            <a:endParaRPr lang="en-US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3DC35EE4-7923-4D39-9F01-1D1D331B206F}"/>
              </a:ext>
            </a:extLst>
          </p:cNvPr>
          <p:cNvSpPr txBox="1"/>
          <p:nvPr/>
        </p:nvSpPr>
        <p:spPr>
          <a:xfrm>
            <a:off x="6802836" y="2762803"/>
            <a:ext cx="1006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Security</a:t>
            </a:r>
            <a:endParaRPr lang="en-US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EED5C71B-CF83-410A-8C05-402E20C2CCBE}"/>
              </a:ext>
            </a:extLst>
          </p:cNvPr>
          <p:cNvSpPr txBox="1"/>
          <p:nvPr/>
        </p:nvSpPr>
        <p:spPr>
          <a:xfrm>
            <a:off x="5005197" y="2153320"/>
            <a:ext cx="1134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rtl="0"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sym typeface="Arial"/>
              </a:rPr>
              <a:t>Reg</a:t>
            </a:r>
            <a:r>
              <a:rPr lang="en-US" dirty="0"/>
              <a:t>ressing</a:t>
            </a:r>
            <a:endParaRPr lang="en-US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ACCEB3D8-8D45-4B90-B277-21B1F8FFB4B3}"/>
              </a:ext>
            </a:extLst>
          </p:cNvPr>
          <p:cNvSpPr txBox="1"/>
          <p:nvPr/>
        </p:nvSpPr>
        <p:spPr>
          <a:xfrm>
            <a:off x="6913334" y="2073173"/>
            <a:ext cx="78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CRUD</a:t>
            </a:r>
            <a:endParaRPr lang="en-US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0E7D0A7F-52FE-461D-B3E7-8B502691820D}"/>
              </a:ext>
            </a:extLst>
          </p:cNvPr>
          <p:cNvSpPr txBox="1"/>
          <p:nvPr/>
        </p:nvSpPr>
        <p:spPr>
          <a:xfrm>
            <a:off x="6345636" y="3452431"/>
            <a:ext cx="1921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Survival &amp; Recovery</a:t>
            </a:r>
          </a:p>
        </p:txBody>
      </p: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76AAD2EC-2908-4A18-9253-0CB32A5512B8}"/>
              </a:ext>
            </a:extLst>
          </p:cNvPr>
          <p:cNvSpPr txBox="1"/>
          <p:nvPr/>
        </p:nvSpPr>
        <p:spPr>
          <a:xfrm>
            <a:off x="1891566" y="2048530"/>
            <a:ext cx="1285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rtl="0">
              <a:buClr>
                <a:srgbClr val="000000"/>
              </a:buClr>
            </a:pPr>
            <a:r>
              <a:rPr lang="en-US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Load</a:t>
            </a:r>
          </a:p>
        </p:txBody>
      </p:sp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27340C18-C3C0-4A69-9DA7-789A31783785}"/>
              </a:ext>
            </a:extLst>
          </p:cNvPr>
          <p:cNvSpPr txBox="1"/>
          <p:nvPr/>
        </p:nvSpPr>
        <p:spPr>
          <a:xfrm>
            <a:off x="1857167" y="2424529"/>
            <a:ext cx="1354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rtl="0">
              <a:buClr>
                <a:srgbClr val="000000"/>
              </a:buClr>
            </a:pPr>
            <a:r>
              <a:rPr lang="en-US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Accessibility</a:t>
            </a:r>
          </a:p>
        </p:txBody>
      </p:sp>
      <p:sp>
        <p:nvSpPr>
          <p:cNvPr id="34" name="Google Shape;483;p32">
            <a:extLst>
              <a:ext uri="{FF2B5EF4-FFF2-40B4-BE49-F238E27FC236}">
                <a16:creationId xmlns:a16="http://schemas.microsoft.com/office/drawing/2014/main" id="{289BD5C4-5890-4541-9512-1F5F31BE0390}"/>
              </a:ext>
            </a:extLst>
          </p:cNvPr>
          <p:cNvSpPr txBox="1">
            <a:spLocks/>
          </p:cNvSpPr>
          <p:nvPr/>
        </p:nvSpPr>
        <p:spPr>
          <a:xfrm>
            <a:off x="5312910" y="1738107"/>
            <a:ext cx="519058" cy="358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dirty="0"/>
              <a:t>02</a:t>
            </a:r>
          </a:p>
        </p:txBody>
      </p:sp>
      <p:sp>
        <p:nvSpPr>
          <p:cNvPr id="35" name="Google Shape;483;p32">
            <a:extLst>
              <a:ext uri="{FF2B5EF4-FFF2-40B4-BE49-F238E27FC236}">
                <a16:creationId xmlns:a16="http://schemas.microsoft.com/office/drawing/2014/main" id="{8F6C89DC-A04E-49F2-8055-FC5F64D99304}"/>
              </a:ext>
            </a:extLst>
          </p:cNvPr>
          <p:cNvSpPr txBox="1">
            <a:spLocks/>
          </p:cNvSpPr>
          <p:nvPr/>
        </p:nvSpPr>
        <p:spPr>
          <a:xfrm>
            <a:off x="7046611" y="1677711"/>
            <a:ext cx="519058" cy="358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dirty="0"/>
              <a:t>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2" grpId="0"/>
      <p:bldP spid="33" grpId="0"/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ACE85D80-EC29-41DB-A809-FF2DD07A32A0}"/>
              </a:ext>
            </a:extLst>
          </p:cNvPr>
          <p:cNvSpPr txBox="1"/>
          <p:nvPr/>
        </p:nvSpPr>
        <p:spPr>
          <a:xfrm>
            <a:off x="3742125" y="115508"/>
            <a:ext cx="5401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200" dirty="0">
                <a:latin typeface="Heebo" panose="00000500000000000000" pitchFamily="2" charset="-79"/>
                <a:cs typeface="Heebo" panose="00000500000000000000" pitchFamily="2" charset="-79"/>
              </a:rPr>
              <a:t>קריטריונים לכניסת המערכת</a:t>
            </a: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0B01C184-B6C7-400D-BC52-228063082743}"/>
              </a:ext>
            </a:extLst>
          </p:cNvPr>
          <p:cNvSpPr txBox="1"/>
          <p:nvPr/>
        </p:nvSpPr>
        <p:spPr>
          <a:xfrm>
            <a:off x="4088524" y="786041"/>
            <a:ext cx="4990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הגדרת התנאים לקבלת המערכת לביצוע בדיקות</a:t>
            </a:r>
            <a:endParaRPr lang="en-US" sz="1600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pic>
        <p:nvPicPr>
          <p:cNvPr id="20" name="תמונה 19" descr="תמונה שמכילה טקסט, אוסף תמונות&#10;&#10;התיאור נוצר באופן אוטומטי">
            <a:extLst>
              <a:ext uri="{FF2B5EF4-FFF2-40B4-BE49-F238E27FC236}">
                <a16:creationId xmlns:a16="http://schemas.microsoft.com/office/drawing/2014/main" id="{58C47D6C-3895-4121-BE40-E0B3284C0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152" y="1662404"/>
            <a:ext cx="347695" cy="347695"/>
          </a:xfrm>
          <a:prstGeom prst="rect">
            <a:avLst/>
          </a:prstGeom>
        </p:spPr>
      </p:pic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6FC84ACD-5FC4-435A-A517-D911714FDD2E}"/>
              </a:ext>
            </a:extLst>
          </p:cNvPr>
          <p:cNvSpPr txBox="1"/>
          <p:nvPr/>
        </p:nvSpPr>
        <p:spPr>
          <a:xfrm>
            <a:off x="2655497" y="3072873"/>
            <a:ext cx="1285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latin typeface="Heebo" panose="00000500000000000000" pitchFamily="2" charset="-79"/>
                <a:cs typeface="Heebo" panose="00000500000000000000" pitchFamily="2" charset="-79"/>
              </a:rPr>
              <a:t>בדיקות שפיות</a:t>
            </a:r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5FFD0CB0-1A62-40A8-9D4C-033B2B2AA4A9}"/>
              </a:ext>
            </a:extLst>
          </p:cNvPr>
          <p:cNvSpPr txBox="1"/>
          <p:nvPr/>
        </p:nvSpPr>
        <p:spPr>
          <a:xfrm>
            <a:off x="1283232" y="1900608"/>
            <a:ext cx="17210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80% </a:t>
            </a:r>
            <a:r>
              <a:rPr lang="he-IL" dirty="0"/>
              <a:t>מתוך הבדיקות שתוכננו בוצעו</a:t>
            </a:r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2" name="סוגר מרובע כפול 1">
            <a:extLst>
              <a:ext uri="{FF2B5EF4-FFF2-40B4-BE49-F238E27FC236}">
                <a16:creationId xmlns:a16="http://schemas.microsoft.com/office/drawing/2014/main" id="{17CC078B-8AD8-4EE7-8670-042E4C18ABB9}"/>
              </a:ext>
            </a:extLst>
          </p:cNvPr>
          <p:cNvSpPr/>
          <p:nvPr/>
        </p:nvSpPr>
        <p:spPr>
          <a:xfrm>
            <a:off x="1198708" y="1639758"/>
            <a:ext cx="1867073" cy="1134054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DC8E1004-BE03-494D-A623-BA440DF6391A}"/>
              </a:ext>
            </a:extLst>
          </p:cNvPr>
          <p:cNvSpPr txBox="1"/>
          <p:nvPr/>
        </p:nvSpPr>
        <p:spPr>
          <a:xfrm>
            <a:off x="3665284" y="1900608"/>
            <a:ext cx="1804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90%</a:t>
            </a:r>
            <a:r>
              <a:rPr lang="he-IL" dirty="0"/>
              <a:t> מתוך הבדיקות שבוצעו, עברו בהצלחה</a:t>
            </a:r>
            <a:endParaRPr lang="en-US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25" name="סוגר מרובע כפול 24">
            <a:extLst>
              <a:ext uri="{FF2B5EF4-FFF2-40B4-BE49-F238E27FC236}">
                <a16:creationId xmlns:a16="http://schemas.microsoft.com/office/drawing/2014/main" id="{D4A488F4-8280-4449-9126-EFC414B4AB70}"/>
              </a:ext>
            </a:extLst>
          </p:cNvPr>
          <p:cNvSpPr/>
          <p:nvPr/>
        </p:nvSpPr>
        <p:spPr>
          <a:xfrm>
            <a:off x="3664002" y="1639758"/>
            <a:ext cx="1867073" cy="1134054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גרפיקה 26" descr="חץ: ישר עם מילוי מלא">
            <a:extLst>
              <a:ext uri="{FF2B5EF4-FFF2-40B4-BE49-F238E27FC236}">
                <a16:creationId xmlns:a16="http://schemas.microsoft.com/office/drawing/2014/main" id="{54200650-41A4-42E1-BC50-33B7EE2DE0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3161805" y="1974521"/>
            <a:ext cx="406172" cy="406172"/>
          </a:xfrm>
          <a:prstGeom prst="rect">
            <a:avLst/>
          </a:prstGeom>
        </p:spPr>
      </p:pic>
      <p:pic>
        <p:nvPicPr>
          <p:cNvPr id="28" name="גרפיקה 27" descr="חץ: ישר עם מילוי מלא">
            <a:extLst>
              <a:ext uri="{FF2B5EF4-FFF2-40B4-BE49-F238E27FC236}">
                <a16:creationId xmlns:a16="http://schemas.microsoft.com/office/drawing/2014/main" id="{F48F7844-9480-4ECD-9EF6-686A1D0950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5627100" y="1974521"/>
            <a:ext cx="406172" cy="406172"/>
          </a:xfrm>
          <a:prstGeom prst="rect">
            <a:avLst/>
          </a:prstGeom>
        </p:spPr>
      </p:pic>
      <p:sp>
        <p:nvSpPr>
          <p:cNvPr id="29" name="סוגר מרובע כפול 28">
            <a:extLst>
              <a:ext uri="{FF2B5EF4-FFF2-40B4-BE49-F238E27FC236}">
                <a16:creationId xmlns:a16="http://schemas.microsoft.com/office/drawing/2014/main" id="{3CB8DF8D-EDEF-442B-8F29-EC8F80CF33F2}"/>
              </a:ext>
            </a:extLst>
          </p:cNvPr>
          <p:cNvSpPr/>
          <p:nvPr/>
        </p:nvSpPr>
        <p:spPr>
          <a:xfrm>
            <a:off x="6129296" y="1639758"/>
            <a:ext cx="2107987" cy="1134054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2EA583E6-56D1-4441-9D19-7330C941FE16}"/>
              </a:ext>
            </a:extLst>
          </p:cNvPr>
          <p:cNvSpPr txBox="1"/>
          <p:nvPr/>
        </p:nvSpPr>
        <p:spPr>
          <a:xfrm>
            <a:off x="5921828" y="2021931"/>
            <a:ext cx="2315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600" dirty="0">
                <a:solidFill>
                  <a:schemeClr val="accent6">
                    <a:lumMod val="50000"/>
                  </a:schemeClr>
                </a:solidFill>
              </a:rPr>
              <a:t>קבלת המערכת לבדיקות 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31" name="Google Shape;483;p32">
            <a:extLst>
              <a:ext uri="{FF2B5EF4-FFF2-40B4-BE49-F238E27FC236}">
                <a16:creationId xmlns:a16="http://schemas.microsoft.com/office/drawing/2014/main" id="{8DD1EADB-6A66-4B18-B7BC-A8C76B0A80BD}"/>
              </a:ext>
            </a:extLst>
          </p:cNvPr>
          <p:cNvSpPr txBox="1">
            <a:spLocks/>
          </p:cNvSpPr>
          <p:nvPr/>
        </p:nvSpPr>
        <p:spPr>
          <a:xfrm>
            <a:off x="1868404" y="1393179"/>
            <a:ext cx="627571" cy="3764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01</a:t>
            </a:r>
          </a:p>
        </p:txBody>
      </p:sp>
      <p:sp>
        <p:nvSpPr>
          <p:cNvPr id="32" name="Google Shape;483;p32">
            <a:extLst>
              <a:ext uri="{FF2B5EF4-FFF2-40B4-BE49-F238E27FC236}">
                <a16:creationId xmlns:a16="http://schemas.microsoft.com/office/drawing/2014/main" id="{2E600576-F0FA-4F20-AA1E-83AC5AF9145B}"/>
              </a:ext>
            </a:extLst>
          </p:cNvPr>
          <p:cNvSpPr txBox="1">
            <a:spLocks/>
          </p:cNvSpPr>
          <p:nvPr/>
        </p:nvSpPr>
        <p:spPr>
          <a:xfrm>
            <a:off x="4311879" y="1365009"/>
            <a:ext cx="627571" cy="3764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0</a:t>
            </a:r>
            <a:r>
              <a:rPr lang="he-IL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2</a:t>
            </a:r>
            <a:endParaRPr lang="en" sz="1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סוגר מסולסל שמאלי 3">
            <a:extLst>
              <a:ext uri="{FF2B5EF4-FFF2-40B4-BE49-F238E27FC236}">
                <a16:creationId xmlns:a16="http://schemas.microsoft.com/office/drawing/2014/main" id="{A3623B93-752B-4E5C-AD38-D2E8151011DC}"/>
              </a:ext>
            </a:extLst>
          </p:cNvPr>
          <p:cNvSpPr/>
          <p:nvPr/>
        </p:nvSpPr>
        <p:spPr>
          <a:xfrm rot="16200000">
            <a:off x="3218328" y="2621762"/>
            <a:ext cx="268941" cy="6224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  <p:bldP spid="2" grpId="0" animBg="1"/>
      <p:bldP spid="24" grpId="0"/>
      <p:bldP spid="25" grpId="0" animBg="1"/>
      <p:bldP spid="29" grpId="0" animBg="1"/>
      <p:bldP spid="30" grpId="0"/>
      <p:bldP spid="31" grpId="0"/>
      <p:bldP spid="32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תיבת טקסט 47">
            <a:extLst>
              <a:ext uri="{FF2B5EF4-FFF2-40B4-BE49-F238E27FC236}">
                <a16:creationId xmlns:a16="http://schemas.microsoft.com/office/drawing/2014/main" id="{59E4950F-F603-498A-89A9-81323952DBE7}"/>
              </a:ext>
            </a:extLst>
          </p:cNvPr>
          <p:cNvSpPr txBox="1"/>
          <p:nvPr/>
        </p:nvSpPr>
        <p:spPr>
          <a:xfrm>
            <a:off x="1575227" y="145851"/>
            <a:ext cx="755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he-IL" sz="2400" dirty="0">
                <a:latin typeface="Heebo" panose="00000500000000000000" pitchFamily="2" charset="-79"/>
                <a:cs typeface="Heebo" panose="00000500000000000000" pitchFamily="2" charset="-79"/>
              </a:rPr>
              <a:t>קריטריונים לאישור המערכת</a:t>
            </a:r>
          </a:p>
        </p:txBody>
      </p:sp>
      <p:sp>
        <p:nvSpPr>
          <p:cNvPr id="36" name="תיבת טקסט 35">
            <a:extLst>
              <a:ext uri="{FF2B5EF4-FFF2-40B4-BE49-F238E27FC236}">
                <a16:creationId xmlns:a16="http://schemas.microsoft.com/office/drawing/2014/main" id="{B4B99A68-F12E-4775-A75D-87A461DE54A7}"/>
              </a:ext>
            </a:extLst>
          </p:cNvPr>
          <p:cNvSpPr txBox="1"/>
          <p:nvPr/>
        </p:nvSpPr>
        <p:spPr>
          <a:xfrm>
            <a:off x="2213002" y="786041"/>
            <a:ext cx="6865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600" dirty="0">
                <a:latin typeface="Heebo" panose="00000500000000000000" pitchFamily="2" charset="-79"/>
                <a:cs typeface="Heebo" panose="00000500000000000000" pitchFamily="2" charset="-79"/>
              </a:rPr>
              <a:t>הגדרת ה"קו האדום" להעברת המערכת לשלב עבודה הבא, לפי הפרמטרים הבאים:</a:t>
            </a:r>
            <a:endParaRPr lang="en-US" sz="1600" dirty="0">
              <a:latin typeface="Heebo" panose="00000500000000000000" pitchFamily="2" charset="-79"/>
              <a:cs typeface="Heebo" panose="00000500000000000000" pitchFamily="2" charset="-79"/>
            </a:endParaRPr>
          </a:p>
        </p:txBody>
      </p:sp>
      <p:sp>
        <p:nvSpPr>
          <p:cNvPr id="37" name="Google Shape;483;p32">
            <a:extLst>
              <a:ext uri="{FF2B5EF4-FFF2-40B4-BE49-F238E27FC236}">
                <a16:creationId xmlns:a16="http://schemas.microsoft.com/office/drawing/2014/main" id="{D5F0C208-13B1-45E5-BE96-7DB9865FF126}"/>
              </a:ext>
            </a:extLst>
          </p:cNvPr>
          <p:cNvSpPr txBox="1">
            <a:spLocks/>
          </p:cNvSpPr>
          <p:nvPr/>
        </p:nvSpPr>
        <p:spPr>
          <a:xfrm>
            <a:off x="7883816" y="1487789"/>
            <a:ext cx="642003" cy="4704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01</a:t>
            </a:r>
          </a:p>
        </p:txBody>
      </p:sp>
      <p:sp>
        <p:nvSpPr>
          <p:cNvPr id="38" name="Google Shape;483;p32">
            <a:extLst>
              <a:ext uri="{FF2B5EF4-FFF2-40B4-BE49-F238E27FC236}">
                <a16:creationId xmlns:a16="http://schemas.microsoft.com/office/drawing/2014/main" id="{F3F9D917-2C0E-420E-AC8A-4ECA57071C40}"/>
              </a:ext>
            </a:extLst>
          </p:cNvPr>
          <p:cNvSpPr txBox="1">
            <a:spLocks/>
          </p:cNvSpPr>
          <p:nvPr/>
        </p:nvSpPr>
        <p:spPr>
          <a:xfrm>
            <a:off x="7883816" y="2457452"/>
            <a:ext cx="642003" cy="4704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he-IL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02</a:t>
            </a:r>
            <a:endParaRPr lang="en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Google Shape;483;p32">
            <a:extLst>
              <a:ext uri="{FF2B5EF4-FFF2-40B4-BE49-F238E27FC236}">
                <a16:creationId xmlns:a16="http://schemas.microsoft.com/office/drawing/2014/main" id="{BA8A10B8-8D86-411D-9C76-ACEC33B65ACD}"/>
              </a:ext>
            </a:extLst>
          </p:cNvPr>
          <p:cNvSpPr txBox="1">
            <a:spLocks/>
          </p:cNvSpPr>
          <p:nvPr/>
        </p:nvSpPr>
        <p:spPr>
          <a:xfrm>
            <a:off x="7883816" y="3427115"/>
            <a:ext cx="642003" cy="4704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he-IL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03</a:t>
            </a:r>
            <a:endParaRPr lang="en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Google Shape;483;p32">
            <a:extLst>
              <a:ext uri="{FF2B5EF4-FFF2-40B4-BE49-F238E27FC236}">
                <a16:creationId xmlns:a16="http://schemas.microsoft.com/office/drawing/2014/main" id="{E4DACF03-BE86-4A6F-8087-427250223435}"/>
              </a:ext>
            </a:extLst>
          </p:cNvPr>
          <p:cNvSpPr txBox="1">
            <a:spLocks/>
          </p:cNvSpPr>
          <p:nvPr/>
        </p:nvSpPr>
        <p:spPr>
          <a:xfrm>
            <a:off x="3734440" y="1493593"/>
            <a:ext cx="4177744" cy="4704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he-IL" dirty="0"/>
              <a:t>מספר התקלות הפתוחות (שלא תוקנו) ורמת החומרה שלהן</a:t>
            </a:r>
          </a:p>
          <a:p>
            <a:pPr algn="r"/>
            <a:r>
              <a:rPr lang="he-IL" dirty="0"/>
              <a:t>(קריטית, חמורה, בינונית, מינורית)</a:t>
            </a:r>
            <a:endParaRPr lang="en-US" dirty="0"/>
          </a:p>
        </p:txBody>
      </p:sp>
      <p:sp>
        <p:nvSpPr>
          <p:cNvPr id="41" name="Google Shape;483;p32">
            <a:extLst>
              <a:ext uri="{FF2B5EF4-FFF2-40B4-BE49-F238E27FC236}">
                <a16:creationId xmlns:a16="http://schemas.microsoft.com/office/drawing/2014/main" id="{45CE79B4-D4E3-4B24-9E4E-2F0F54D9CB28}"/>
              </a:ext>
            </a:extLst>
          </p:cNvPr>
          <p:cNvSpPr txBox="1">
            <a:spLocks/>
          </p:cNvSpPr>
          <p:nvPr/>
        </p:nvSpPr>
        <p:spPr>
          <a:xfrm>
            <a:off x="4543632" y="2465154"/>
            <a:ext cx="3368552" cy="4704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r"/>
            <a:r>
              <a:rPr lang="he-IL" dirty="0"/>
              <a:t>אחוז הבדיקות שבוצעו מתוך הבדיקות שתוכננו</a:t>
            </a:r>
            <a:endParaRPr lang="en-US" dirty="0"/>
          </a:p>
        </p:txBody>
      </p:sp>
      <p:sp>
        <p:nvSpPr>
          <p:cNvPr id="42" name="Google Shape;483;p32">
            <a:extLst>
              <a:ext uri="{FF2B5EF4-FFF2-40B4-BE49-F238E27FC236}">
                <a16:creationId xmlns:a16="http://schemas.microsoft.com/office/drawing/2014/main" id="{3B58BCEC-00CA-42F8-B8C6-9E65B4109E15}"/>
              </a:ext>
            </a:extLst>
          </p:cNvPr>
          <p:cNvSpPr txBox="1">
            <a:spLocks/>
          </p:cNvSpPr>
          <p:nvPr/>
        </p:nvSpPr>
        <p:spPr>
          <a:xfrm>
            <a:off x="4005750" y="3436715"/>
            <a:ext cx="3906434" cy="4153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1"/>
            <a:r>
              <a:rPr lang="he-IL" dirty="0"/>
              <a:t>אחוז הבדיקות שעברו בהצלחה מתוך הבדיקות שבוצעו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67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theme/theme1.xml><?xml version="1.0" encoding="utf-8"?>
<a:theme xmlns:a="http://schemas.openxmlformats.org/drawingml/2006/main" name="Aquatic and Physical Therapy Center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11249</TotalTime>
  <Words>301</Words>
  <Application>Microsoft Office PowerPoint</Application>
  <PresentationFormat>‫הצגה על המסך (16:9)</PresentationFormat>
  <Paragraphs>108</Paragraphs>
  <Slides>11</Slides>
  <Notes>11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8" baseType="lpstr">
      <vt:lpstr>Josefin Sans</vt:lpstr>
      <vt:lpstr>Calibri</vt:lpstr>
      <vt:lpstr>Assistant</vt:lpstr>
      <vt:lpstr>Arial</vt:lpstr>
      <vt:lpstr>Times New Roman</vt:lpstr>
      <vt:lpstr>Heebo</vt:lpstr>
      <vt:lpstr>Aquatic and Physical Therapy Center by Slidesgo</vt:lpstr>
      <vt:lpstr>מצגת של PowerPoint‏</vt:lpstr>
      <vt:lpstr>מצגת של PowerPoint‏</vt:lpstr>
      <vt:lpstr>01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Noy Hershkovitz</dc:creator>
  <cp:lastModifiedBy>Noy Hershkovitz</cp:lastModifiedBy>
  <cp:revision>33</cp:revision>
  <dcterms:modified xsi:type="dcterms:W3CDTF">2021-11-24T08:49:21Z</dcterms:modified>
</cp:coreProperties>
</file>