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42"/>
  </p:notesMasterIdLst>
  <p:sldIdLst>
    <p:sldId id="256" r:id="rId2"/>
    <p:sldId id="299" r:id="rId3"/>
    <p:sldId id="300" r:id="rId4"/>
    <p:sldId id="257" r:id="rId5"/>
    <p:sldId id="262" r:id="rId6"/>
    <p:sldId id="261" r:id="rId7"/>
    <p:sldId id="278" r:id="rId8"/>
    <p:sldId id="279" r:id="rId9"/>
    <p:sldId id="280" r:id="rId10"/>
    <p:sldId id="281" r:id="rId11"/>
    <p:sldId id="284" r:id="rId12"/>
    <p:sldId id="282" r:id="rId13"/>
    <p:sldId id="263" r:id="rId14"/>
    <p:sldId id="267" r:id="rId15"/>
    <p:sldId id="271" r:id="rId16"/>
    <p:sldId id="268" r:id="rId17"/>
    <p:sldId id="291" r:id="rId18"/>
    <p:sldId id="270" r:id="rId19"/>
    <p:sldId id="272" r:id="rId20"/>
    <p:sldId id="277" r:id="rId21"/>
    <p:sldId id="260" r:id="rId22"/>
    <p:sldId id="273" r:id="rId23"/>
    <p:sldId id="259" r:id="rId24"/>
    <p:sldId id="275" r:id="rId25"/>
    <p:sldId id="283" r:id="rId26"/>
    <p:sldId id="276" r:id="rId27"/>
    <p:sldId id="285" r:id="rId28"/>
    <p:sldId id="286" r:id="rId29"/>
    <p:sldId id="295" r:id="rId30"/>
    <p:sldId id="287" r:id="rId31"/>
    <p:sldId id="301" r:id="rId32"/>
    <p:sldId id="290" r:id="rId33"/>
    <p:sldId id="293" r:id="rId34"/>
    <p:sldId id="288" r:id="rId35"/>
    <p:sldId id="289" r:id="rId36"/>
    <p:sldId id="294" r:id="rId37"/>
    <p:sldId id="296" r:id="rId38"/>
    <p:sldId id="297" r:id="rId39"/>
    <p:sldId id="292" r:id="rId40"/>
    <p:sldId id="258"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cmAuthor>
  <p:cmAuthor id="2" name="Eva Enns" initials="EE [2]" lastIdx="1" clrIdx="1">
    <p:extLst/>
  </p:cmAuthor>
  <p:cmAuthor id="3" name="Eva Enns" initials="EE [3]" lastIdx="1" clrIdx="2">
    <p:extLst/>
  </p:cmAuthor>
  <p:cmAuthor id="4" name="Eva Enns" initials="EE [4]" lastIdx="1" clrIdx="3">
    <p:extLst/>
  </p:cmAuthor>
  <p:cmAuthor id="5" name="Eva Enns" initials="EE [5]"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2"/>
    <p:restoredTop sz="75502" autoAdjust="0"/>
  </p:normalViewPr>
  <p:slideViewPr>
    <p:cSldViewPr snapToGrid="0" snapToObjects="1">
      <p:cViewPr varScale="1">
        <p:scale>
          <a:sx n="47" d="100"/>
          <a:sy n="47" d="100"/>
        </p:scale>
        <p:origin x="195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10/14/2018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97181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33827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-Frequentist: the data observed is the random variable. </a:t>
            </a:r>
          </a:p>
          <a:p>
            <a:r>
              <a:rPr lang="en-US" dirty="0"/>
              <a:t>-Bayesian: the parameters are random variables (and the data is fixed – our targets). Likelihood is not a probability (not bounded between 0 and 1) – the likelihood that a set of outputs we see (targets) was generated from a given data generation process (prior parameters and our assumptions about the distribution). </a:t>
            </a:r>
          </a:p>
          <a:p>
            <a:r>
              <a:rPr lang="en-US" dirty="0"/>
              <a:t>-Prior is based on existing (prior) knowledge about a parameter (we know something about it from a previous study, or we know that a probability is between 0 and 1). </a:t>
            </a:r>
          </a:p>
          <a:p>
            <a:r>
              <a:rPr lang="en-US" dirty="0"/>
              <a:t>-NM focuses on L(</a:t>
            </a:r>
            <a:r>
              <a:rPr lang="en-US" dirty="0" err="1"/>
              <a:t>y|θ</a:t>
            </a:r>
            <a:r>
              <a:rPr lang="en-US" dirty="0"/>
              <a:t>) only. </a:t>
            </a:r>
          </a:p>
        </p:txBody>
      </p:sp>
      <p:sp>
        <p:nvSpPr>
          <p:cNvPr id="4" name="Slide Number Placeholder 3"/>
          <p:cNvSpPr>
            <a:spLocks noGrp="1"/>
          </p:cNvSpPr>
          <p:nvPr>
            <p:ph type="sldNum" sz="quarter" idx="5"/>
          </p:nvPr>
        </p:nvSpPr>
        <p:spPr/>
        <p:txBody>
          <a:bodyPr/>
          <a:lstStyle/>
          <a:p>
            <a:fld id="{7F055542-5B12-4B47-9288-A13A79668078}" type="slidenum">
              <a:rPr lang="en-US" smtClean="0"/>
              <a:t>28</a:t>
            </a:fld>
            <a:endParaRPr lang="en-US"/>
          </a:p>
        </p:txBody>
      </p:sp>
    </p:spTree>
    <p:extLst>
      <p:ext uri="{BB962C8B-B14F-4D97-AF65-F5344CB8AC3E}">
        <p14:creationId xmlns:p14="http://schemas.microsoft.com/office/powerpoint/2010/main" val="2742068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just using uniform distributions in our example for simplicity</a:t>
            </a:r>
          </a:p>
        </p:txBody>
      </p:sp>
      <p:sp>
        <p:nvSpPr>
          <p:cNvPr id="4" name="Slide Number Placeholder 3"/>
          <p:cNvSpPr>
            <a:spLocks noGrp="1"/>
          </p:cNvSpPr>
          <p:nvPr>
            <p:ph type="sldNum" sz="quarter" idx="5"/>
          </p:nvPr>
        </p:nvSpPr>
        <p:spPr/>
        <p:txBody>
          <a:bodyPr/>
          <a:lstStyle/>
          <a:p>
            <a:fld id="{7F055542-5B12-4B47-9288-A13A79668078}" type="slidenum">
              <a:rPr lang="en-US" smtClean="0"/>
              <a:t>29</a:t>
            </a:fld>
            <a:endParaRPr lang="en-US"/>
          </a:p>
        </p:txBody>
      </p:sp>
    </p:spTree>
    <p:extLst>
      <p:ext uri="{BB962C8B-B14F-4D97-AF65-F5344CB8AC3E}">
        <p14:creationId xmlns:p14="http://schemas.microsoft.com/office/powerpoint/2010/main" val="16820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Hamiltonian Monte Carlo</a:t>
            </a:r>
          </a:p>
        </p:txBody>
      </p:sp>
      <p:sp>
        <p:nvSpPr>
          <p:cNvPr id="4" name="Slide Number Placeholder 3"/>
          <p:cNvSpPr>
            <a:spLocks noGrp="1"/>
          </p:cNvSpPr>
          <p:nvPr>
            <p:ph type="sldNum" sz="quarter" idx="5"/>
          </p:nvPr>
        </p:nvSpPr>
        <p:spPr/>
        <p:txBody>
          <a:bodyPr/>
          <a:lstStyle/>
          <a:p>
            <a:fld id="{7F055542-5B12-4B47-9288-A13A79668078}" type="slidenum">
              <a:rPr lang="en-US" smtClean="0"/>
              <a:t>31</a:t>
            </a:fld>
            <a:endParaRPr lang="en-US"/>
          </a:p>
        </p:txBody>
      </p:sp>
    </p:spTree>
    <p:extLst>
      <p:ext uri="{BB962C8B-B14F-4D97-AF65-F5344CB8AC3E}">
        <p14:creationId xmlns:p14="http://schemas.microsoft.com/office/powerpoint/2010/main" val="83179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t>
            </a:r>
            <a:r>
              <a:rPr lang="en-US" dirty="0" err="1"/>
              <a:t>Nelder</a:t>
            </a:r>
            <a:r>
              <a:rPr lang="en-US" dirty="0"/>
              <a:t> Mead (goal is to find a peak) but samples from normal distribution to move to next point rather than using simplex. Discards the next sample if it isn’t an improvement on the previous one. Weakness: each chain has to be sequential (moves from one point to the next), although you could run multiple chains at once… </a:t>
            </a:r>
          </a:p>
        </p:txBody>
      </p:sp>
      <p:sp>
        <p:nvSpPr>
          <p:cNvPr id="4" name="Slide Number Placeholder 3"/>
          <p:cNvSpPr>
            <a:spLocks noGrp="1"/>
          </p:cNvSpPr>
          <p:nvPr>
            <p:ph type="sldNum" sz="quarter" idx="5"/>
          </p:nvPr>
        </p:nvSpPr>
        <p:spPr/>
        <p:txBody>
          <a:bodyPr/>
          <a:lstStyle/>
          <a:p>
            <a:fld id="{7F055542-5B12-4B47-9288-A13A79668078}" type="slidenum">
              <a:rPr lang="en-US" smtClean="0"/>
              <a:t>32</a:t>
            </a:fld>
            <a:endParaRPr lang="en-US"/>
          </a:p>
        </p:txBody>
      </p:sp>
    </p:spTree>
    <p:extLst>
      <p:ext uri="{BB962C8B-B14F-4D97-AF65-F5344CB8AC3E}">
        <p14:creationId xmlns:p14="http://schemas.microsoft.com/office/powerpoint/2010/main" val="84064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this is considered Bayesian is that we are using the Likelihood to determine the likelihood of sampling that parameter set</a:t>
            </a:r>
          </a:p>
        </p:txBody>
      </p:sp>
      <p:sp>
        <p:nvSpPr>
          <p:cNvPr id="4" name="Slide Number Placeholder 3"/>
          <p:cNvSpPr>
            <a:spLocks noGrp="1"/>
          </p:cNvSpPr>
          <p:nvPr>
            <p:ph type="sldNum" sz="quarter" idx="5"/>
          </p:nvPr>
        </p:nvSpPr>
        <p:spPr/>
        <p:txBody>
          <a:bodyPr/>
          <a:lstStyle/>
          <a:p>
            <a:fld id="{7F055542-5B12-4B47-9288-A13A79668078}" type="slidenum">
              <a:rPr lang="en-US" smtClean="0"/>
              <a:t>34</a:t>
            </a:fld>
            <a:endParaRPr lang="en-US"/>
          </a:p>
        </p:txBody>
      </p:sp>
    </p:spTree>
    <p:extLst>
      <p:ext uri="{BB962C8B-B14F-4D97-AF65-F5344CB8AC3E}">
        <p14:creationId xmlns:p14="http://schemas.microsoft.com/office/powerpoint/2010/main" val="611650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reason this is considered Bayesian is that we are using the Likelihood to determine the likelihood of sampling that parameter set</a:t>
            </a:r>
          </a:p>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36</a:t>
            </a:fld>
            <a:endParaRPr lang="en-US"/>
          </a:p>
        </p:txBody>
      </p:sp>
    </p:spTree>
    <p:extLst>
      <p:ext uri="{BB962C8B-B14F-4D97-AF65-F5344CB8AC3E}">
        <p14:creationId xmlns:p14="http://schemas.microsoft.com/office/powerpoint/2010/main" val="554239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opposed to MCMC: each sample could be evaluated in each of the cores (using parallel computing)</a:t>
            </a:r>
          </a:p>
        </p:txBody>
      </p:sp>
      <p:sp>
        <p:nvSpPr>
          <p:cNvPr id="4" name="Slide Number Placeholder 3"/>
          <p:cNvSpPr>
            <a:spLocks noGrp="1"/>
          </p:cNvSpPr>
          <p:nvPr>
            <p:ph type="sldNum" sz="quarter" idx="5"/>
          </p:nvPr>
        </p:nvSpPr>
        <p:spPr/>
        <p:txBody>
          <a:bodyPr/>
          <a:lstStyle/>
          <a:p>
            <a:fld id="{7F055542-5B12-4B47-9288-A13A79668078}" type="slidenum">
              <a:rPr lang="en-US" smtClean="0"/>
              <a:t>37</a:t>
            </a:fld>
            <a:endParaRPr lang="en-US"/>
          </a:p>
        </p:txBody>
      </p:sp>
    </p:spTree>
    <p:extLst>
      <p:ext uri="{BB962C8B-B14F-4D97-AF65-F5344CB8AC3E}">
        <p14:creationId xmlns:p14="http://schemas.microsoft.com/office/powerpoint/2010/main" val="2285455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48436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ddbe0e68f_0_1500:notes"/>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Google Shape;317;g2ddbe0e68f_0_15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023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from the data you’d use for validation</a:t>
            </a:r>
          </a:p>
        </p:txBody>
      </p:sp>
      <p:sp>
        <p:nvSpPr>
          <p:cNvPr id="4" name="Slide Number Placeholder 3"/>
          <p:cNvSpPr>
            <a:spLocks noGrp="1"/>
          </p:cNvSpPr>
          <p:nvPr>
            <p:ph type="sldNum" sz="quarter" idx="5"/>
          </p:nvPr>
        </p:nvSpPr>
        <p:spPr/>
        <p:txBody>
          <a:bodyPr/>
          <a:lstStyle/>
          <a:p>
            <a:fld id="{7F055542-5B12-4B47-9288-A13A79668078}" type="slidenum">
              <a:rPr lang="en-US" smtClean="0"/>
              <a:t>7</a:t>
            </a:fld>
            <a:endParaRPr lang="en-US"/>
          </a:p>
        </p:txBody>
      </p:sp>
    </p:spTree>
    <p:extLst>
      <p:ext uri="{BB962C8B-B14F-4D97-AF65-F5344CB8AC3E}">
        <p14:creationId xmlns:p14="http://schemas.microsoft.com/office/powerpoint/2010/main" val="419836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likely is that target to have come from the model w/ these parameters? </a:t>
            </a:r>
          </a:p>
          <a:p>
            <a:r>
              <a:rPr lang="en-US" dirty="0"/>
              <a:t>Mostly we use the normal distribution – can be used for almost everything. </a:t>
            </a:r>
          </a:p>
          <a:p>
            <a:r>
              <a:rPr lang="en-US" dirty="0"/>
              <a:t>Prevalence could use the binomial distribution</a:t>
            </a:r>
          </a:p>
          <a:p>
            <a:r>
              <a:rPr lang="en-US" dirty="0"/>
              <a:t>Prevalence of multiple stages/subtypes of disease could use multinomial to account for dependencies. </a:t>
            </a:r>
          </a:p>
          <a:p>
            <a:r>
              <a:rPr lang="en-US" i="1" dirty="0" err="1"/>
              <a:t>i</a:t>
            </a:r>
            <a:r>
              <a:rPr lang="en-US" i="1" dirty="0"/>
              <a:t> </a:t>
            </a:r>
            <a:r>
              <a:rPr lang="en-US" i="0" dirty="0"/>
              <a:t>would be different time points</a:t>
            </a:r>
            <a:endParaRPr lang="en-US" i="1" dirty="0"/>
          </a:p>
        </p:txBody>
      </p:sp>
      <p:sp>
        <p:nvSpPr>
          <p:cNvPr id="4" name="Slide Number Placeholder 3"/>
          <p:cNvSpPr>
            <a:spLocks noGrp="1"/>
          </p:cNvSpPr>
          <p:nvPr>
            <p:ph type="sldNum" sz="quarter" idx="5"/>
          </p:nvPr>
        </p:nvSpPr>
        <p:spPr/>
        <p:txBody>
          <a:bodyPr/>
          <a:lstStyle/>
          <a:p>
            <a:fld id="{7F055542-5B12-4B47-9288-A13A79668078}" type="slidenum">
              <a:rPr lang="en-US" smtClean="0"/>
              <a:t>11</a:t>
            </a:fld>
            <a:endParaRPr lang="en-US"/>
          </a:p>
        </p:txBody>
      </p:sp>
    </p:spTree>
    <p:extLst>
      <p:ext uri="{BB962C8B-B14F-4D97-AF65-F5344CB8AC3E}">
        <p14:creationId xmlns:p14="http://schemas.microsoft.com/office/powerpoint/2010/main" val="337483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place to start. If you use the algorithms correctly, and have enough samples, this should yield the same solution as </a:t>
            </a:r>
            <a:r>
              <a:rPr lang="en-US" dirty="0" err="1"/>
              <a:t>Nelder</a:t>
            </a:r>
            <a:r>
              <a:rPr lang="en-US" dirty="0"/>
              <a:t> Mead</a:t>
            </a:r>
          </a:p>
          <a:p>
            <a:r>
              <a:rPr lang="en-US" dirty="0"/>
              <a:t>Random search can be faster if NM isn’t efficient or model is hard to evaluate many times or you have a </a:t>
            </a:r>
            <a:r>
              <a:rPr lang="en-US" dirty="0" err="1"/>
              <a:t>microsim</a:t>
            </a:r>
            <a:endParaRPr lang="en-US" dirty="0"/>
          </a:p>
          <a:p>
            <a:r>
              <a:rPr lang="en-US" dirty="0"/>
              <a:t>Random search can be nice because you get multiple good fitting parameters (NM you just get one) – but you would usually pick the best one. What to do with the others? They could be really bad fits…can’t just use them in sensitivity analysis. Best approach is to go to Bayesian framework. But it’s nice to start w/ a random search to make sure model works, debug, see what’s happening, etc. Bayesian framework is only valid way to do sensitivity analysis on your calibration output. </a:t>
            </a:r>
          </a:p>
          <a:p>
            <a:r>
              <a:rPr lang="en-US" dirty="0"/>
              <a:t>Random search can be quite fast if you use parallel computing, NM only runs in series by construction (although you could run different NMs in parallel)</a:t>
            </a:r>
          </a:p>
        </p:txBody>
      </p:sp>
      <p:sp>
        <p:nvSpPr>
          <p:cNvPr id="4" name="Slide Number Placeholder 3"/>
          <p:cNvSpPr>
            <a:spLocks noGrp="1"/>
          </p:cNvSpPr>
          <p:nvPr>
            <p:ph type="sldNum" sz="quarter" idx="5"/>
          </p:nvPr>
        </p:nvSpPr>
        <p:spPr/>
        <p:txBody>
          <a:bodyPr/>
          <a:lstStyle/>
          <a:p>
            <a:fld id="{7F055542-5B12-4B47-9288-A13A79668078}" type="slidenum">
              <a:rPr lang="en-US" smtClean="0"/>
              <a:t>16</a:t>
            </a:fld>
            <a:endParaRPr lang="en-US"/>
          </a:p>
        </p:txBody>
      </p:sp>
    </p:spTree>
    <p:extLst>
      <p:ext uri="{BB962C8B-B14F-4D97-AF65-F5344CB8AC3E}">
        <p14:creationId xmlns:p14="http://schemas.microsoft.com/office/powerpoint/2010/main" val="363666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essentially an optimization problem. </a:t>
            </a:r>
          </a:p>
        </p:txBody>
      </p:sp>
      <p:sp>
        <p:nvSpPr>
          <p:cNvPr id="4" name="Slide Number Placeholder 3"/>
          <p:cNvSpPr>
            <a:spLocks noGrp="1"/>
          </p:cNvSpPr>
          <p:nvPr>
            <p:ph type="sldNum" sz="quarter" idx="5"/>
          </p:nvPr>
        </p:nvSpPr>
        <p:spPr/>
        <p:txBody>
          <a:bodyPr/>
          <a:lstStyle/>
          <a:p>
            <a:fld id="{7F055542-5B12-4B47-9288-A13A79668078}" type="slidenum">
              <a:rPr lang="en-US" smtClean="0"/>
              <a:t>18</a:t>
            </a:fld>
            <a:endParaRPr lang="en-US"/>
          </a:p>
        </p:txBody>
      </p:sp>
    </p:spTree>
    <p:extLst>
      <p:ext uri="{BB962C8B-B14F-4D97-AF65-F5344CB8AC3E}">
        <p14:creationId xmlns:p14="http://schemas.microsoft.com/office/powerpoint/2010/main" val="35051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in fact have 2 peaks (if not enough targets, or targets not defined well enough – e.g. when you have 2 equations and many unknowns) w/ same GOF (non-identifiability). This doesn’t happen frequently. When it does, Bayesian calibration is a good alternative (to determine which of the 2 peaks is best)</a:t>
            </a:r>
          </a:p>
          <a:p>
            <a:r>
              <a:rPr lang="en-US" dirty="0"/>
              <a:t>-OR one of the peaks could be a local optimum, but its GOF could be lower (then you pick the best peak)</a:t>
            </a:r>
          </a:p>
          <a:p>
            <a:r>
              <a:rPr lang="en-US" dirty="0"/>
              <a:t>Randomly pick starting points within the prior parameter range</a:t>
            </a:r>
          </a:p>
          <a:p>
            <a:r>
              <a:rPr lang="en-US" dirty="0" err="1"/>
              <a:t>Nelder</a:t>
            </a:r>
            <a:r>
              <a:rPr lang="en-US" dirty="0"/>
              <a:t> Mead can take a very long time on a </a:t>
            </a:r>
            <a:r>
              <a:rPr lang="en-US" dirty="0" err="1"/>
              <a:t>microsim</a:t>
            </a:r>
            <a:r>
              <a:rPr lang="en-US" dirty="0"/>
              <a:t> because of stochasticity (could be on a path going up, but randomly goes down on 1 run </a:t>
            </a:r>
            <a:r>
              <a:rPr lang="en-US" dirty="0" err="1"/>
              <a:t>bc</a:t>
            </a:r>
            <a:r>
              <a:rPr lang="en-US" dirty="0"/>
              <a:t> of stochasticity). It can also run into issues if your sample space is very small.  </a:t>
            </a:r>
          </a:p>
          <a:p>
            <a:r>
              <a:rPr lang="en-US" dirty="0"/>
              <a:t>Taking the top 100 NM results makes no sense. You will just have the same point or two points and 1 will only be local. Could use the 2 peaks as scenario analysis (?)</a:t>
            </a:r>
          </a:p>
          <a:p>
            <a:r>
              <a:rPr lang="en-US" dirty="0"/>
              <a:t>Would NM be faster if we could save the paths so we know not to visit those same areas?</a:t>
            </a:r>
          </a:p>
        </p:txBody>
      </p:sp>
      <p:sp>
        <p:nvSpPr>
          <p:cNvPr id="4" name="Slide Number Placeholder 3"/>
          <p:cNvSpPr>
            <a:spLocks noGrp="1"/>
          </p:cNvSpPr>
          <p:nvPr>
            <p:ph type="sldNum" sz="quarter" idx="5"/>
          </p:nvPr>
        </p:nvSpPr>
        <p:spPr/>
        <p:txBody>
          <a:bodyPr/>
          <a:lstStyle/>
          <a:p>
            <a:fld id="{7F055542-5B12-4B47-9288-A13A79668078}" type="slidenum">
              <a:rPr lang="en-US" smtClean="0"/>
              <a:t>19</a:t>
            </a:fld>
            <a:endParaRPr lang="en-US"/>
          </a:p>
        </p:txBody>
      </p:sp>
    </p:spTree>
    <p:extLst>
      <p:ext uri="{BB962C8B-B14F-4D97-AF65-F5344CB8AC3E}">
        <p14:creationId xmlns:p14="http://schemas.microsoft.com/office/powerpoint/2010/main" val="2260456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isn’t Bayesian calibration – so it’s better to call these </a:t>
            </a:r>
            <a:r>
              <a:rPr lang="en-US" u="sng" dirty="0"/>
              <a:t>plausible ranges</a:t>
            </a:r>
            <a:r>
              <a:rPr lang="en-US" dirty="0"/>
              <a:t>, not priors. But you could have a prior that is uniform in this range. If you do call it a prior, this would be considered an informed prior </a:t>
            </a:r>
            <a:r>
              <a:rPr lang="en-US" dirty="0" err="1"/>
              <a:t>bc</a:t>
            </a:r>
            <a:r>
              <a:rPr lang="en-US" dirty="0"/>
              <a:t> you are constraining it. </a:t>
            </a:r>
          </a:p>
          <a:p>
            <a:r>
              <a:rPr lang="en-US" dirty="0"/>
              <a:t>-You can see that the two probabilities could exactly balance one another (colinear) if we have just a deaths target. So we will get 2 optimal parameter sets in calibration. </a:t>
            </a:r>
          </a:p>
        </p:txBody>
      </p:sp>
      <p:sp>
        <p:nvSpPr>
          <p:cNvPr id="4" name="Slide Number Placeholder 3"/>
          <p:cNvSpPr>
            <a:spLocks noGrp="1"/>
          </p:cNvSpPr>
          <p:nvPr>
            <p:ph type="sldNum" sz="quarter" idx="5"/>
          </p:nvPr>
        </p:nvSpPr>
        <p:spPr/>
        <p:txBody>
          <a:bodyPr/>
          <a:lstStyle/>
          <a:p>
            <a:fld id="{7F055542-5B12-4B47-9288-A13A79668078}" type="slidenum">
              <a:rPr lang="en-US" smtClean="0"/>
              <a:t>22</a:t>
            </a:fld>
            <a:endParaRPr lang="en-US"/>
          </a:p>
        </p:txBody>
      </p:sp>
    </p:spTree>
    <p:extLst>
      <p:ext uri="{BB962C8B-B14F-4D97-AF65-F5344CB8AC3E}">
        <p14:creationId xmlns:p14="http://schemas.microsoft.com/office/powerpoint/2010/main" val="327244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10/14/2018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10/14/2018</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10/14/2018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10/14/2018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10/14/2018</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10/14/2018</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59439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97337994"/>
              </p:ext>
            </p:extLst>
          </p:nvPr>
        </p:nvGraphicFramePr>
        <p:xfrm>
          <a:off x="1860376" y="1553344"/>
          <a:ext cx="7283624" cy="292608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2,3</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4</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2</a:t>
                      </a:r>
                      <a:endParaRPr lang="en-US" sz="1400" b="1" kern="1200" dirty="0">
                        <a:solidFill>
                          <a:srgbClr val="FEF8F3"/>
                        </a:solidFill>
                        <a:effectLst/>
                      </a:endParaRPr>
                    </a:p>
                    <a:p>
                      <a:r>
                        <a:rPr lang="en-US" sz="1400" b="1" kern="1200" dirty="0" err="1">
                          <a:solidFill>
                            <a:srgbClr val="FEF8F3"/>
                          </a:solidFill>
                          <a:effectLst/>
                        </a:rPr>
                        <a:t>Petros</a:t>
                      </a:r>
                      <a:r>
                        <a:rPr lang="en-US" sz="1400" b="1" kern="1200" dirty="0">
                          <a:solidFill>
                            <a:srgbClr val="FEF8F3"/>
                          </a:solidFill>
                          <a:effectLst/>
                        </a:rPr>
                        <a:t>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5</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45358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41"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0408" y="5294048"/>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4264" y="5182701"/>
            <a:ext cx="2664000" cy="50871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5" y="52768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392" y="5229203"/>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10/14/2018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10/14/2018</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10/14/2018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10/14/2018</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10/14/2018</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10/14/2018</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10/14/2018</a:t>
            </a:fld>
            <a:endParaRPr lang="en-US"/>
          </a:p>
        </p:txBody>
      </p:sp>
    </p:spTree>
    <p:extLst>
      <p:ext uri="{BB962C8B-B14F-4D97-AF65-F5344CB8AC3E}">
        <p14:creationId xmlns:p14="http://schemas.microsoft.com/office/powerpoint/2010/main" val="5912624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0.png"/></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www.darthworkgroup.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d5b9e8fc-a-551982af-s-sites.googlegroups.com/a/umn.edu/fernando-alarid/modeling-material/metrop.gif?attachauth=ANoY7cpEEWMQOMdmcUlnY_KE-5AQ42F2wgHczZqc6sQG1GQ7lyH_euwO0Ldv9-Sfo5IjKRZcNl7lpSsyld4PApGmLSkWfuQF5WyAqrgmIw_HfQRFr3MxgDSZY66vtUwY_BErFH83A2nfWtktaWyGYKquUAMtWZ_3KZZ4bIAAoIMqiZvYUwmqTYX79v1bhEfzF6dRtEu2V1LDXvPOt5Fcl6i6BKssji8aZXMvAu7ewURCTgGxVN7s3cU=&amp;attredirects=0"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pPr algn="ctr"/>
            <a:r>
              <a:rPr lang="en-US" dirty="0"/>
              <a:t>Eva A. Enns &amp; Fernando Alarid-Escudero</a:t>
            </a:r>
          </a:p>
          <a:p>
            <a:pPr algn="ctr"/>
            <a:endParaRPr lang="en-US" dirty="0"/>
          </a:p>
          <a:p>
            <a:pPr algn="ctr"/>
            <a:r>
              <a:rPr lang="nl-NL" dirty="0"/>
              <a:t>40th </a:t>
            </a:r>
            <a:r>
              <a:rPr lang="nl-NL" dirty="0" err="1"/>
              <a:t>Annual</a:t>
            </a:r>
            <a:r>
              <a:rPr lang="nl-NL" dirty="0"/>
              <a:t> North American Meeting of </a:t>
            </a:r>
            <a:r>
              <a:rPr lang="nl-NL" dirty="0" err="1"/>
              <a:t>the</a:t>
            </a:r>
            <a:endParaRPr lang="nl-NL" dirty="0"/>
          </a:p>
          <a:p>
            <a:pPr algn="ctr"/>
            <a:r>
              <a:rPr lang="nl-NL" dirty="0"/>
              <a:t>Society </a:t>
            </a:r>
            <a:r>
              <a:rPr lang="nl-NL" dirty="0" err="1"/>
              <a:t>for</a:t>
            </a:r>
            <a:r>
              <a:rPr lang="nl-NL" dirty="0"/>
              <a:t> </a:t>
            </a:r>
            <a:r>
              <a:rPr lang="nl-NL" dirty="0" err="1"/>
              <a:t>Medical</a:t>
            </a:r>
            <a:r>
              <a:rPr lang="nl-NL" dirty="0"/>
              <a:t> </a:t>
            </a:r>
            <a:r>
              <a:rPr lang="nl-NL" dirty="0" err="1"/>
              <a:t>Decision</a:t>
            </a:r>
            <a:r>
              <a:rPr lang="nl-NL" dirty="0"/>
              <a:t> Making</a:t>
            </a:r>
          </a:p>
          <a:p>
            <a:pPr algn="ctr"/>
            <a:r>
              <a:rPr lang="es-ES" dirty="0" err="1"/>
              <a:t>October</a:t>
            </a:r>
            <a:r>
              <a:rPr lang="es-ES" dirty="0"/>
              <a:t> 14</a:t>
            </a:r>
            <a:r>
              <a:rPr lang="en-US" dirty="0"/>
              <a:t>, 2018</a:t>
            </a:r>
          </a:p>
          <a:p>
            <a:pPr algn="ctr"/>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Hands-on Model Calibration in R</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 work 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37569" y="3135709"/>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𝐿</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𝑦</m:t>
                          </m:r>
                        </m:e>
                        <m:e>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e>
                      </m:d>
                      <m:r>
                        <a:rPr lang="en-US" sz="2200" b="0" i="1" smtClean="0">
                          <a:latin typeface="Cambria Math" charset="0"/>
                          <a:ea typeface="Cambria Math" charset="0"/>
                          <a:cs typeface="Cambria Math" charset="0"/>
                        </a:rPr>
                        <m:t>= </m:t>
                      </m:r>
                      <m:nary>
                        <m:naryPr>
                          <m:chr m:val="∏"/>
                          <m:ctrlPr>
                            <a:rPr lang="en-US" sz="2200" b="0" i="1" smtClean="0">
                              <a:latin typeface="Cambria Math" panose="02040503050406030204" pitchFamily="18" charset="0"/>
                              <a:ea typeface="Cambria Math" charset="0"/>
                              <a:cs typeface="Cambria Math" charset="0"/>
                            </a:rPr>
                          </m:ctrlPr>
                        </m:naryPr>
                        <m:sub>
                          <m:r>
                            <a:rPr lang="en-US" sz="2200" b="0" i="1" smtClean="0">
                              <a:latin typeface="Cambria Math" charset="0"/>
                              <a:ea typeface="Cambria Math" charset="0"/>
                              <a:cs typeface="Cambria Math" charset="0"/>
                            </a:rPr>
                            <m:t>𝑖</m:t>
                          </m:r>
                          <m:r>
                            <a:rPr lang="en-US" sz="2200" b="0" i="1" smtClean="0">
                              <a:latin typeface="Cambria Math" charset="0"/>
                              <a:ea typeface="Cambria Math" charset="0"/>
                              <a:cs typeface="Cambria Math" charset="0"/>
                            </a:rPr>
                            <m:t>=1</m:t>
                          </m:r>
                        </m:sub>
                        <m:sup>
                          <m:r>
                            <a:rPr lang="en-US" sz="2200" b="0" i="1" smtClean="0">
                              <a:latin typeface="Cambria Math" charset="0"/>
                              <a:ea typeface="Cambria Math" charset="0"/>
                              <a:cs typeface="Cambria Math" charset="0"/>
                            </a:rPr>
                            <m:t>𝑇</m:t>
                          </m:r>
                        </m:sup>
                        <m:e>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𝐿</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sSub>
                            <m:sSubPr>
                              <m:ctrlPr>
                                <a:rPr lang="en-US" sz="2200" b="0" i="1" smtClean="0">
                                  <a:latin typeface="Cambria Math" panose="02040503050406030204" pitchFamily="18" charset="0"/>
                                  <a:ea typeface="Cambria Math" charset="0"/>
                                  <a:cs typeface="Cambria Math" charset="0"/>
                                </a:rPr>
                              </m:ctrlPr>
                            </m:sSubPr>
                            <m:e>
                              <m:r>
                                <a:rPr lang="en-US" sz="2200" b="0" i="1" smtClean="0">
                                  <a:latin typeface="Cambria Math" charset="0"/>
                                  <a:ea typeface="Cambria Math" charset="0"/>
                                  <a:cs typeface="Cambria Math" charset="0"/>
                                </a:rPr>
                                <m:t>𝑦</m:t>
                              </m:r>
                            </m:e>
                            <m:sub>
                              <m:r>
                                <a:rPr lang="en-US" sz="2200" b="0" i="1" smtClean="0">
                                  <a:latin typeface="Cambria Math" charset="0"/>
                                  <a:ea typeface="Cambria Math" charset="0"/>
                                  <a:cs typeface="Cambria Math" charset="0"/>
                                </a:rPr>
                                <m:t>𝑖</m:t>
                              </m:r>
                            </m:sub>
                          </m:sSub>
                          <m:r>
                            <a:rPr lang="en-US" sz="2200" b="0" i="1" smtClean="0">
                              <a:latin typeface="Cambria Math" charset="0"/>
                              <a:ea typeface="Cambria Math" charset="0"/>
                              <a:cs typeface="Cambria Math" charset="0"/>
                            </a:rPr>
                            <m:t>|</m:t>
                          </m:r>
                          <m:r>
                            <a:rPr lang="en-US" sz="2200" b="0" i="1" smtClean="0">
                              <a:latin typeface="Cambria Math" charset="0"/>
                              <a:ea typeface="Cambria Math" charset="0"/>
                              <a:cs typeface="Cambria Math" charset="0"/>
                            </a:rPr>
                            <m:t>𝑀</m:t>
                          </m:r>
                          <m:d>
                            <m:dPr>
                              <m:ctrlPr>
                                <a:rPr lang="en-US" sz="2200" b="0" i="1" smtClean="0">
                                  <a:latin typeface="Cambria Math" panose="02040503050406030204" pitchFamily="18" charset="0"/>
                                  <a:ea typeface="Cambria Math" charset="0"/>
                                  <a:cs typeface="Cambria Math" charset="0"/>
                                </a:rPr>
                              </m:ctrlPr>
                            </m:dPr>
                            <m:e>
                              <m:r>
                                <a:rPr lang="en-US" sz="2200" b="0" i="1" smtClean="0">
                                  <a:latin typeface="Cambria Math" charset="0"/>
                                  <a:ea typeface="Cambria Math" charset="0"/>
                                  <a:cs typeface="Cambria Math" charset="0"/>
                                </a:rPr>
                                <m:t>𝜃</m:t>
                              </m:r>
                            </m:e>
                          </m:d>
                          <m:r>
                            <a:rPr lang="en-US" sz="2200" b="0" i="1" smtClean="0">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937569" y="3135709"/>
                <a:ext cx="3888689"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37569" y="4857463"/>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ea typeface="Cambria Math" charset="0"/>
                          <a:cs typeface="Cambria Math" charset="0"/>
                        </a:rPr>
                        <m:t>ℒ</m:t>
                      </m:r>
                      <m:d>
                        <m:dPr>
                          <m:ctrlPr>
                            <a:rPr lang="en-US" sz="2200" b="0" i="1" smtClean="0">
                              <a:latin typeface="Cambria Math" panose="02040503050406030204" pitchFamily="18" charset="0"/>
                            </a:rPr>
                          </m:ctrlPr>
                        </m:dPr>
                        <m:e>
                          <m:r>
                            <a:rPr lang="en-US" sz="2200" b="0" i="1" smtClean="0">
                              <a:latin typeface="Cambria Math" charset="0"/>
                            </a:rPr>
                            <m:t>𝑦</m:t>
                          </m:r>
                          <m:r>
                            <a:rPr lang="en-US" sz="2200" b="0" i="1" smtClean="0">
                              <a:latin typeface="Cambria Math" charset="0"/>
                            </a:rPr>
                            <m:t>|</m:t>
                          </m:r>
                          <m:r>
                            <a:rPr lang="en-US" sz="2200" b="0" i="1" smtClean="0">
                              <a:latin typeface="Cambria Math" charset="0"/>
                            </a:rPr>
                            <m:t>𝑀</m:t>
                          </m:r>
                          <m:r>
                            <a:rPr lang="en-US" sz="2200" b="0" i="1" smtClean="0">
                              <a:latin typeface="Cambria Math" charset="0"/>
                            </a:rPr>
                            <m:t>(</m:t>
                          </m:r>
                          <m:r>
                            <a:rPr lang="en-US" sz="2200" b="0" i="1" smtClean="0">
                              <a:latin typeface="Cambria Math" charset="0"/>
                            </a:rPr>
                            <m:t>𝜃</m:t>
                          </m:r>
                        </m:e>
                      </m:d>
                      <m:r>
                        <a:rPr lang="en-US" sz="2200" b="0" i="1" smtClean="0">
                          <a:latin typeface="Cambria Math" charset="0"/>
                        </a:rPr>
                        <m:t>) =</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r>
                            <m:rPr>
                              <m:nor/>
                            </m:rPr>
                            <a:rPr lang="en-US" sz="2200" b="0" i="0" smtClean="0">
                              <a:latin typeface="Cambria Math" charset="0"/>
                            </a:rPr>
                            <m:t>log</m:t>
                          </m:r>
                          <m:sSub>
                            <m:sSubPr>
                              <m:ctrlPr>
                                <a:rPr lang="en-US" sz="2200" b="0" i="1" smtClean="0">
                                  <a:latin typeface="Cambria Math" panose="02040503050406030204" pitchFamily="18" charset="0"/>
                                </a:rPr>
                              </m:ctrlPr>
                            </m:sSubPr>
                            <m:e>
                              <m:r>
                                <a:rPr lang="en-US" sz="2200" b="0" i="1" smtClean="0">
                                  <a:latin typeface="Cambria Math" charset="0"/>
                                </a:rPr>
                                <m:t>𝐿</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r>
                            <a:rPr lang="en-US" sz="2200" b="0" i="1" smtClean="0">
                              <a:latin typeface="Cambria Math" charset="0"/>
                            </a:rPr>
                            <m:t>(</m:t>
                          </m:r>
                          <m:r>
                            <a:rPr lang="en-US" sz="2200" b="0" i="1" smtClean="0">
                              <a:latin typeface="Cambria Math" charset="0"/>
                            </a:rPr>
                            <m:t>𝜃</m:t>
                          </m:r>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37569" y="4857463"/>
                <a:ext cx="4248406" cy="95192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rotWithShape="0">
                <a:blip r:embed="rId3"/>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70765" y="1924633"/>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𝜎</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r>
                            <a:rPr lang="en-US" sz="2200" b="0" i="1" smtClean="0">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sSubSup>
                                <m:sSubSupPr>
                                  <m:ctrlPr>
                                    <a:rPr lang="en-US" sz="2200" b="0" i="1" smtClean="0">
                                      <a:latin typeface="Cambria Math" panose="02040503050406030204" pitchFamily="18" charset="0"/>
                                    </a:rPr>
                                  </m:ctrlPr>
                                </m:sSubSupPr>
                                <m:e>
                                  <m:r>
                                    <a:rPr lang="en-US" sz="2200" b="0" i="1" smtClean="0">
                                      <a:latin typeface="Cambria Math" charset="0"/>
                                    </a:rPr>
                                    <m:t>𝜎</m:t>
                                  </m:r>
                                </m:e>
                                <m:sub>
                                  <m:r>
                                    <a:rPr lang="en-US" sz="2200" b="0" i="1" smtClean="0">
                                      <a:latin typeface="Cambria Math" charset="0"/>
                                    </a:rPr>
                                    <m:t>𝑖</m:t>
                                  </m:r>
                                </m:sub>
                                <m:sup>
                                  <m:r>
                                    <a:rPr lang="en-US" sz="2200" b="0" i="1" smtClean="0">
                                      <a:latin typeface="Cambria Math" charset="0"/>
                                    </a:rPr>
                                    <m:t>2</m:t>
                                  </m:r>
                                </m:sup>
                              </m:sSubSup>
                            </m:den>
                          </m:f>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1070765" y="1924633"/>
                <a:ext cx="7002470" cy="72519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79761" y="3864419"/>
                <a:ext cx="7131721" cy="760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𝑛</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m:rPr>
                          <m:sty m:val="p"/>
                        </m:rPr>
                        <a:rPr lang="en-US" sz="2200" b="0" i="0" smtClean="0">
                          <a:latin typeface="Cambria Math" charset="0"/>
                        </a:rPr>
                        <m:t>log</m:t>
                      </m:r>
                      <m:r>
                        <a:rPr lang="en-US" sz="2200" b="0" i="1" smtClean="0">
                          <a:latin typeface="Cambria Math" charset="0"/>
                        </a:rPr>
                        <m:t>⁡</m:t>
                      </m:r>
                      <m:d>
                        <m:dPr>
                          <m:ctrlPr>
                            <a:rPr lang="mr-IN" sz="2200" b="0" i="1" smtClean="0">
                              <a:latin typeface="Cambria Math" panose="02040503050406030204" pitchFamily="18" charset="0"/>
                            </a:rPr>
                          </m:ctrlPr>
                        </m:dPr>
                        <m:e>
                          <m:d>
                            <m:dPr>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m:rPr>
                                            <m:brk m:alnAt="7"/>
                                          </m:rPr>
                                          <a:rPr lang="en-US" sz="2200" b="0" i="1" smtClean="0">
                                            <a:latin typeface="Cambria Math" charset="0"/>
                                          </a:rPr>
                                          <m:t>𝑛</m:t>
                                        </m:r>
                                      </m:e>
                                      <m:sub>
                                        <m:r>
                                          <m:rPr>
                                            <m:brk m:alnAt="7"/>
                                          </m:rPr>
                                          <a:rPr lang="en-US" sz="2200" b="0" i="1" smtClean="0">
                                            <a:latin typeface="Cambria Math" charset="0"/>
                                          </a:rPr>
                                          <m:t>𝑖</m:t>
                                        </m:r>
                                      </m:sub>
                                    </m:sSub>
                                  </m:e>
                                </m:mr>
                                <m:m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e>
                                </m:mr>
                              </m:m>
                            </m:e>
                          </m:d>
                          <m:sSup>
                            <m:sSupPr>
                              <m:ctrlPr>
                                <a:rPr lang="mr-IN"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sup>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sup>
                          </m:sSup>
                          <m:d>
                            <m:dPr>
                              <m:ctrlPr>
                                <a:rPr lang="mr-IN" sz="2200" i="1">
                                  <a:latin typeface="Cambria Math" panose="02040503050406030204" pitchFamily="18" charset="0"/>
                                </a:rPr>
                              </m:ctrlPr>
                            </m:dPr>
                            <m:e>
                              <m:r>
                                <a:rPr lang="en-US" sz="2200" i="1">
                                  <a:latin typeface="Cambria Math" charset="0"/>
                                </a:rPr>
                                <m:t>1−</m:t>
                              </m:r>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m:t>
                                  </m:r>
                                </m:e>
                                <m:sup>
                                  <m:r>
                                    <a:rPr lang="en-US" sz="2200" i="1">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𝑛</m:t>
                                      </m:r>
                                    </m:e>
                                    <m:sub>
                                      <m:r>
                                        <a:rPr lang="en-US" sz="2200" b="0" i="1" smtClean="0">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up>
                              </m:sSup>
                            </m:e>
                          </m:d>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1179761" y="3864419"/>
                <a:ext cx="7131721" cy="760721"/>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721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size=1,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rotWithShape="0">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076211" y="1832648"/>
                <a:ext cx="7384221" cy="865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ℒ</m:t>
                      </m:r>
                      <m:d>
                        <m:dPr>
                          <m:ctrlPr>
                            <a:rPr lang="en-US" sz="2000" b="0" i="1" smtClean="0">
                              <a:latin typeface="Cambria Math" panose="02040503050406030204" pitchFamily="18" charset="0"/>
                            </a:rPr>
                          </m:ctrlPr>
                        </m:dPr>
                        <m:e>
                          <m:r>
                            <a:rPr lang="en-US" sz="2000" b="0" i="1" smtClean="0">
                              <a:latin typeface="Cambria Math" charset="0"/>
                            </a:rPr>
                            <m:t>𝑦</m:t>
                          </m:r>
                          <m:r>
                            <a:rPr lang="en-US" sz="2000" b="0" i="1" smtClean="0">
                              <a:latin typeface="Cambria Math" charset="0"/>
                            </a:rPr>
                            <m:t>|</m:t>
                          </m:r>
                          <m:r>
                            <a:rPr lang="en-US" sz="2000" b="0" i="1" smtClean="0">
                              <a:latin typeface="Cambria Math" charset="0"/>
                            </a:rPr>
                            <m:t>𝑀</m:t>
                          </m:r>
                          <m:r>
                            <a:rPr lang="en-US" sz="2000" b="0" i="1" smtClean="0">
                              <a:latin typeface="Cambria Math" charset="0"/>
                            </a:rPr>
                            <m:t>(</m:t>
                          </m:r>
                          <m:r>
                            <a:rPr lang="en-US" sz="2000" b="0" i="1" smtClean="0">
                              <a:latin typeface="Cambria Math" charset="0"/>
                            </a:rPr>
                            <m:t>𝜃</m:t>
                          </m:r>
                        </m:e>
                      </m:d>
                      <m:r>
                        <a:rPr lang="en-US" sz="2000" b="0" i="1" smtClean="0">
                          <a:latin typeface="Cambria Math" charset="0"/>
                        </a:rPr>
                        <m:t>)</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𝑇</m:t>
                          </m:r>
                        </m:num>
                        <m:den>
                          <m:r>
                            <a:rPr lang="es-ES" sz="2000" b="0" i="1" smtClean="0">
                              <a:latin typeface="Cambria Math" panose="02040503050406030204" pitchFamily="18" charset="0"/>
                            </a:rPr>
                            <m:t>2</m:t>
                          </m:r>
                        </m:den>
                      </m:f>
                      <m:nary>
                        <m:naryPr>
                          <m:chr m:val="∑"/>
                          <m:ctrlPr>
                            <a:rPr lang="en-US" sz="2000" i="1">
                              <a:latin typeface="Cambria Math" panose="02040503050406030204" pitchFamily="18" charset="0"/>
                            </a:rPr>
                          </m:ctrlPr>
                        </m:naryPr>
                        <m:sub>
                          <m:r>
                            <a:rPr lang="en-US" sz="2000" i="1">
                              <a:latin typeface="Cambria Math" charset="0"/>
                            </a:rPr>
                            <m:t>𝑖</m:t>
                          </m:r>
                          <m:r>
                            <a:rPr lang="en-US" sz="2000" i="1">
                              <a:latin typeface="Cambria Math" charset="0"/>
                            </a:rPr>
                            <m:t>=1</m:t>
                          </m:r>
                        </m:sub>
                        <m:sup>
                          <m:r>
                            <a:rPr lang="en-US" sz="2000" i="1">
                              <a:latin typeface="Cambria Math" charset="0"/>
                            </a:rPr>
                            <m:t>𝑇</m:t>
                          </m:r>
                        </m:sup>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log</m:t>
                              </m:r>
                            </m:fName>
                            <m:e>
                              <m:d>
                                <m:dPr>
                                  <m:ctrlPr>
                                    <a:rPr lang="es-ES" sz="2000" i="1">
                                      <a:latin typeface="Cambria Math" panose="02040503050406030204" pitchFamily="18" charset="0"/>
                                    </a:rPr>
                                  </m:ctrlPr>
                                </m:dPr>
                                <m:e>
                                  <m:r>
                                    <a:rPr lang="es-ES" sz="2000" i="1">
                                      <a:latin typeface="Cambria Math" panose="02040503050406030204" pitchFamily="18" charset="0"/>
                                    </a:rPr>
                                    <m:t>2</m:t>
                                  </m:r>
                                  <m:r>
                                    <a:rPr lang="es-ES" sz="2000" i="1">
                                      <a:latin typeface="Cambria Math" panose="02040503050406030204" pitchFamily="18" charset="0"/>
                                    </a:rPr>
                                    <m:t>𝜋</m:t>
                                  </m:r>
                                  <m:sSubSup>
                                    <m:sSubSupPr>
                                      <m:ctrlPr>
                                        <a:rPr lang="es-ES" sz="2000" i="1">
                                          <a:latin typeface="Cambria Math" panose="02040503050406030204" pitchFamily="18" charset="0"/>
                                        </a:rPr>
                                      </m:ctrlPr>
                                    </m:sSubSupPr>
                                    <m:e>
                                      <m:r>
                                        <a:rPr lang="es-ES" sz="2000" i="1">
                                          <a:latin typeface="Cambria Math" panose="02040503050406030204" pitchFamily="18" charset="0"/>
                                        </a:rPr>
                                        <m:t>𝜎</m:t>
                                      </m:r>
                                    </m:e>
                                    <m:sub>
                                      <m:r>
                                        <a:rPr lang="en-US" sz="2000" b="0" i="1" smtClean="0">
                                          <a:latin typeface="Cambria Math" charset="0"/>
                                        </a:rPr>
                                        <m:t>𝑖</m:t>
                                      </m:r>
                                    </m:sub>
                                    <m:sup>
                                      <m:r>
                                        <a:rPr lang="es-ES" sz="2000" i="1">
                                          <a:latin typeface="Cambria Math" panose="02040503050406030204" pitchFamily="18" charset="0"/>
                                        </a:rPr>
                                        <m:t>2</m:t>
                                      </m:r>
                                    </m:sup>
                                  </m:sSubSup>
                                  <m:r>
                                    <a:rPr lang="es-ES" sz="2000" i="1">
                                      <a:latin typeface="Cambria Math" panose="02040503050406030204" pitchFamily="18" charset="0"/>
                                    </a:rPr>
                                    <m:t> </m:t>
                                  </m:r>
                                </m:e>
                              </m:d>
                            </m:e>
                          </m:func>
                        </m:e>
                      </m:nary>
                      <m:r>
                        <a:rPr lang="es-E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a:rPr lang="en-US" sz="2000" b="0" i="1" smtClean="0">
                              <a:latin typeface="Cambria Math" charset="0"/>
                            </a:rPr>
                            <m:t>𝑖</m:t>
                          </m:r>
                          <m:r>
                            <a:rPr lang="en-US" sz="2000" b="0" i="1" smtClean="0">
                              <a:latin typeface="Cambria Math" charset="0"/>
                            </a:rPr>
                            <m:t>=1</m:t>
                          </m:r>
                        </m:sub>
                        <m:sup>
                          <m:r>
                            <a:rPr lang="en-US" sz="2000" b="0" i="1" smtClean="0">
                              <a:latin typeface="Cambria Math" charset="0"/>
                            </a:rPr>
                            <m:t>𝑇</m:t>
                          </m:r>
                        </m:sup>
                        <m:e>
                          <m:f>
                            <m:fPr>
                              <m:ctrlPr>
                                <a:rPr lang="en-US" sz="2000" b="0" i="1" smtClean="0">
                                  <a:latin typeface="Cambria Math" panose="02040503050406030204" pitchFamily="18" charset="0"/>
                                </a:rPr>
                              </m:ctrlPr>
                            </m:fPr>
                            <m:num>
                              <m:r>
                                <a:rPr lang="en-US" sz="2000" b="0" i="1" smtClean="0">
                                  <a:latin typeface="Cambria Math" charset="0"/>
                                </a:rPr>
                                <m:t>1</m:t>
                              </m:r>
                            </m:num>
                            <m:den>
                              <m:sSubSup>
                                <m:sSubSupPr>
                                  <m:ctrlPr>
                                    <a:rPr lang="en-US" sz="2000" b="0" i="1" smtClean="0">
                                      <a:latin typeface="Cambria Math" panose="02040503050406030204" pitchFamily="18" charset="0"/>
                                    </a:rPr>
                                  </m:ctrlPr>
                                </m:sSubSupPr>
                                <m:e>
                                  <m:r>
                                    <a:rPr lang="en-US" sz="2000" b="0" i="1" smtClean="0">
                                      <a:latin typeface="Cambria Math" charset="0"/>
                                    </a:rPr>
                                    <m:t>𝜎</m:t>
                                  </m:r>
                                </m:e>
                                <m:sub>
                                  <m:r>
                                    <a:rPr lang="en-US" sz="2000" b="0" i="1" smtClean="0">
                                      <a:latin typeface="Cambria Math" charset="0"/>
                                    </a:rPr>
                                    <m:t>𝑖</m:t>
                                  </m:r>
                                </m:sub>
                                <m:sup>
                                  <m:r>
                                    <a:rPr lang="en-US" sz="2000" b="0" i="1" smtClean="0">
                                      <a:latin typeface="Cambria Math" charset="0"/>
                                    </a:rPr>
                                    <m:t>2</m:t>
                                  </m:r>
                                </m:sup>
                              </m:sSubSup>
                            </m:den>
                          </m:f>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𝑖</m:t>
                                      </m:r>
                                    </m:sub>
                                  </m:sSub>
                                  <m:d>
                                    <m:dPr>
                                      <m:ctrlPr>
                                        <a:rPr lang="en-US" sz="2000" b="0" i="1" smtClean="0">
                                          <a:latin typeface="Cambria Math" panose="02040503050406030204" pitchFamily="18" charset="0"/>
                                        </a:rPr>
                                      </m:ctrlPr>
                                    </m:dPr>
                                    <m:e>
                                      <m:r>
                                        <a:rPr lang="en-US" sz="2000" b="0" i="1" smtClean="0">
                                          <a:latin typeface="Cambria Math" charset="0"/>
                                        </a:rPr>
                                        <m:t>𝜃</m:t>
                                      </m:r>
                                    </m:e>
                                  </m:d>
                                </m:e>
                              </m:d>
                            </m:e>
                            <m:sup>
                              <m:r>
                                <a:rPr lang="en-US" sz="2000" b="0" i="1" smtClean="0">
                                  <a:latin typeface="Cambria Math" charset="0"/>
                                </a:rPr>
                                <m:t>2</m:t>
                              </m:r>
                            </m:sup>
                          </m:sSup>
                          <m:r>
                            <a:rPr lang="en-US" sz="2000" b="0" i="1" smtClean="0">
                              <a:latin typeface="Cambria Math" charset="0"/>
                            </a:rPr>
                            <m:t> </m:t>
                          </m:r>
                        </m:e>
                      </m:nary>
                    </m:oMath>
                  </m:oMathPara>
                </a14:m>
                <a:endParaRPr 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76211" y="1832648"/>
                <a:ext cx="7384221" cy="86549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076210" y="3753425"/>
                <a:ext cx="7384221" cy="8654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ℒ</m:t>
                      </m:r>
                      <m:d>
                        <m:dPr>
                          <m:ctrlPr>
                            <a:rPr lang="en-US" sz="2000" b="0" i="1" smtClean="0">
                              <a:latin typeface="Cambria Math" panose="02040503050406030204" pitchFamily="18" charset="0"/>
                            </a:rPr>
                          </m:ctrlPr>
                        </m:dPr>
                        <m:e>
                          <m:r>
                            <a:rPr lang="en-US" sz="2000" b="0" i="1" smtClean="0">
                              <a:latin typeface="Cambria Math" charset="0"/>
                            </a:rPr>
                            <m:t>𝑦</m:t>
                          </m:r>
                          <m:r>
                            <a:rPr lang="en-US" sz="2000" b="0" i="1" smtClean="0">
                              <a:latin typeface="Cambria Math" charset="0"/>
                            </a:rPr>
                            <m:t>|</m:t>
                          </m:r>
                          <m:r>
                            <a:rPr lang="en-US" sz="2000" b="0" i="1" smtClean="0">
                              <a:latin typeface="Cambria Math" charset="0"/>
                            </a:rPr>
                            <m:t>𝑀</m:t>
                          </m:r>
                          <m:r>
                            <a:rPr lang="en-US" sz="2000" b="0" i="1" smtClean="0">
                              <a:latin typeface="Cambria Math" charset="0"/>
                            </a:rPr>
                            <m:t>(</m:t>
                          </m:r>
                          <m:r>
                            <a:rPr lang="en-US" sz="2000" b="0" i="1" smtClean="0">
                              <a:latin typeface="Cambria Math" charset="0"/>
                            </a:rPr>
                            <m:t>𝜃</m:t>
                          </m:r>
                        </m:e>
                      </m:d>
                      <m:r>
                        <a:rPr lang="en-US" sz="2000" b="0" i="1" smtClean="0">
                          <a:latin typeface="Cambria Math" charset="0"/>
                        </a:rPr>
                        <m:t>)</m:t>
                      </m:r>
                      <m:r>
                        <a:rPr lang="es-ES" sz="2000" b="0" i="1" smtClean="0">
                          <a:latin typeface="Cambria Math" panose="02040503050406030204" pitchFamily="18" charset="0"/>
                        </a:rPr>
                        <m:t>=</m:t>
                      </m:r>
                      <m:nary>
                        <m:naryPr>
                          <m:chr m:val="∑"/>
                          <m:ctrlPr>
                            <a:rPr lang="en-US" sz="2000" i="1">
                              <a:latin typeface="Cambria Math" panose="02040503050406030204" pitchFamily="18" charset="0"/>
                            </a:rPr>
                          </m:ctrlPr>
                        </m:naryPr>
                        <m:sub>
                          <m:r>
                            <a:rPr lang="en-US" sz="2000" i="1">
                              <a:latin typeface="Cambria Math" charset="0"/>
                            </a:rPr>
                            <m:t>𝑖</m:t>
                          </m:r>
                          <m:r>
                            <a:rPr lang="en-US" sz="2000" i="1">
                              <a:latin typeface="Cambria Math" charset="0"/>
                            </a:rPr>
                            <m:t>=1</m:t>
                          </m:r>
                        </m:sub>
                        <m:sup>
                          <m:r>
                            <a:rPr lang="en-US" sz="2000" i="1">
                              <a:latin typeface="Cambria Math" charset="0"/>
                            </a:rPr>
                            <m:t>𝑇</m:t>
                          </m:r>
                        </m:sup>
                        <m:e>
                          <m:func>
                            <m:funcPr>
                              <m:ctrlPr>
                                <a:rPr lang="es-ES" sz="2000" i="1">
                                  <a:latin typeface="Cambria Math" panose="02040503050406030204" pitchFamily="18" charset="0"/>
                                </a:rPr>
                              </m:ctrlPr>
                            </m:funcPr>
                            <m:fName>
                              <m:r>
                                <m:rPr>
                                  <m:sty m:val="p"/>
                                </m:rPr>
                                <a:rPr lang="es-ES" sz="2000">
                                  <a:latin typeface="Cambria Math" panose="02040503050406030204" pitchFamily="18" charset="0"/>
                                </a:rPr>
                                <m:t>log</m:t>
                              </m:r>
                            </m:fName>
                            <m:e>
                              <m:d>
                                <m:dPr>
                                  <m:ctrlPr>
                                    <a:rPr lang="es-ES" sz="2000" i="1">
                                      <a:latin typeface="Cambria Math" panose="02040503050406030204" pitchFamily="18" charset="0"/>
                                    </a:rPr>
                                  </m:ctrlPr>
                                </m:dPr>
                                <m:e>
                                  <m:d>
                                    <m:dPr>
                                      <m:ctrlPr>
                                        <a:rPr lang="mr-IN" sz="2000" i="1" smtClean="0">
                                          <a:latin typeface="Cambria Math" panose="02040503050406030204" pitchFamily="18" charset="0"/>
                                        </a:rPr>
                                      </m:ctrlPr>
                                    </m:dPr>
                                    <m:e>
                                      <m:m>
                                        <m:mPr>
                                          <m:mcs>
                                            <m:mc>
                                              <m:mcPr>
                                                <m:count m:val="1"/>
                                                <m:mcJc m:val="center"/>
                                              </m:mcPr>
                                            </m:mc>
                                          </m:mcs>
                                          <m:ctrlPr>
                                            <a:rPr lang="mr-IN" sz="2000" i="1" smtClean="0">
                                              <a:latin typeface="Cambria Math" panose="02040503050406030204" pitchFamily="18" charset="0"/>
                                            </a:rPr>
                                          </m:ctrlPr>
                                        </m:mPr>
                                        <m:mr>
                                          <m:e>
                                            <m:r>
                                              <m:rPr>
                                                <m:brk m:alnAt="7"/>
                                              </m:rPr>
                                              <a:rPr lang="en-US" sz="2000" b="0" i="1" smtClean="0">
                                                <a:latin typeface="Cambria Math" charset="0"/>
                                              </a:rPr>
                                              <m:t>𝑛</m:t>
                                            </m:r>
                                          </m:e>
                                        </m:mr>
                                        <m:mr>
                                          <m:e>
                                            <m:sSub>
                                              <m:sSubPr>
                                                <m:ctrlPr>
                                                  <a:rPr lang="en-US" sz="200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e>
                                        </m:mr>
                                      </m:m>
                                    </m:e>
                                  </m:d>
                                  <m:sSup>
                                    <m:sSupPr>
                                      <m:ctrlPr>
                                        <a:rPr lang="mr-IN" sz="2000" i="1" smtClean="0">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sup>
                                      <m:sSub>
                                        <m:sSubPr>
                                          <m:ctrlPr>
                                            <a:rPr lang="en-US" sz="2000" i="1" smtClean="0">
                                              <a:latin typeface="Cambria Math" panose="02040503050406030204" pitchFamily="18" charset="0"/>
                                            </a:rPr>
                                          </m:ctrlPr>
                                        </m:sSubPr>
                                        <m:e>
                                          <m:r>
                                            <a:rPr lang="en-US" sz="2000" b="0" i="1" smtClean="0">
                                              <a:latin typeface="Cambria Math" charset="0"/>
                                            </a:rPr>
                                            <m:t>𝑦</m:t>
                                          </m:r>
                                        </m:e>
                                        <m:sub>
                                          <m:r>
                                            <a:rPr lang="en-US" sz="2000" b="0" i="1" smtClean="0">
                                              <a:latin typeface="Cambria Math" charset="0"/>
                                            </a:rPr>
                                            <m:t>𝑖</m:t>
                                          </m:r>
                                        </m:sub>
                                      </m:sSub>
                                    </m:sup>
                                  </m:sSup>
                                  <m:d>
                                    <m:dPr>
                                      <m:ctrlPr>
                                        <a:rPr lang="mr-IN" sz="2000" i="1" smtClean="0">
                                          <a:latin typeface="Cambria Math" panose="02040503050406030204" pitchFamily="18" charset="0"/>
                                        </a:rPr>
                                      </m:ctrlPr>
                                    </m:dPr>
                                    <m:e>
                                      <m:r>
                                        <a:rPr lang="en-US" sz="2000" i="1">
                                          <a:latin typeface="Cambria Math" charset="0"/>
                                        </a:rPr>
                                        <m:t>1−</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r>
                                            <a:rPr lang="en-US" sz="2000" i="1">
                                              <a:latin typeface="Cambria Math" charset="0"/>
                                            </a:rPr>
                                            <m:t>(</m:t>
                                          </m:r>
                                          <m:r>
                                            <a:rPr lang="en-US" sz="2000" i="1">
                                              <a:latin typeface="Cambria Math" charset="0"/>
                                            </a:rPr>
                                            <m:t>𝜃</m:t>
                                          </m:r>
                                          <m:r>
                                            <a:rPr lang="en-US" sz="2000" i="1">
                                              <a:latin typeface="Cambria Math" charset="0"/>
                                            </a:rPr>
                                            <m:t>)</m:t>
                                          </m:r>
                                        </m:e>
                                        <m:sup>
                                          <m:r>
                                            <a:rPr lang="en-US" sz="2000" i="1">
                                              <a:latin typeface="Cambria Math" charset="0"/>
                                            </a:rPr>
                                            <m:t>(</m:t>
                                          </m:r>
                                          <m:r>
                                            <a:rPr lang="en-US" sz="2000" i="1">
                                              <a:latin typeface="Cambria Math" charset="0"/>
                                            </a:rPr>
                                            <m:t>𝑛</m:t>
                                          </m:r>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up>
                                      </m:sSup>
                                    </m:e>
                                  </m:d>
                                </m:e>
                              </m:d>
                            </m:e>
                          </m:func>
                        </m:e>
                      </m:nary>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1076210" y="3753425"/>
                <a:ext cx="7384221" cy="86549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7834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2239072" y="3732756"/>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 </a:t>
            </a:r>
            <a:r>
              <a:rPr lang="en-US" i="1" dirty="0"/>
              <a:t>(for &gt; 2 parameters)</a:t>
            </a:r>
          </a:p>
        </p:txBody>
      </p:sp>
      <p:pic>
        <p:nvPicPr>
          <p:cNvPr id="5" name="Picture 4"/>
          <p:cNvPicPr>
            <a:picLocks noChangeAspect="1"/>
          </p:cNvPicPr>
          <p:nvPr/>
        </p:nvPicPr>
        <p:blipFill>
          <a:blip r:embed="rId2"/>
          <a:stretch>
            <a:fillRect/>
          </a:stretch>
        </p:blipFill>
        <p:spPr>
          <a:xfrm>
            <a:off x="1750556" y="3200400"/>
            <a:ext cx="5324126" cy="3566160"/>
          </a:xfrm>
          <a:prstGeom prst="rect">
            <a:avLst/>
          </a:prstGeom>
        </p:spPr>
      </p:pic>
      <p:pic>
        <p:nvPicPr>
          <p:cNvPr id="6" name="Picture 5"/>
          <p:cNvPicPr>
            <a:picLocks noChangeAspect="1"/>
          </p:cNvPicPr>
          <p:nvPr/>
        </p:nvPicPr>
        <p:blipFill>
          <a:blip r:embed="rId3"/>
          <a:stretch>
            <a:fillRect/>
          </a:stretch>
        </p:blipFill>
        <p:spPr>
          <a:xfrm>
            <a:off x="2376204" y="3408905"/>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1750556" y="3200400"/>
            <a:ext cx="5324126" cy="3566160"/>
          </a:xfrm>
          <a:prstGeom prst="rect">
            <a:avLst/>
          </a:prstGeom>
        </p:spPr>
      </p:pic>
      <p:sp>
        <p:nvSpPr>
          <p:cNvPr id="6" name="TextBox 5"/>
          <p:cNvSpPr txBox="1"/>
          <p:nvPr/>
        </p:nvSpPr>
        <p:spPr>
          <a:xfrm>
            <a:off x="6963308"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3"/>
          <a:stretch>
            <a:fillRect/>
          </a:stretch>
        </p:blipFill>
        <p:spPr>
          <a:xfrm>
            <a:off x="1750556" y="3200400"/>
            <a:ext cx="5324126" cy="3566160"/>
          </a:xfrm>
          <a:prstGeom prst="rect">
            <a:avLst/>
          </a:prstGeom>
        </p:spPr>
      </p:pic>
      <p:pic>
        <p:nvPicPr>
          <p:cNvPr id="5" name="Picture 4"/>
          <p:cNvPicPr>
            <a:picLocks noChangeAspect="1"/>
          </p:cNvPicPr>
          <p:nvPr/>
        </p:nvPicPr>
        <p:blipFill rotWithShape="1">
          <a:blip r:embed="rId4"/>
          <a:srcRect l="11668" t="3551" r="2901" b="17650"/>
          <a:stretch/>
        </p:blipFill>
        <p:spPr>
          <a:xfrm>
            <a:off x="2345643" y="3378021"/>
            <a:ext cx="4543672" cy="2785019"/>
          </a:xfrm>
          <a:prstGeom prst="rect">
            <a:avLst/>
          </a:prstGeom>
        </p:spPr>
      </p:pic>
      <p:sp>
        <p:nvSpPr>
          <p:cNvPr id="6" name="TextBox 5"/>
          <p:cNvSpPr txBox="1"/>
          <p:nvPr/>
        </p:nvSpPr>
        <p:spPr>
          <a:xfrm>
            <a:off x="7201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Uniform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Beta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5110484"/>
              </a:xfrm>
              <a:blipFill>
                <a:blip r:embed="rId2"/>
                <a:stretch>
                  <a:fillRect t="-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70765" y="1924633"/>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𝜎</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r>
                            <a:rPr lang="en-US" sz="2200" b="0" i="1" smtClean="0">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b="0" i="1" smtClean="0">
                              <a:latin typeface="Cambria Math" charset="0"/>
                            </a:rPr>
                            <m:t>−</m:t>
                          </m:r>
                          <m:f>
                            <m:fPr>
                              <m:ctrlPr>
                                <a:rPr lang="en-US" sz="2200" b="0" i="1" smtClean="0">
                                  <a:latin typeface="Cambria Math" panose="02040503050406030204" pitchFamily="18" charset="0"/>
                                </a:rPr>
                              </m:ctrlPr>
                            </m:fPr>
                            <m:num>
                              <m:r>
                                <a:rPr lang="en-US" sz="2200" b="0" i="1" smtClean="0">
                                  <a:latin typeface="Cambria Math" charset="0"/>
                                </a:rPr>
                                <m:t>1</m:t>
                              </m:r>
                            </m:num>
                            <m:den>
                              <m:sSubSup>
                                <m:sSubSupPr>
                                  <m:ctrlPr>
                                    <a:rPr lang="en-US" sz="2200" b="0" i="1" smtClean="0">
                                      <a:latin typeface="Cambria Math" panose="02040503050406030204" pitchFamily="18" charset="0"/>
                                    </a:rPr>
                                  </m:ctrlPr>
                                </m:sSubSupPr>
                                <m:e>
                                  <m:r>
                                    <a:rPr lang="en-US" sz="2200" b="0" i="1" smtClean="0">
                                      <a:latin typeface="Cambria Math" charset="0"/>
                                    </a:rPr>
                                    <m:t>𝜎</m:t>
                                  </m:r>
                                </m:e>
                                <m:sub>
                                  <m:r>
                                    <a:rPr lang="en-US" sz="2200" b="0" i="1" smtClean="0">
                                      <a:latin typeface="Cambria Math" charset="0"/>
                                    </a:rPr>
                                    <m:t>𝑖</m:t>
                                  </m:r>
                                </m:sub>
                                <m:sup>
                                  <m:r>
                                    <a:rPr lang="en-US" sz="2200" b="0" i="1" smtClean="0">
                                      <a:latin typeface="Cambria Math" charset="0"/>
                                    </a:rPr>
                                    <m:t>2</m:t>
                                  </m:r>
                                </m:sup>
                              </m:sSubSup>
                            </m:den>
                          </m:f>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1070765" y="1924633"/>
                <a:ext cx="7002470" cy="72519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79761" y="3864419"/>
                <a:ext cx="7131721" cy="760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charset="0"/>
                            </a:rPr>
                            <m:t>log</m:t>
                          </m:r>
                        </m:fName>
                        <m:e>
                          <m:r>
                            <a:rPr lang="en-US" sz="2200" b="0" i="1" smtClean="0">
                              <a:latin typeface="Cambria Math" charset="0"/>
                            </a:rPr>
                            <m:t>𝐿</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𝑛</m:t>
                                  </m:r>
                                </m:e>
                                <m:sub>
                                  <m:r>
                                    <a:rPr lang="en-US" sz="2200" b="0" i="1" smtClean="0">
                                      <a:latin typeface="Cambria Math" charset="0"/>
                                    </a:rPr>
                                    <m:t>𝑖</m:t>
                                  </m:r>
                                </m:sub>
                              </m:sSub>
                            </m:e>
                            <m:e>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func>
                      <m:r>
                        <a:rPr lang="es-ES" sz="2200" b="0" i="1" smtClean="0">
                          <a:latin typeface="Cambria Math" panose="02040503050406030204" pitchFamily="18" charset="0"/>
                        </a:rPr>
                        <m:t>=</m:t>
                      </m:r>
                      <m:r>
                        <m:rPr>
                          <m:sty m:val="p"/>
                        </m:rPr>
                        <a:rPr lang="en-US" sz="2200" b="0" i="0" smtClean="0">
                          <a:latin typeface="Cambria Math" charset="0"/>
                        </a:rPr>
                        <m:t>log</m:t>
                      </m:r>
                      <m:r>
                        <a:rPr lang="en-US" sz="2200" b="0" i="1" smtClean="0">
                          <a:latin typeface="Cambria Math" charset="0"/>
                        </a:rPr>
                        <m:t>⁡</m:t>
                      </m:r>
                      <m:d>
                        <m:dPr>
                          <m:ctrlPr>
                            <a:rPr lang="mr-IN" sz="2200" b="0" i="1" smtClean="0">
                              <a:latin typeface="Cambria Math" panose="02040503050406030204" pitchFamily="18" charset="0"/>
                            </a:rPr>
                          </m:ctrlPr>
                        </m:dPr>
                        <m:e>
                          <m:d>
                            <m:dPr>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m:rPr>
                                            <m:brk m:alnAt="7"/>
                                          </m:rPr>
                                          <a:rPr lang="en-US" sz="2200" b="0" i="1" smtClean="0">
                                            <a:latin typeface="Cambria Math" charset="0"/>
                                          </a:rPr>
                                          <m:t>𝑛</m:t>
                                        </m:r>
                                      </m:e>
                                      <m:sub>
                                        <m:r>
                                          <m:rPr>
                                            <m:brk m:alnAt="7"/>
                                          </m:rPr>
                                          <a:rPr lang="en-US" sz="2200" b="0" i="1" smtClean="0">
                                            <a:latin typeface="Cambria Math" charset="0"/>
                                          </a:rPr>
                                          <m:t>𝑖</m:t>
                                        </m:r>
                                      </m:sub>
                                    </m:sSub>
                                  </m:e>
                                </m:mr>
                                <m:m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e>
                                </m:mr>
                              </m:m>
                            </m:e>
                          </m:d>
                          <m:sSup>
                            <m:sSupPr>
                              <m:ctrlPr>
                                <a:rPr lang="mr-IN"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sup>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sup>
                          </m:sSup>
                          <m:d>
                            <m:dPr>
                              <m:ctrlPr>
                                <a:rPr lang="mr-IN" sz="2200" i="1">
                                  <a:latin typeface="Cambria Math" panose="02040503050406030204" pitchFamily="18" charset="0"/>
                                </a:rPr>
                              </m:ctrlPr>
                            </m:dPr>
                            <m:e>
                              <m:r>
                                <a:rPr lang="en-US" sz="2200" i="1">
                                  <a:latin typeface="Cambria Math" charset="0"/>
                                </a:rPr>
                                <m:t>1−</m:t>
                              </m:r>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m:t>
                                  </m:r>
                                </m:e>
                                <m:sup>
                                  <m:r>
                                    <a:rPr lang="en-US" sz="2200" i="1">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𝑛</m:t>
                                      </m:r>
                                    </m:e>
                                    <m:sub>
                                      <m:r>
                                        <a:rPr lang="en-US" sz="2200" b="0" i="1" smtClean="0">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up>
                              </m:sSup>
                            </m:e>
                          </m:d>
                        </m:e>
                      </m:d>
                    </m:oMath>
                  </m:oMathPara>
                </a14:m>
                <a:endParaRPr lang="en-US" sz="2200" dirty="0"/>
              </a:p>
            </p:txBody>
          </p:sp>
        </mc:Choice>
        <mc:Fallback xmlns="">
          <p:sp>
            <p:nvSpPr>
              <p:cNvPr id="7" name="TextBox 6"/>
              <p:cNvSpPr txBox="1">
                <a:spLocks noRot="1" noChangeAspect="1" noMove="1" noResize="1" noEditPoints="1" noAdjustHandles="1" noChangeArrowheads="1" noChangeShapeType="1" noTextEdit="1"/>
              </p:cNvSpPr>
              <p:nvPr/>
            </p:nvSpPr>
            <p:spPr>
              <a:xfrm>
                <a:off x="1179761" y="3864419"/>
                <a:ext cx="7131721" cy="76072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833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fontScale="92500" lnSpcReduction="10000"/>
          </a:bodyPr>
          <a:lstStyle/>
          <a:p>
            <a:pPr>
              <a:spcAft>
                <a:spcPts val="1200"/>
              </a:spcAft>
            </a:pPr>
            <a:r>
              <a:rPr lang="en-US" dirty="0"/>
              <a:t>Use fits of past input values to determine which input values to try next</a:t>
            </a:r>
          </a:p>
          <a:p>
            <a:r>
              <a:rPr lang="en-US" dirty="0"/>
              <a:t>Directed methods </a:t>
            </a:r>
            <a:r>
              <a:rPr lang="en-US" sz="2000" dirty="0"/>
              <a:t>(</a:t>
            </a:r>
            <a:r>
              <a:rPr lang="en-US" sz="1800" i="1" dirty="0"/>
              <a:t>use information about goodness of fit function – e.g. MLE, following slopes/looking for peaks)</a:t>
            </a:r>
            <a:endParaRPr lang="en-US" sz="1800" dirty="0"/>
          </a:p>
          <a:p>
            <a:pPr lvl="1"/>
            <a:r>
              <a:rPr lang="en-US" b="1" dirty="0" err="1"/>
              <a:t>Nelder</a:t>
            </a:r>
            <a:r>
              <a:rPr lang="en-US" b="1" dirty="0"/>
              <a:t>-Mead</a:t>
            </a:r>
            <a:r>
              <a:rPr lang="en-US" dirty="0"/>
              <a:t> (simplex method)</a:t>
            </a:r>
          </a:p>
          <a:p>
            <a:pPr lvl="1">
              <a:spcAft>
                <a:spcPts val="1200"/>
              </a:spcAft>
            </a:pPr>
            <a:r>
              <a:rPr lang="en-US" dirty="0"/>
              <a:t>Gradient</a:t>
            </a:r>
            <a:r>
              <a:rPr lang="mr-IN" dirty="0"/>
              <a:t>–</a:t>
            </a:r>
            <a:r>
              <a:rPr lang="en-US" dirty="0"/>
              <a:t>descent and others</a:t>
            </a:r>
          </a:p>
          <a:p>
            <a:r>
              <a:rPr lang="en-US" dirty="0"/>
              <a:t>Meta-heuristic algorithms </a:t>
            </a:r>
            <a:r>
              <a:rPr lang="en-US" sz="1800" i="1" dirty="0"/>
              <a:t>(algorithms that seem to work but less theory behind them, not guaranteed to work/no proof they’ll work)</a:t>
            </a:r>
            <a:endParaRPr lang="en-US" sz="1800" dirty="0"/>
          </a:p>
          <a:p>
            <a:pPr lvl="1"/>
            <a:r>
              <a:rPr lang="en-US" dirty="0"/>
              <a:t>Genetic algorithms </a:t>
            </a:r>
            <a:r>
              <a:rPr lang="en-US" sz="1600" i="1" dirty="0"/>
              <a:t>think of sets of model inputs as individuals in a population, they choose to reproduce w/ one another based on “fitness” (e.g. fitness to targets) to create a new set of inputs that takes best elements of the two</a:t>
            </a:r>
            <a:endParaRPr lang="en-US" dirty="0"/>
          </a:p>
          <a:p>
            <a:pPr lvl="1">
              <a:spcAft>
                <a:spcPts val="1200"/>
              </a:spcAft>
            </a:pPr>
            <a:r>
              <a:rPr lang="en-US" dirty="0"/>
              <a:t>Simulated annealing </a:t>
            </a:r>
            <a:r>
              <a:rPr lang="en-US" sz="1600" i="1" dirty="0"/>
              <a:t>metallurgical </a:t>
            </a:r>
          </a:p>
          <a:p>
            <a:pPr lvl="1">
              <a:spcAft>
                <a:spcPts val="1200"/>
              </a:spcAft>
            </a:pPr>
            <a:r>
              <a:rPr lang="en-US" sz="1700" i="1" dirty="0"/>
              <a:t>These algorithms have tuning parameters that need to be “tuned” to your particular problem – involves fiddling</a:t>
            </a:r>
          </a:p>
        </p:txBody>
      </p:sp>
    </p:spTree>
    <p:extLst>
      <p:ext uri="{BB962C8B-B14F-4D97-AF65-F5344CB8AC3E}">
        <p14:creationId xmlns:p14="http://schemas.microsoft.com/office/powerpoint/2010/main" val="163540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3"/>
          <a:stretch>
            <a:fillRect/>
          </a:stretch>
        </p:blipFill>
        <p:spPr>
          <a:xfrm>
            <a:off x="1750556" y="3200400"/>
            <a:ext cx="5324126" cy="3566160"/>
          </a:xfrm>
          <a:prstGeom prst="rect">
            <a:avLst/>
          </a:prstGeom>
        </p:spPr>
      </p:pic>
      <p:sp>
        <p:nvSpPr>
          <p:cNvPr id="5" name="Rectangle 4"/>
          <p:cNvSpPr/>
          <p:nvPr/>
        </p:nvSpPr>
        <p:spPr>
          <a:xfrm>
            <a:off x="2484954"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4997885" y="4171167"/>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7041629"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3097059"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4906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05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2469953"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2541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840432" y="1417638"/>
            <a:ext cx="7764306" cy="4983162"/>
          </a:xfrm>
        </p:spPr>
        <p:txBody>
          <a:bodyPr/>
          <a:lstStyle/>
          <a:p>
            <a:pPr>
              <a:spcAft>
                <a:spcPts val="1200"/>
              </a:spcAft>
            </a:pPr>
            <a:r>
              <a:rPr lang="en-US" dirty="0"/>
              <a:t>Materials for this workshop were developed in part by the Decision Analysis in R for Technologies in Health (DARTH) Workgroup</a:t>
            </a:r>
          </a:p>
          <a:p>
            <a:pPr>
              <a:spcAft>
                <a:spcPts val="1200"/>
              </a:spcAft>
            </a:pPr>
            <a:r>
              <a:rPr lang="en-US" dirty="0"/>
              <a:t>Goals: To expand knowledge in decision analysis using R and develop educational materials to empower people to construct R-based decision models.</a:t>
            </a:r>
          </a:p>
          <a:p>
            <a:pPr lvl="2">
              <a:spcAft>
                <a:spcPts val="1200"/>
              </a:spcAft>
            </a:pPr>
            <a:endParaRPr lang="en-US" dirty="0"/>
          </a:p>
          <a:p>
            <a:pPr marL="114300" indent="0" algn="ctr">
              <a:buNone/>
            </a:pPr>
            <a:r>
              <a:rPr lang="en-US" dirty="0"/>
              <a:t>For more information</a:t>
            </a:r>
          </a:p>
          <a:p>
            <a:pPr marL="114300" indent="0" algn="ctr">
              <a:buNone/>
            </a:pPr>
            <a:r>
              <a:rPr lang="en-US" dirty="0">
                <a:hlinkClick r:id="rId2"/>
              </a:rPr>
              <a:t>www.darthworkgroup.com</a:t>
            </a:r>
            <a:endParaRPr lang="en-US" dirty="0"/>
          </a:p>
          <a:p>
            <a:pPr marL="411480" lvl="1" indent="0">
              <a:buNone/>
            </a:pPr>
            <a:r>
              <a:rPr lang="en-US" dirty="0"/>
              <a:t>		   Tweet: @</a:t>
            </a:r>
            <a:r>
              <a:rPr lang="en-US" dirty="0" err="1"/>
              <a:t>DARTHworkgroup</a:t>
            </a:r>
            <a:endParaRPr lang="en-US" dirty="0"/>
          </a:p>
        </p:txBody>
      </p:sp>
    </p:spTree>
    <p:extLst>
      <p:ext uri="{BB962C8B-B14F-4D97-AF65-F5344CB8AC3E}">
        <p14:creationId xmlns:p14="http://schemas.microsoft.com/office/powerpoint/2010/main" val="497117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20</a:t>
            </a:fld>
            <a:endParaRPr/>
          </a:p>
        </p:txBody>
      </p:sp>
    </p:spTree>
    <p:extLst>
      <p:ext uri="{BB962C8B-B14F-4D97-AF65-F5344CB8AC3E}">
        <p14:creationId xmlns:p14="http://schemas.microsoft.com/office/powerpoint/2010/main" val="1708964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4" name="Rectangle 3">
            <a:extLst>
              <a:ext uri="{FF2B5EF4-FFF2-40B4-BE49-F238E27FC236}">
                <a16:creationId xmlns:a16="http://schemas.microsoft.com/office/drawing/2014/main" id="{6CD293E7-F056-C140-AD54-29E2C5B60DC0}"/>
              </a:ext>
            </a:extLst>
          </p:cNvPr>
          <p:cNvSpPr/>
          <p:nvPr/>
        </p:nvSpPr>
        <p:spPr>
          <a:xfrm>
            <a:off x="1095270" y="6031468"/>
            <a:ext cx="8048730" cy="738664"/>
          </a:xfrm>
          <a:prstGeom prst="rect">
            <a:avLst/>
          </a:prstGeom>
        </p:spPr>
        <p:txBody>
          <a:bodyPr wrap="square">
            <a:spAutoFit/>
          </a:bodyPr>
          <a:lstStyle/>
          <a:p>
            <a:pPr marL="304800" indent="-304800"/>
            <a:r>
              <a:rPr lang="en-US" sz="1400" dirty="0"/>
              <a:t>Alarid-Escudero, F., </a:t>
            </a:r>
            <a:r>
              <a:rPr lang="en-US" sz="1400" dirty="0" err="1"/>
              <a:t>Maclehose</a:t>
            </a:r>
            <a:r>
              <a:rPr lang="en-US" sz="1400" dirty="0"/>
              <a:t>, R. F., Peralta, Y., Kuntz, K. M., &amp; Enns, E. A. (2018). Non-identifiability in model calibration and implications for medical decision making. </a:t>
            </a:r>
            <a:r>
              <a:rPr lang="en-US" sz="1400" i="1" dirty="0"/>
              <a:t>Medical Decision Making 2018;38(7):810–21. doi:10.1177/0272989X18792283.</a:t>
            </a:r>
            <a:endParaRPr lang="en-US" sz="1400" dirty="0">
              <a:effectLst/>
            </a:endParaRPr>
          </a:p>
        </p:txBody>
      </p:sp>
    </p:spTree>
    <p:extLst>
      <p:ext uri="{BB962C8B-B14F-4D97-AF65-F5344CB8AC3E}">
        <p14:creationId xmlns:p14="http://schemas.microsoft.com/office/powerpoint/2010/main" val="35134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840432" y="1417638"/>
            <a:ext cx="7917202" cy="4983162"/>
          </a:xfrm>
        </p:spPr>
        <p:txBody>
          <a:bodyPr/>
          <a:lstStyle/>
          <a:p>
            <a:r>
              <a:rPr lang="en-US" dirty="0"/>
              <a:t>Two unknown transition probabilities</a:t>
            </a:r>
          </a:p>
          <a:p>
            <a:pPr lvl="1"/>
            <a:r>
              <a:rPr lang="en-US" dirty="0" err="1"/>
              <a:t>p.Mets</a:t>
            </a:r>
            <a:r>
              <a:rPr lang="en-US" dirty="0"/>
              <a:t>: Monthly risk of developing distant recurrence, range =  [0.04, 0.16]</a:t>
            </a:r>
          </a:p>
          <a:p>
            <a:pPr lvl="1"/>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3"/>
          <a:stretch>
            <a:fillRect/>
          </a:stretch>
        </p:blipFill>
        <p:spPr>
          <a:xfrm>
            <a:off x="1393800" y="3234269"/>
            <a:ext cx="6356401" cy="3460435"/>
          </a:xfrm>
          <a:prstGeom prst="rect">
            <a:avLst/>
          </a:prstGeom>
        </p:spPr>
      </p:pic>
    </p:spTree>
    <p:extLst>
      <p:ext uri="{BB962C8B-B14F-4D97-AF65-F5344CB8AC3E}">
        <p14:creationId xmlns:p14="http://schemas.microsoft.com/office/powerpoint/2010/main" val="1690845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Target: Relative survival</a:t>
            </a:r>
          </a:p>
        </p:txBody>
      </p:sp>
      <p:sp>
        <p:nvSpPr>
          <p:cNvPr id="6" name="Content Placeholder 5"/>
          <p:cNvSpPr>
            <a:spLocks noGrp="1"/>
          </p:cNvSpPr>
          <p:nvPr>
            <p:ph idx="1"/>
          </p:nvPr>
        </p:nvSpPr>
        <p:spPr/>
        <p:txBody>
          <a:bodyPr/>
          <a:lstStyle/>
          <a:p>
            <a:r>
              <a:rPr lang="en-US" dirty="0"/>
              <a:t>Data frame “</a:t>
            </a:r>
            <a:r>
              <a:rPr lang="en-US" dirty="0" err="1"/>
              <a:t>Surv</a:t>
            </a:r>
            <a:r>
              <a:rPr lang="en-US" dirty="0"/>
              <a:t>” stored in data file  “</a:t>
            </a:r>
            <a:r>
              <a:rPr lang="en-US" dirty="0" err="1"/>
              <a:t>CRSTargets.RData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23</a:t>
            </a:fld>
            <a:endParaRPr lang="en-US"/>
          </a:p>
        </p:txBody>
      </p:sp>
      <p:pic>
        <p:nvPicPr>
          <p:cNvPr id="5" name="Picture 4"/>
          <p:cNvPicPr>
            <a:picLocks noChangeAspect="1"/>
          </p:cNvPicPr>
          <p:nvPr/>
        </p:nvPicPr>
        <p:blipFill>
          <a:blip r:embed="rId2"/>
          <a:stretch>
            <a:fillRect/>
          </a:stretch>
        </p:blipFill>
        <p:spPr>
          <a:xfrm>
            <a:off x="1156645" y="2264106"/>
            <a:ext cx="6830710" cy="4593893"/>
          </a:xfrm>
          <a:prstGeom prst="rect">
            <a:avLst/>
          </a:prstGeom>
        </p:spPr>
      </p:pic>
    </p:spTree>
    <p:extLst>
      <p:ext uri="{BB962C8B-B14F-4D97-AF65-F5344CB8AC3E}">
        <p14:creationId xmlns:p14="http://schemas.microsoft.com/office/powerpoint/2010/main" val="117325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specification</a:t>
            </a:r>
          </a:p>
        </p:txBody>
      </p:sp>
      <p:sp>
        <p:nvSpPr>
          <p:cNvPr id="3" name="Content Placeholder 2"/>
          <p:cNvSpPr>
            <a:spLocks noGrp="1"/>
          </p:cNvSpPr>
          <p:nvPr>
            <p:ph idx="1"/>
          </p:nvPr>
        </p:nvSpPr>
        <p:spPr/>
        <p:txBody>
          <a:bodyPr/>
          <a:lstStyle/>
          <a:p>
            <a:pPr>
              <a:spcAft>
                <a:spcPts val="600"/>
              </a:spcAft>
            </a:pPr>
            <a:r>
              <a:rPr lang="en-US" dirty="0"/>
              <a:t>Goodness-of-fit measure</a:t>
            </a:r>
          </a:p>
          <a:p>
            <a:pPr lvl="1">
              <a:spcAft>
                <a:spcPts val="600"/>
              </a:spcAft>
            </a:pPr>
            <a:r>
              <a:rPr lang="en-US" dirty="0"/>
              <a:t>Sample size and standard deviation of each target is given in target data frame “</a:t>
            </a:r>
            <a:r>
              <a:rPr lang="en-US" dirty="0" err="1"/>
              <a:t>Surv</a:t>
            </a:r>
            <a:r>
              <a:rPr lang="en-US" dirty="0"/>
              <a:t>”</a:t>
            </a:r>
          </a:p>
          <a:p>
            <a:pPr lvl="1">
              <a:spcAft>
                <a:spcPts val="1200"/>
              </a:spcAft>
            </a:pPr>
            <a:r>
              <a:rPr lang="en-US" dirty="0"/>
              <a:t>We will use log-likelihood as the </a:t>
            </a:r>
            <a:r>
              <a:rPr lang="en-US" dirty="0" err="1"/>
              <a:t>GoF</a:t>
            </a:r>
            <a:r>
              <a:rPr lang="en-US" dirty="0"/>
              <a:t> measure</a:t>
            </a:r>
          </a:p>
          <a:p>
            <a:pPr>
              <a:spcAft>
                <a:spcPts val="600"/>
              </a:spcAft>
            </a:pPr>
            <a:r>
              <a:rPr lang="en-US" dirty="0"/>
              <a:t>Search strategy</a:t>
            </a:r>
          </a:p>
          <a:p>
            <a:pPr lvl="1">
              <a:spcAft>
                <a:spcPts val="600"/>
              </a:spcAft>
            </a:pPr>
            <a:r>
              <a:rPr lang="en-US" dirty="0"/>
              <a:t>Latin-hypercube random sampling (10,000 samples)</a:t>
            </a:r>
          </a:p>
          <a:p>
            <a:pPr lvl="1">
              <a:spcAft>
                <a:spcPts val="1200"/>
              </a:spcAft>
            </a:pPr>
            <a:r>
              <a:rPr lang="en-US" dirty="0"/>
              <a:t>We’ll also show how to use </a:t>
            </a:r>
            <a:r>
              <a:rPr lang="en-US" dirty="0" err="1"/>
              <a:t>Nelder</a:t>
            </a:r>
            <a:r>
              <a:rPr lang="en-US" dirty="0"/>
              <a:t>-Mead</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995737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Code Structure</a:t>
            </a:r>
          </a:p>
        </p:txBody>
      </p:sp>
      <p:sp>
        <p:nvSpPr>
          <p:cNvPr id="3" name="Content Placeholder 2"/>
          <p:cNvSpPr>
            <a:spLocks noGrp="1"/>
          </p:cNvSpPr>
          <p:nvPr>
            <p:ph idx="1"/>
          </p:nvPr>
        </p:nvSpPr>
        <p:spPr>
          <a:xfrm>
            <a:off x="840432" y="1417637"/>
            <a:ext cx="7620000" cy="5344903"/>
          </a:xfrm>
        </p:spPr>
        <p:txBody>
          <a:bodyPr>
            <a:normAutofit fontScale="92500" lnSpcReduction="10000"/>
          </a:bodyPr>
          <a:lstStyle/>
          <a:p>
            <a:pPr marL="571500" indent="-457200">
              <a:buFont typeface="+mj-lt"/>
              <a:buAutoNum type="arabicPeriod"/>
            </a:pPr>
            <a:r>
              <a:rPr lang="en-US" dirty="0"/>
              <a:t>Setup Markov model as a function</a:t>
            </a:r>
          </a:p>
          <a:p>
            <a:pPr lvl="1"/>
            <a:r>
              <a:rPr lang="en-US" dirty="0"/>
              <a:t>Inputs: parameter values </a:t>
            </a:r>
          </a:p>
          <a:p>
            <a:pPr lvl="1">
              <a:spcAft>
                <a:spcPts val="1200"/>
              </a:spcAft>
            </a:pPr>
            <a:r>
              <a:rPr lang="en-US" dirty="0"/>
              <a:t>Outputs: outcomes to be compared against calibration targets</a:t>
            </a:r>
          </a:p>
          <a:p>
            <a:pPr marL="571500" indent="-457200">
              <a:buFont typeface="+mj-lt"/>
              <a:buAutoNum type="arabicPeriod"/>
            </a:pPr>
            <a:r>
              <a:rPr lang="en-US" dirty="0"/>
              <a:t>Write function to compute goodness-of-fit</a:t>
            </a:r>
          </a:p>
          <a:p>
            <a:pPr lvl="1"/>
            <a:r>
              <a:rPr lang="en-US" dirty="0"/>
              <a:t>Inputs: set of values for parameters to be calibrated</a:t>
            </a:r>
          </a:p>
          <a:p>
            <a:pPr lvl="1">
              <a:spcAft>
                <a:spcPts val="1200"/>
              </a:spcAft>
            </a:pPr>
            <a:r>
              <a:rPr lang="en-US" dirty="0"/>
              <a:t>Outputs: goodness-of-fit for the resulting model outcomes to the calibration targets</a:t>
            </a:r>
          </a:p>
          <a:p>
            <a:pPr marL="571500" indent="-457200">
              <a:spcAft>
                <a:spcPts val="1200"/>
              </a:spcAft>
              <a:buFont typeface="+mj-lt"/>
              <a:buAutoNum type="arabicPeriod"/>
            </a:pPr>
            <a:r>
              <a:rPr lang="en-US" dirty="0"/>
              <a:t>Randomly sample values for parameters to be calibrated and run goodness-of-fit function for each set</a:t>
            </a:r>
          </a:p>
          <a:p>
            <a:pPr marL="571500" indent="-457200">
              <a:spcAft>
                <a:spcPts val="1200"/>
              </a:spcAft>
              <a:buFont typeface="+mj-lt"/>
              <a:buAutoNum type="arabicPeriod"/>
            </a:pPr>
            <a:r>
              <a:rPr lang="en-US" dirty="0"/>
              <a:t>Identify the set of parameter values that achieves the best goodness-of-fit</a:t>
            </a:r>
          </a:p>
          <a:p>
            <a:pPr marL="571500" indent="-457200">
              <a:spcAft>
                <a:spcPts val="1200"/>
              </a:spcAft>
              <a:buFont typeface="+mj-lt"/>
              <a:buAutoNum type="arabicPeriod"/>
            </a:pPr>
            <a:r>
              <a:rPr lang="en-US" dirty="0"/>
              <a:t>Find best set using a directed search approach</a:t>
            </a:r>
          </a:p>
          <a:p>
            <a:pPr marL="571500" indent="-457200">
              <a:spcAft>
                <a:spcPts val="1200"/>
              </a:spcAft>
              <a:buFont typeface="+mj-lt"/>
              <a:buAutoNum type="arabicPeriod"/>
            </a:pPr>
            <a:endParaRPr lang="en-US" dirty="0"/>
          </a:p>
        </p:txBody>
      </p:sp>
    </p:spTree>
    <p:extLst>
      <p:ext uri="{BB962C8B-B14F-4D97-AF65-F5344CB8AC3E}">
        <p14:creationId xmlns:p14="http://schemas.microsoft.com/office/powerpoint/2010/main" val="118292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26</a:t>
            </a:fld>
            <a:endParaRPr/>
          </a:p>
        </p:txBody>
      </p:sp>
    </p:spTree>
    <p:extLst>
      <p:ext uri="{BB962C8B-B14F-4D97-AF65-F5344CB8AC3E}">
        <p14:creationId xmlns:p14="http://schemas.microsoft.com/office/powerpoint/2010/main" val="1974792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27</a:t>
            </a:fld>
            <a:endParaRPr/>
          </a:p>
        </p:txBody>
      </p:sp>
    </p:spTree>
    <p:extLst>
      <p:ext uri="{BB962C8B-B14F-4D97-AF65-F5344CB8AC3E}">
        <p14:creationId xmlns:p14="http://schemas.microsoft.com/office/powerpoint/2010/main" val="206555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1" y="1417637"/>
                <a:ext cx="8105861" cy="5440363"/>
              </a:xfrm>
            </p:spPr>
            <p:txBody>
              <a:bodyPr>
                <a:normAutofit/>
              </a:bodyPr>
              <a:lstStyle/>
              <a:p>
                <a:pPr>
                  <a:spcAft>
                    <a:spcPts val="1800"/>
                  </a:spcAft>
                </a:pPr>
                <a:r>
                  <a:rPr lang="en-US" sz="2000" dirty="0"/>
                  <a:t>In addition to the likelihood, </a:t>
                </a:r>
                <a14:m>
                  <m:oMath xmlns:m="http://schemas.openxmlformats.org/officeDocument/2006/math">
                    <m:r>
                      <a:rPr lang="es-ES" sz="2000" i="1">
                        <a:latin typeface="Cambria Math" panose="02040503050406030204" pitchFamily="18" charset="0"/>
                      </a:rPr>
                      <m:t>𝐿</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oMath>
                </a14:m>
                <a:r>
                  <a:rPr lang="en-US" sz="2000" dirty="0"/>
                  <a:t>, requires a </a:t>
                </a:r>
                <a:r>
                  <a:rPr lang="en-US" sz="2000" b="1" dirty="0"/>
                  <a:t>prior</a:t>
                </a:r>
                <a:r>
                  <a:rPr lang="en-US" sz="2000" dirty="0"/>
                  <a:t>, </a:t>
                </a:r>
                <a14:m>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r>
                      <a:rPr lang="es-ES" sz="2000" i="1">
                        <a:latin typeface="Cambria Math" charset="0"/>
                      </a:rPr>
                      <m:t> </m:t>
                    </m:r>
                  </m:oMath>
                </a14:m>
                <a:r>
                  <a:rPr lang="en-US" sz="2000" dirty="0"/>
                  <a:t>, that reflects previous belief or knowledge about parameters of interest</a:t>
                </a:r>
              </a:p>
              <a:p>
                <a:pPr>
                  <a:spcAft>
                    <a:spcPts val="1200"/>
                  </a:spcAft>
                </a:pPr>
                <a:r>
                  <a:rPr lang="en-US" sz="2000" b="1" dirty="0"/>
                  <a:t>Result</a:t>
                </a:r>
                <a:r>
                  <a:rPr lang="en-US" sz="2000" dirty="0"/>
                  <a:t>: Posterior distributions of parameters that reflect the relative strength of both the priors and sample data</a:t>
                </a:r>
              </a:p>
              <a:p>
                <a:pPr marL="114300" indent="0">
                  <a:spcAft>
                    <a:spcPts val="18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b="0" i="1" smtClean="0">
                              <a:latin typeface="Cambria Math" panose="02040503050406030204" pitchFamily="18" charset="0"/>
                            </a:rPr>
                            <m:t>|</m:t>
                          </m:r>
                          <m:r>
                            <a:rPr lang="es-ES" sz="2000" b="0" i="1" smtClean="0">
                              <a:latin typeface="Cambria Math" panose="02040503050406030204" pitchFamily="18" charset="0"/>
                            </a:rPr>
                            <m:t>𝑦</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𝐿</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𝑦</m:t>
                              </m:r>
                              <m:r>
                                <a:rPr lang="es-ES" sz="2000" b="0" i="1" smtClean="0">
                                  <a:latin typeface="Cambria Math" panose="02040503050406030204" pitchFamily="18" charset="0"/>
                                </a:rPr>
                                <m:t>|</m:t>
                              </m:r>
                              <m:r>
                                <a:rPr lang="es-ES" sz="2000" b="0" i="1" smtClean="0">
                                  <a:latin typeface="Cambria Math" panose="02040503050406030204" pitchFamily="18" charset="0"/>
                                </a:rPr>
                                <m:t>𝜃</m:t>
                              </m:r>
                            </m:e>
                          </m:d>
                          <m:r>
                            <a:rPr lang="es-ES" sz="2000" b="0" i="1" smtClean="0">
                              <a:latin typeface="Cambria Math" panose="02040503050406030204" pitchFamily="18" charset="0"/>
                            </a:rPr>
                            <m:t>𝑝</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𝜃</m:t>
                              </m:r>
                            </m:e>
                          </m:d>
                        </m:num>
                        <m:den>
                          <m:r>
                            <a:rPr lang="es-ES" sz="2000" b="0" i="1" smtClean="0">
                              <a:latin typeface="Cambria Math" panose="02040503050406030204" pitchFamily="18" charset="0"/>
                            </a:rPr>
                            <m:t>𝑝</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𝑦</m:t>
                              </m:r>
                            </m:e>
                          </m:d>
                        </m:den>
                      </m:f>
                    </m:oMath>
                  </m:oMathPara>
                </a14:m>
                <a:endParaRPr lang="en-US" sz="2000" b="0" dirty="0"/>
              </a:p>
              <a:p>
                <a:pPr>
                  <a:spcAft>
                    <a:spcPts val="1200"/>
                  </a:spcAft>
                </a:pPr>
                <a:r>
                  <a:rPr lang="en-US" sz="2000" dirty="0"/>
                  <a:t>Denominator is not a function of </a:t>
                </a:r>
                <a14:m>
                  <m:oMath xmlns:m="http://schemas.openxmlformats.org/officeDocument/2006/math">
                    <m:r>
                      <a:rPr lang="es-ES" sz="2000" i="1">
                        <a:latin typeface="Cambria Math" panose="02040503050406030204" pitchFamily="18" charset="0"/>
                      </a:rPr>
                      <m:t>𝜃</m:t>
                    </m:r>
                  </m:oMath>
                </a14:m>
                <a:r>
                  <a:rPr lang="en-US" sz="2000" dirty="0">
                    <a:effectLst/>
                  </a:rPr>
                  <a:t>, so</a:t>
                </a:r>
              </a:p>
              <a:p>
                <a:pPr marL="114300" indent="0">
                  <a:spcAft>
                    <a:spcPts val="18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b="0" i="1" smtClean="0">
                          <a:latin typeface="Cambria Math" panose="02040503050406030204" pitchFamily="18" charset="0"/>
                        </a:rPr>
                        <m:t>∝</m:t>
                      </m:r>
                      <m:r>
                        <a:rPr lang="es-ES" sz="2000" i="1">
                          <a:latin typeface="Cambria Math" panose="02040503050406030204" pitchFamily="18" charset="0"/>
                        </a:rPr>
                        <m:t>𝐿</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oMath>
                  </m:oMathPara>
                </a14:m>
                <a:endParaRPr lang="en-US" sz="2000" dirty="0"/>
              </a:p>
              <a:p>
                <a:pPr>
                  <a:spcAft>
                    <a:spcPts val="600"/>
                  </a:spcAft>
                </a:pPr>
                <a:r>
                  <a:rPr lang="en-US" sz="2000" dirty="0"/>
                  <a:t>Notice that </a:t>
                </a:r>
                <a14:m>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oMath>
                </a14:m>
                <a:r>
                  <a:rPr lang="en-US" sz="2000" dirty="0"/>
                  <a:t> is a distribution, not a single value</a:t>
                </a:r>
              </a:p>
              <a:p>
                <a:pPr lvl="1">
                  <a:spcAft>
                    <a:spcPts val="1800"/>
                  </a:spcAft>
                </a:pPr>
                <a:r>
                  <a:rPr lang="en-US" dirty="0"/>
                  <a:t>Relevant to our field. . . </a:t>
                </a:r>
                <a:r>
                  <a:rPr lang="en-US" b="1" dirty="0"/>
                  <a:t>Why?</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1" y="1417637"/>
                <a:ext cx="8105861" cy="5440363"/>
              </a:xfrm>
              <a:blipFill rotWithShape="0">
                <a:blip r:embed="rId3"/>
                <a:stretch>
                  <a:fillRect t="-7175" r="-902"/>
                </a:stretch>
              </a:blipFill>
            </p:spPr>
            <p:txBody>
              <a:bodyPr/>
              <a:lstStyle/>
              <a:p>
                <a:r>
                  <a:rPr lang="en-US">
                    <a:noFill/>
                  </a:rPr>
                  <a:t> </a:t>
                </a:r>
              </a:p>
            </p:txBody>
          </p:sp>
        </mc:Fallback>
      </mc:AlternateContent>
    </p:spTree>
    <p:extLst>
      <p:ext uri="{BB962C8B-B14F-4D97-AF65-F5344CB8AC3E}">
        <p14:creationId xmlns:p14="http://schemas.microsoft.com/office/powerpoint/2010/main" val="538570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40431" y="274638"/>
                <a:ext cx="8162891" cy="1143000"/>
              </a:xfrm>
            </p:spPr>
            <p:txBody>
              <a:bodyPr/>
              <a:lstStyle/>
              <a:p>
                <a:r>
                  <a:rPr lang="en-US" dirty="0"/>
                  <a:t>Commonly used prior distributions to sample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40431" y="274638"/>
                <a:ext cx="8162891" cy="1143000"/>
              </a:xfrm>
              <a:blipFill>
                <a:blip r:embed="rId3"/>
                <a:stretch>
                  <a:fillRect l="-2640" t="-16484" r="-1708" b="-274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0431" y="1759528"/>
                <a:ext cx="7931779" cy="4768594"/>
              </a:xfrm>
            </p:spPr>
            <p:txBody>
              <a:bodyPr>
                <a:normAutofit lnSpcReduction="10000"/>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 </a:t>
                </a:r>
                <a:r>
                  <a:rPr lang="en-US" sz="2000" dirty="0"/>
                  <a:t>(</a:t>
                </a:r>
                <a:r>
                  <a:rPr lang="en-US" sz="2000" i="1" dirty="0"/>
                  <a:t>try to use normal instead, but have 95% CI equal lower &amp; upper bounds and back out standard dev.)</a:t>
                </a:r>
                <a:endParaRPr lang="en-US" sz="2000"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 </a:t>
                </a:r>
                <a:r>
                  <a:rPr lang="en-US" sz="2000" i="1" dirty="0"/>
                  <a:t>(probabilities)</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 </a:t>
                </a:r>
                <a:r>
                  <a:rPr lang="en-US" sz="2000" i="1" dirty="0"/>
                  <a:t>(rates)</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0431" y="1759528"/>
                <a:ext cx="7931779" cy="4768594"/>
              </a:xfrm>
              <a:blipFill>
                <a:blip r:embed="rId4"/>
                <a:stretch>
                  <a:fillRect t="-1535"/>
                </a:stretch>
              </a:blipFill>
            </p:spPr>
            <p:txBody>
              <a:bodyPr/>
              <a:lstStyle/>
              <a:p>
                <a:r>
                  <a:rPr lang="en-US">
                    <a:noFill/>
                  </a:rPr>
                  <a:t> </a:t>
                </a:r>
              </a:p>
            </p:txBody>
          </p:sp>
        </mc:Fallback>
      </mc:AlternateContent>
    </p:spTree>
    <p:extLst>
      <p:ext uri="{BB962C8B-B14F-4D97-AF65-F5344CB8AC3E}">
        <p14:creationId xmlns:p14="http://schemas.microsoft.com/office/powerpoint/2010/main" val="65598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50"/>
          <p:cNvSpPr txBox="1">
            <a:spLocks noGrp="1"/>
          </p:cNvSpPr>
          <p:nvPr>
            <p:ph type="body" idx="1"/>
          </p:nvPr>
        </p:nvSpPr>
        <p:spPr>
          <a:xfrm>
            <a:off x="1051446" y="2361356"/>
            <a:ext cx="7620000" cy="4532100"/>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r>
              <a:rPr lang="nl-NL" sz="1600" dirty="0"/>
              <a:t>F. </a:t>
            </a:r>
            <a:r>
              <a:rPr lang="nl-NL" sz="1600" dirty="0" err="1"/>
              <a:t>Alarid-Escudero</a:t>
            </a:r>
            <a:r>
              <a:rPr lang="nl-NL" sz="1600" dirty="0"/>
              <a:t> PhD    H. </a:t>
            </a:r>
            <a:r>
              <a:rPr lang="nl-NL" sz="1600" dirty="0" err="1"/>
              <a:t>Jalal</a:t>
            </a:r>
            <a:r>
              <a:rPr lang="nl-NL" sz="1600" dirty="0"/>
              <a:t> MD PhD         E. </a:t>
            </a:r>
            <a:r>
              <a:rPr lang="nl-NL" sz="1600" dirty="0" err="1"/>
              <a:t>Enns</a:t>
            </a:r>
            <a:r>
              <a:rPr lang="nl-NL" sz="1600" dirty="0"/>
              <a:t> PhD</a:t>
            </a: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rtl="0">
              <a:spcBef>
                <a:spcPts val="440"/>
              </a:spcBef>
              <a:spcAft>
                <a:spcPts val="0"/>
              </a:spcAft>
              <a:buNone/>
            </a:pPr>
            <a:endParaRPr sz="1600" dirty="0"/>
          </a:p>
          <a:p>
            <a:pPr marL="342900" lvl="0" indent="-88900">
              <a:spcBef>
                <a:spcPts val="440"/>
              </a:spcBef>
              <a:spcAft>
                <a:spcPts val="0"/>
              </a:spcAft>
              <a:buNone/>
            </a:pPr>
            <a:endParaRPr sz="1600" dirty="0"/>
          </a:p>
          <a:p>
            <a:pPr marL="342900" lvl="0" indent="-88900">
              <a:spcBef>
                <a:spcPts val="440"/>
              </a:spcBef>
              <a:spcAft>
                <a:spcPts val="0"/>
              </a:spcAft>
              <a:buNone/>
            </a:pPr>
            <a:endParaRPr sz="1600" dirty="0"/>
          </a:p>
          <a:p>
            <a:pPr marL="342900" lvl="0" indent="-88900">
              <a:spcBef>
                <a:spcPts val="440"/>
              </a:spcBef>
              <a:spcAft>
                <a:spcPts val="0"/>
              </a:spcAft>
              <a:buNone/>
            </a:pPr>
            <a:endParaRPr sz="1600" dirty="0"/>
          </a:p>
          <a:p>
            <a:pPr marL="342900" lvl="0" indent="-88900" rtl="0">
              <a:spcBef>
                <a:spcPts val="440"/>
              </a:spcBef>
              <a:spcAft>
                <a:spcPts val="0"/>
              </a:spcAft>
              <a:buNone/>
            </a:pPr>
            <a:r>
              <a:rPr lang="nl-NL" sz="1600" dirty="0"/>
              <a:t>E. </a:t>
            </a:r>
            <a:r>
              <a:rPr lang="nl-NL" sz="1600" dirty="0" err="1"/>
              <a:t>Krijkamp</a:t>
            </a:r>
            <a:r>
              <a:rPr lang="nl-NL" sz="1600" dirty="0"/>
              <a:t> </a:t>
            </a:r>
            <a:r>
              <a:rPr lang="nl-NL" sz="1600" dirty="0" err="1"/>
              <a:t>PhDc</a:t>
            </a:r>
            <a:r>
              <a:rPr lang="nl-NL" sz="1600" dirty="0"/>
              <a:t>	      M. </a:t>
            </a:r>
            <a:r>
              <a:rPr lang="nl-NL" sz="1600" dirty="0" err="1"/>
              <a:t>Hunink</a:t>
            </a:r>
            <a:r>
              <a:rPr lang="nl-NL" sz="1600" dirty="0"/>
              <a:t> MD      P. </a:t>
            </a:r>
            <a:r>
              <a:rPr lang="nl-NL" sz="1600" dirty="0" err="1"/>
              <a:t>Pechlivanoglou</a:t>
            </a:r>
            <a:r>
              <a:rPr lang="nl-NL" sz="1600" dirty="0"/>
              <a:t> PhD</a:t>
            </a:r>
            <a:endParaRPr sz="1600" dirty="0"/>
          </a:p>
        </p:txBody>
      </p:sp>
      <p:pic>
        <p:nvPicPr>
          <p:cNvPr id="321" name="Google Shape;321;p50"/>
          <p:cNvPicPr preferRelativeResize="0"/>
          <p:nvPr/>
        </p:nvPicPr>
        <p:blipFill>
          <a:blip r:embed="rId3">
            <a:alphaModFix/>
          </a:blip>
          <a:stretch>
            <a:fillRect/>
          </a:stretch>
        </p:blipFill>
        <p:spPr>
          <a:xfrm>
            <a:off x="1626796" y="1837256"/>
            <a:ext cx="1495575" cy="1495575"/>
          </a:xfrm>
          <a:prstGeom prst="rect">
            <a:avLst/>
          </a:prstGeom>
          <a:noFill/>
          <a:ln>
            <a:noFill/>
          </a:ln>
        </p:spPr>
      </p:pic>
      <p:pic>
        <p:nvPicPr>
          <p:cNvPr id="322" name="Google Shape;322;p50"/>
          <p:cNvPicPr preferRelativeResize="0"/>
          <p:nvPr/>
        </p:nvPicPr>
        <p:blipFill>
          <a:blip r:embed="rId4">
            <a:alphaModFix/>
          </a:blip>
          <a:stretch>
            <a:fillRect/>
          </a:stretch>
        </p:blipFill>
        <p:spPr>
          <a:xfrm>
            <a:off x="4285680" y="1837256"/>
            <a:ext cx="994685" cy="1495575"/>
          </a:xfrm>
          <a:prstGeom prst="rect">
            <a:avLst/>
          </a:prstGeom>
          <a:noFill/>
          <a:ln>
            <a:noFill/>
          </a:ln>
        </p:spPr>
      </p:pic>
      <p:pic>
        <p:nvPicPr>
          <p:cNvPr id="323" name="Google Shape;323;p50"/>
          <p:cNvPicPr preferRelativeResize="0"/>
          <p:nvPr/>
        </p:nvPicPr>
        <p:blipFill>
          <a:blip r:embed="rId5">
            <a:alphaModFix/>
          </a:blip>
          <a:stretch>
            <a:fillRect/>
          </a:stretch>
        </p:blipFill>
        <p:spPr>
          <a:xfrm>
            <a:off x="6195346" y="1837256"/>
            <a:ext cx="1495575" cy="1495575"/>
          </a:xfrm>
          <a:prstGeom prst="rect">
            <a:avLst/>
          </a:prstGeom>
          <a:noFill/>
          <a:ln>
            <a:noFill/>
          </a:ln>
        </p:spPr>
      </p:pic>
      <p:pic>
        <p:nvPicPr>
          <p:cNvPr id="324" name="Google Shape;324;p50"/>
          <p:cNvPicPr preferRelativeResize="0"/>
          <p:nvPr/>
        </p:nvPicPr>
        <p:blipFill>
          <a:blip r:embed="rId6">
            <a:alphaModFix/>
          </a:blip>
          <a:stretch>
            <a:fillRect/>
          </a:stretch>
        </p:blipFill>
        <p:spPr>
          <a:xfrm>
            <a:off x="4184184" y="3879139"/>
            <a:ext cx="1197650" cy="1495575"/>
          </a:xfrm>
          <a:prstGeom prst="rect">
            <a:avLst/>
          </a:prstGeom>
          <a:noFill/>
          <a:ln>
            <a:noFill/>
          </a:ln>
        </p:spPr>
      </p:pic>
      <p:pic>
        <p:nvPicPr>
          <p:cNvPr id="325" name="Google Shape;325;p50"/>
          <p:cNvPicPr preferRelativeResize="0"/>
          <p:nvPr/>
        </p:nvPicPr>
        <p:blipFill>
          <a:blip r:embed="rId7">
            <a:alphaModFix/>
          </a:blip>
          <a:stretch>
            <a:fillRect/>
          </a:stretch>
        </p:blipFill>
        <p:spPr>
          <a:xfrm>
            <a:off x="6206996" y="3816681"/>
            <a:ext cx="1472273" cy="1620500"/>
          </a:xfrm>
          <a:prstGeom prst="rect">
            <a:avLst/>
          </a:prstGeom>
          <a:noFill/>
          <a:ln>
            <a:noFill/>
          </a:ln>
        </p:spPr>
      </p:pic>
      <p:pic>
        <p:nvPicPr>
          <p:cNvPr id="327" name="Google Shape;327;p50"/>
          <p:cNvPicPr preferRelativeResize="0"/>
          <p:nvPr/>
        </p:nvPicPr>
        <p:blipFill rotWithShape="1">
          <a:blip r:embed="rId8">
            <a:alphaModFix/>
          </a:blip>
          <a:srcRect t="16749" r="4979" b="7698"/>
          <a:stretch/>
        </p:blipFill>
        <p:spPr>
          <a:xfrm>
            <a:off x="1695196" y="3816681"/>
            <a:ext cx="1358775" cy="1620495"/>
          </a:xfrm>
          <a:prstGeom prst="rect">
            <a:avLst/>
          </a:prstGeom>
          <a:noFill/>
          <a:ln>
            <a:noFill/>
          </a:ln>
        </p:spPr>
      </p:pic>
      <p:sp>
        <p:nvSpPr>
          <p:cNvPr id="2" name="Title 1"/>
          <p:cNvSpPr>
            <a:spLocks noGrp="1"/>
          </p:cNvSpPr>
          <p:nvPr>
            <p:ph type="title"/>
          </p:nvPr>
        </p:nvSpPr>
        <p:spPr/>
        <p:txBody>
          <a:bodyPr/>
          <a:lstStyle/>
          <a:p>
            <a:r>
              <a:rPr lang="en-US" dirty="0"/>
              <a:t>The DARTH Workgroup</a:t>
            </a:r>
          </a:p>
        </p:txBody>
      </p:sp>
    </p:spTree>
    <p:extLst>
      <p:ext uri="{BB962C8B-B14F-4D97-AF65-F5344CB8AC3E}">
        <p14:creationId xmlns:p14="http://schemas.microsoft.com/office/powerpoint/2010/main" val="1350402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84636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109654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13" y="274638"/>
            <a:ext cx="8303569" cy="1143000"/>
          </a:xfrm>
        </p:spPr>
        <p:txBody>
          <a:bodyPr/>
          <a:lstStyle/>
          <a:p>
            <a:r>
              <a:rPr lang="en-US"/>
              <a:t>Obtaining a posterior distribution</a:t>
            </a:r>
          </a:p>
        </p:txBody>
      </p:sp>
      <p:sp>
        <p:nvSpPr>
          <p:cNvPr id="3" name="Content Placeholder 2"/>
          <p:cNvSpPr>
            <a:spLocks noGrp="1"/>
          </p:cNvSpPr>
          <p:nvPr>
            <p:ph idx="1"/>
          </p:nvPr>
        </p:nvSpPr>
        <p:spPr/>
        <p:txBody>
          <a:bodyPr>
            <a:normAutofit/>
          </a:bodyPr>
          <a:lstStyle/>
          <a:p>
            <a:pPr>
              <a:spcAft>
                <a:spcPts val="1200"/>
              </a:spcAft>
            </a:pPr>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pPr>
              <a:spcAft>
                <a:spcPts val="1200"/>
              </a:spcAft>
            </a:pPr>
            <a:r>
              <a:rPr lang="en-US" sz="2400" dirty="0"/>
              <a:t>Sampling methods </a:t>
            </a:r>
            <a:r>
              <a:rPr lang="en-US" sz="1800" i="1" dirty="0"/>
              <a:t>(nice because we can use parallel computing to increase speed):</a:t>
            </a:r>
            <a:endParaRPr lang="en-US" sz="2400" i="1" dirty="0"/>
          </a:p>
          <a:p>
            <a:pPr lvl="1">
              <a:spcAft>
                <a:spcPts val="1200"/>
              </a:spcAft>
            </a:pPr>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795814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908152"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algorithms that implement MCMC, 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and JAGS </a:t>
            </a:r>
          </a:p>
          <a:p>
            <a:pPr>
              <a:spcBef>
                <a:spcPts val="1800"/>
              </a:spcBef>
            </a:pPr>
            <a:r>
              <a:rPr lang="en-US" sz="2000" dirty="0">
                <a:hlinkClick r:id="rId3"/>
              </a:rPr>
              <a:t>Example of MCMC</a:t>
            </a:r>
            <a:r>
              <a:rPr lang="en-US" sz="2000" dirty="0"/>
              <a:t> </a:t>
            </a:r>
          </a:p>
          <a:p>
            <a:pPr>
              <a:spcBef>
                <a:spcPts val="1800"/>
              </a:spcBef>
            </a:pPr>
            <a:endParaRPr lang="en-US" sz="2000" dirty="0">
              <a:effectLst/>
            </a:endParaRPr>
          </a:p>
        </p:txBody>
      </p:sp>
    </p:spTree>
    <p:extLst>
      <p:ext uri="{BB962C8B-B14F-4D97-AF65-F5344CB8AC3E}">
        <p14:creationId xmlns:p14="http://schemas.microsoft.com/office/powerpoint/2010/main" val="1257843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 (really slow to do this in R)</a:t>
            </a:r>
          </a:p>
        </p:txBody>
      </p:sp>
    </p:spTree>
    <p:extLst>
      <p:ext uri="{BB962C8B-B14F-4D97-AF65-F5344CB8AC3E}">
        <p14:creationId xmlns:p14="http://schemas.microsoft.com/office/powerpoint/2010/main" val="3758646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7"/>
                <a:ext cx="7620000" cy="5344903"/>
              </a:xfrm>
            </p:spPr>
            <p:txBody>
              <a:bodyPr>
                <a:normAutofit/>
              </a:bodyPr>
              <a:lstStyle/>
              <a:p>
                <a:pPr>
                  <a:spcAft>
                    <a:spcPts val="1200"/>
                  </a:spcAft>
                </a:pPr>
                <a:r>
                  <a:rPr lang="en-US" sz="1900" dirty="0"/>
                  <a:t>Used to simulate posterior distributions (Rubin 1988) with three basic steps  </a:t>
                </a:r>
              </a:p>
              <a:p>
                <a:pPr marL="571500" indent="-457200">
                  <a:buFont typeface="+mj-lt"/>
                  <a:buAutoNum type="arabicPeriod"/>
                </a:pPr>
                <a:r>
                  <a:rPr lang="en-US" sz="1900" b="1" dirty="0"/>
                  <a:t>Sampling: </a:t>
                </a:r>
                <a:r>
                  <a:rPr lang="en-US" sz="1900" dirty="0"/>
                  <a:t>Sample a large number, </a:t>
                </a:r>
                <a14:m>
                  <m:oMath xmlns:m="http://schemas.openxmlformats.org/officeDocument/2006/math">
                    <m:r>
                      <a:rPr lang="es-ES" sz="2000" b="0" i="1" smtClean="0">
                        <a:latin typeface="Cambria Math" panose="02040503050406030204" pitchFamily="18" charset="0"/>
                      </a:rPr>
                      <m:t>𝑁</m:t>
                    </m:r>
                  </m:oMath>
                </a14:m>
                <a:r>
                  <a:rPr lang="en-US" sz="1900" dirty="0"/>
                  <a:t>, of parameter sets from their prior distributions </a:t>
                </a:r>
                <a:r>
                  <a:rPr lang="en-US" sz="1900" b="1" dirty="0"/>
                  <a:t>Any resemblance to previous methods?</a:t>
                </a:r>
              </a:p>
              <a:p>
                <a:pPr marL="571500" indent="-457200">
                  <a:buFont typeface="+mj-lt"/>
                  <a:buAutoNum type="arabicPeriod"/>
                </a:pPr>
                <a:r>
                  <a:rPr lang="en-US" sz="1900" b="1" dirty="0"/>
                  <a:t>Importance: </a:t>
                </a:r>
              </a:p>
              <a:p>
                <a:pPr marL="868680" lvl="1" indent="-457200">
                  <a:buFont typeface="+mj-lt"/>
                  <a:buAutoNum type="arabicPeriod"/>
                </a:pPr>
                <a:r>
                  <a:rPr lang="en-US" sz="1700" dirty="0"/>
                  <a:t>For each parameter set </a:t>
                </a:r>
                <a14:m>
                  <m:oMath xmlns:m="http://schemas.openxmlformats.org/officeDocument/2006/math">
                    <m:sSub>
                      <m:sSubPr>
                        <m:ctrlPr>
                          <a:rPr lang="es-ES" sz="1600" b="0" i="1" smtClean="0">
                            <a:latin typeface="Cambria Math" panose="02040503050406030204" pitchFamily="18" charset="0"/>
                          </a:rPr>
                        </m:ctrlPr>
                      </m:sSubPr>
                      <m:e>
                        <m:r>
                          <a:rPr lang="es-ES" sz="1600" i="1">
                            <a:latin typeface="Cambria Math" panose="02040503050406030204" pitchFamily="18" charset="0"/>
                          </a:rPr>
                          <m:t>𝜃</m:t>
                        </m:r>
                      </m:e>
                      <m:sub>
                        <m:r>
                          <a:rPr lang="es-ES" sz="1600" b="0" i="1" smtClean="0">
                            <a:latin typeface="Cambria Math" panose="02040503050406030204" pitchFamily="18" charset="0"/>
                          </a:rPr>
                          <m:t>𝑖</m:t>
                        </m:r>
                      </m:sub>
                    </m:sSub>
                  </m:oMath>
                </a14:m>
                <a:r>
                  <a:rPr lang="en-US" sz="1700" dirty="0"/>
                  <a:t> </a:t>
                </a:r>
                <a14:m>
                  <m:oMath xmlns:m="http://schemas.openxmlformats.org/officeDocument/2006/math">
                    <m:d>
                      <m:dPr>
                        <m:ctrlPr>
                          <a:rPr lang="es-ES" sz="1600" i="1">
                            <a:latin typeface="Cambria Math" panose="02040503050406030204" pitchFamily="18" charset="0"/>
                          </a:rPr>
                        </m:ctrlPr>
                      </m:dPr>
                      <m:e>
                        <m:r>
                          <a:rPr lang="es-ES" sz="1600" i="1">
                            <a:latin typeface="Cambria Math" panose="02040503050406030204" pitchFamily="18" charset="0"/>
                          </a:rPr>
                          <m:t>𝑖</m:t>
                        </m:r>
                        <m:r>
                          <a:rPr lang="es-ES" sz="1600" b="0" i="1" smtClean="0">
                            <a:latin typeface="Cambria Math" panose="02040503050406030204" pitchFamily="18" charset="0"/>
                          </a:rPr>
                          <m:t>=1,…,</m:t>
                        </m:r>
                        <m:r>
                          <a:rPr lang="es-ES" sz="1600" b="0" i="1" smtClean="0">
                            <a:latin typeface="Cambria Math" panose="02040503050406030204" pitchFamily="18" charset="0"/>
                          </a:rPr>
                          <m:t>𝑁</m:t>
                        </m:r>
                      </m:e>
                    </m:d>
                  </m:oMath>
                </a14:m>
                <a:r>
                  <a:rPr lang="en-US" sz="1700" dirty="0"/>
                  <a:t> run the simulation model and compute the likelihood </a:t>
                </a:r>
                <a:r>
                  <a:rPr lang="en-US" sz="1700" b="1" dirty="0"/>
                  <a:t>What does this remind you of? </a:t>
                </a:r>
              </a:p>
              <a:p>
                <a:pPr marL="868680" lvl="1" indent="-457200">
                  <a:buFont typeface="+mj-lt"/>
                  <a:buAutoNum type="arabicPeriod"/>
                </a:pPr>
                <a:r>
                  <a:rPr lang="en-US" sz="1700" dirty="0"/>
                  <a:t>Compute the (normalized) sampling importance weights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𝑤</m:t>
                        </m:r>
                      </m:e>
                      <m:sub>
                        <m:r>
                          <a:rPr lang="es-ES" sz="1600" i="1">
                            <a:latin typeface="Cambria Math" panose="02040503050406030204" pitchFamily="18" charset="0"/>
                          </a:rPr>
                          <m:t>𝑖</m:t>
                        </m:r>
                      </m:sub>
                    </m:sSub>
                  </m:oMath>
                </a14:m>
                <a:r>
                  <a:rPr lang="en-US" sz="1700" i="1" dirty="0"/>
                  <a:t> </a:t>
                </a:r>
                <a:r>
                  <a:rPr lang="en-US" sz="1700" dirty="0"/>
                  <a:t>for each parameter set </a:t>
                </a:r>
                <a14:m>
                  <m:oMath xmlns:m="http://schemas.openxmlformats.org/officeDocument/2006/math">
                    <m:r>
                      <a:rPr lang="es-ES" sz="1600" b="0" i="1" smtClean="0">
                        <a:latin typeface="Cambria Math" panose="02040503050406030204" pitchFamily="18" charset="0"/>
                      </a:rPr>
                      <m:t>𝑖</m:t>
                    </m:r>
                  </m:oMath>
                </a14:m>
                <a:r>
                  <a:rPr lang="en-US" sz="1700" i="1" dirty="0"/>
                  <a:t> </a:t>
                </a:r>
                <a:r>
                  <a:rPr lang="en-US" sz="1700" dirty="0"/>
                  <a:t>dividing the likelihood value of that set by the sum of the likelihood value of all parameter sets </a:t>
                </a:r>
              </a:p>
              <a:p>
                <a:pPr marL="411480" lvl="1" indent="0">
                  <a:buNone/>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𝑤</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num>
                        <m:den>
                          <m:nary>
                            <m:naryPr>
                              <m:chr m:val="∑"/>
                              <m:ctrlPr>
                                <a:rPr lang="es-ES" sz="1800" b="0" i="1" smtClean="0">
                                  <a:latin typeface="Cambria Math" panose="02040503050406030204" pitchFamily="18" charset="0"/>
                                </a:rPr>
                              </m:ctrlPr>
                            </m:naryPr>
                            <m:sub>
                              <m:r>
                                <m:rPr>
                                  <m:brk m:alnAt="23"/>
                                </m:rPr>
                                <a:rPr lang="es-ES" sz="1800" b="0" i="1" smtClean="0">
                                  <a:latin typeface="Cambria Math" panose="02040503050406030204" pitchFamily="18" charset="0"/>
                                </a:rPr>
                                <m:t>𝑖</m:t>
                              </m:r>
                              <m:r>
                                <a:rPr lang="es-ES" sz="1800" b="0" i="1" smtClean="0">
                                  <a:latin typeface="Cambria Math" panose="02040503050406030204" pitchFamily="18" charset="0"/>
                                </a:rPr>
                                <m:t>=1</m:t>
                              </m:r>
                            </m:sub>
                            <m:sup>
                              <m:r>
                                <a:rPr lang="es-ES" sz="1800" b="0" i="1" smtClean="0">
                                  <a:latin typeface="Cambria Math" panose="02040503050406030204" pitchFamily="18" charset="0"/>
                                </a:rPr>
                                <m:t>𝑁</m:t>
                              </m:r>
                            </m:sup>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𝑖</m:t>
                                  </m:r>
                                </m:sub>
                              </m:sSub>
                            </m:e>
                          </m:nary>
                        </m:den>
                      </m:f>
                    </m:oMath>
                  </m:oMathPara>
                </a14:m>
                <a:endParaRPr lang="en-US" sz="1700" dirty="0"/>
              </a:p>
              <a:p>
                <a:pPr marL="457200" indent="-342900">
                  <a:buFont typeface="+mj-lt"/>
                  <a:buAutoNum type="arabicPeriod"/>
                </a:pPr>
                <a:r>
                  <a:rPr lang="en-US" sz="1900" b="1" dirty="0"/>
                  <a:t>Resampling: </a:t>
                </a:r>
                <a:r>
                  <a:rPr lang="en-US" sz="1900" dirty="0"/>
                  <a:t>Sample from the discrete distribution of </a:t>
                </a:r>
                <a14:m>
                  <m:oMath xmlns:m="http://schemas.openxmlformats.org/officeDocument/2006/math">
                    <m:d>
                      <m:dPr>
                        <m:begChr m:val="{"/>
                        <m:endChr m:val="}"/>
                        <m:ctrlPr>
                          <a:rPr lang="es-ES" sz="2000" b="0" i="1" smtClean="0">
                            <a:latin typeface="Cambria Math" panose="02040503050406030204" pitchFamily="18" charset="0"/>
                          </a:rPr>
                        </m:ctrlPr>
                      </m:dPr>
                      <m:e>
                        <m:r>
                          <a:rPr lang="es-ES" sz="2000" b="0" i="1" smtClean="0">
                            <a:latin typeface="Cambria Math" panose="02040503050406030204" pitchFamily="18" charset="0"/>
                          </a:rPr>
                          <m:t>𝜃</m:t>
                        </m:r>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e>
                        </m:d>
                        <m:r>
                          <a:rPr lang="es-ES" sz="2000" b="0" i="1" smtClean="0">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b="0" i="1" smtClean="0">
                                <a:latin typeface="Cambria Math" panose="02040503050406030204" pitchFamily="18" charset="0"/>
                              </a:rPr>
                              <m:t>𝑁</m:t>
                            </m:r>
                          </m:e>
                        </m:d>
                      </m:e>
                    </m:d>
                    <m:r>
                      <a:rPr lang="es-ES" sz="2000" b="0" i="1" smtClean="0">
                        <a:latin typeface="Cambria Math" panose="02040503050406030204" pitchFamily="18" charset="0"/>
                      </a:rPr>
                      <m:t> </m:t>
                    </m:r>
                  </m:oMath>
                </a14:m>
                <a:r>
                  <a:rPr lang="en-US" sz="19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19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7"/>
                <a:ext cx="7620000" cy="5344903"/>
              </a:xfrm>
              <a:blipFill>
                <a:blip r:embed="rId3"/>
                <a:stretch>
                  <a:fillRect t="-475" r="-1498"/>
                </a:stretch>
              </a:blipFill>
            </p:spPr>
            <p:txBody>
              <a:bodyPr/>
              <a:lstStyle/>
              <a:p>
                <a:r>
                  <a:rPr lang="en-US">
                    <a:noFill/>
                  </a:rPr>
                  <a:t> </a:t>
                </a:r>
              </a:p>
            </p:txBody>
          </p:sp>
        </mc:Fallback>
      </mc:AlternateContent>
    </p:spTree>
    <p:extLst>
      <p:ext uri="{BB962C8B-B14F-4D97-AF65-F5344CB8AC3E}">
        <p14:creationId xmlns:p14="http://schemas.microsoft.com/office/powerpoint/2010/main" val="4282853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pPr>
              <a:spcAft>
                <a:spcPts val="1200"/>
              </a:spcAft>
            </a:pPr>
            <a:r>
              <a:rPr lang="en-US" sz="1900" dirty="0"/>
              <a:t>SIR can miss areas of high posterior probability as the number of parameter increases </a:t>
            </a:r>
            <a:r>
              <a:rPr lang="en-US" sz="1900" i="1" dirty="0"/>
              <a:t>(one parameter set can start to dominate)</a:t>
            </a:r>
          </a:p>
          <a:p>
            <a:pPr>
              <a:spcAft>
                <a:spcPts val="1200"/>
              </a:spcAft>
            </a:pPr>
            <a:r>
              <a:rPr lang="en-US" sz="1900" dirty="0"/>
              <a:t>IMIS addresses limitations of SIR and was proposed by Teele (2006) </a:t>
            </a:r>
          </a:p>
          <a:p>
            <a:pPr>
              <a:spcAft>
                <a:spcPts val="1200"/>
              </a:spcAft>
            </a:pPr>
            <a:r>
              <a:rPr lang="en-US" sz="1900" dirty="0"/>
              <a:t>Starts with a modest-size SIR</a:t>
            </a:r>
          </a:p>
          <a:p>
            <a:pPr>
              <a:spcAft>
                <a:spcPts val="1200"/>
              </a:spcAft>
            </a:pPr>
            <a:r>
              <a:rPr lang="en-US" sz="1900" dirty="0"/>
              <a:t>Then, explores parameter space by iteratively adding a multivariate normal distribution centered at the point with the highest importance weight to the current importance sampling distribution</a:t>
            </a:r>
          </a:p>
          <a:p>
            <a:pPr>
              <a:spcAft>
                <a:spcPts val="1200"/>
              </a:spcAft>
            </a:pPr>
            <a:r>
              <a:rPr lang="en-US" sz="1900" dirty="0"/>
              <a:t>At the end, posterior becomes a mixture of such functions and of the prior</a:t>
            </a:r>
          </a:p>
          <a:p>
            <a:pPr marL="571500" indent="-457200">
              <a:spcAft>
                <a:spcPts val="1200"/>
              </a:spcAft>
              <a:buFont typeface="+mj-lt"/>
              <a:buAutoNum type="arabicPeriod"/>
            </a:pPr>
            <a:endParaRPr lang="en-US" sz="1900" dirty="0"/>
          </a:p>
        </p:txBody>
      </p:sp>
    </p:spTree>
    <p:extLst>
      <p:ext uri="{BB962C8B-B14F-4D97-AF65-F5344CB8AC3E}">
        <p14:creationId xmlns:p14="http://schemas.microsoft.com/office/powerpoint/2010/main" val="3002795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417638"/>
                <a:ext cx="7620000" cy="5314758"/>
              </a:xfrm>
            </p:spPr>
            <p:txBody>
              <a:bodyPr>
                <a:normAutofit lnSpcReduction="10000"/>
              </a:bodyPr>
              <a:lstStyle/>
              <a:p>
                <a:pPr marL="571500" indent="-457200">
                  <a:buFont typeface="+mj-lt"/>
                  <a:buAutoNum type="arabicPeriod"/>
                </a:pPr>
                <a:r>
                  <a:rPr lang="en-US" sz="1900" dirty="0"/>
                  <a:t>Initial stage</a:t>
                </a:r>
              </a:p>
              <a:p>
                <a:pPr marL="868680" lvl="1" indent="-457200">
                  <a:buFont typeface="+mj-lt"/>
                  <a:buAutoNum type="romanUcPeriod"/>
                </a:pPr>
                <a:r>
                  <a:rPr lang="en-US" sz="1800" dirty="0"/>
                  <a:t>Sample a large number of parameter sets, </a:t>
                </a:r>
                <a14:m>
                  <m:oMath xmlns:m="http://schemas.openxmlformats.org/officeDocument/2006/math">
                    <m:r>
                      <a:rPr lang="es-ES" sz="1800" i="1">
                        <a:latin typeface="Cambria Math" panose="02040503050406030204" pitchFamily="18" charset="0"/>
                      </a:rPr>
                      <m:t>𝑁</m:t>
                    </m:r>
                  </m:oMath>
                </a14:m>
                <a:r>
                  <a:rPr lang="en-US" sz="1800" dirty="0"/>
                  <a:t>, from their prior distributions</a:t>
                </a:r>
              </a:p>
              <a:p>
                <a:pPr marL="868680" lvl="1" indent="-457200">
                  <a:buFont typeface="+mj-lt"/>
                  <a:buAutoNum type="romanUcPeriod"/>
                </a:pPr>
                <a:r>
                  <a:rPr lang="en-US" sz="1800" dirty="0"/>
                  <a:t>For each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1080"/>
                  </a:spcBef>
                  <a:buFont typeface="+mj-lt"/>
                  <a:buAutoNum type="arabicPeriod"/>
                </a:pPr>
                <a:r>
                  <a:rPr lang="en-US" sz="2000" dirty="0"/>
                  <a:t>Importance sampling. Iterate for </a:t>
                </a:r>
                <a14:m>
                  <m:oMath xmlns:m="http://schemas.openxmlformats.org/officeDocument/2006/math">
                    <m:r>
                      <a:rPr lang="es-ES" sz="2000" b="0" i="1" smtClean="0">
                        <a:latin typeface="Cambria Math" panose="02040503050406030204" pitchFamily="18" charset="0"/>
                      </a:rPr>
                      <m:t>𝑘</m:t>
                    </m:r>
                    <m:r>
                      <a:rPr lang="es-ES" sz="2000" b="0" i="1" smtClean="0">
                        <a:latin typeface="Cambria Math" panose="02040503050406030204" pitchFamily="18" charset="0"/>
                      </a:rPr>
                      <m:t>=1, 2, …</m:t>
                    </m:r>
                  </m:oMath>
                </a14:m>
                <a:r>
                  <a:rPr lang="en-US" sz="2000" dirty="0"/>
                  <a:t> </a:t>
                </a:r>
                <a:r>
                  <a:rPr lang="en-US" sz="1600" i="1" dirty="0"/>
                  <a:t>(in our example, k=5)</a:t>
                </a:r>
              </a:p>
              <a:p>
                <a:pPr marL="868680" lvl="1" indent="-457200">
                  <a:spcBef>
                    <a:spcPts val="1080"/>
                  </a:spcBef>
                  <a:buFont typeface="+mj-lt"/>
                  <a:buAutoNum type="arabicPeriod"/>
                </a:pPr>
                <a:r>
                  <a:rPr lang="en-US" sz="1800" dirty="0"/>
                  <a:t>Choose parameter set with maximum weight as mean of multivariate normal (MVN) distribution,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r>
                  <a:rPr lang="en-US" sz="1800" dirty="0"/>
                  <a:t>, and compute covariance matrix, </a:t>
                </a:r>
                <a14:m>
                  <m:oMath xmlns:m="http://schemas.openxmlformats.org/officeDocument/2006/math">
                    <m:sSub>
                      <m:sSubPr>
                        <m:ctrlPr>
                          <a:rPr lang="es-ES" sz="1800" b="0" i="1" smtClean="0">
                            <a:latin typeface="Cambria Math" panose="02040503050406030204" pitchFamily="18" charset="0"/>
                          </a:rPr>
                        </m:ctrlPr>
                      </m:sSubPr>
                      <m:e>
                        <m:r>
                          <m:rPr>
                            <m:sty m:val="p"/>
                          </m:rPr>
                          <a:rPr lang="es-ES" sz="1800" i="0" smtClean="0">
                            <a:latin typeface="Cambria Math" panose="02040503050406030204" pitchFamily="18" charset="0"/>
                          </a:rPr>
                          <m:t>Σ</m:t>
                        </m:r>
                      </m:e>
                      <m:sub>
                        <m:r>
                          <a:rPr lang="es-ES" sz="1800" b="0" i="1" smtClean="0">
                            <a:latin typeface="Cambria Math" panose="02040503050406030204" pitchFamily="18" charset="0"/>
                          </a:rPr>
                          <m:t>𝑘</m:t>
                        </m:r>
                      </m:sub>
                    </m:sSub>
                  </m:oMath>
                </a14:m>
                <a:r>
                  <a:rPr lang="en-US" sz="1800" dirty="0"/>
                  <a:t>, from nearby parameter sets </a:t>
                </a:r>
                <a:r>
                  <a:rPr lang="en-US" sz="1600" i="1" dirty="0"/>
                  <a:t>(parameter sets you already sampled that are closest to that best parameter set)</a:t>
                </a:r>
              </a:p>
              <a:p>
                <a:pPr marL="868680" lvl="1" indent="-457200">
                  <a:spcBef>
                    <a:spcPts val="1080"/>
                  </a:spcBef>
                  <a:buFont typeface="+mj-lt"/>
                  <a:buAutoNum type="arabicPeriod"/>
                </a:pPr>
                <a:r>
                  <a:rPr lang="en-US" sz="1800" dirty="0"/>
                  <a:t>Sample </a:t>
                </a:r>
                <a14:m>
                  <m:oMath xmlns:m="http://schemas.openxmlformats.org/officeDocument/2006/math">
                    <m:r>
                      <a:rPr lang="es-ES" sz="1800" b="0" i="1" smtClean="0">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b="0" i="1" smtClean="0">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1080"/>
                  </a:spcBef>
                  <a:buFont typeface="+mj-lt"/>
                  <a:buAutoNum type="arabicPeriod"/>
                </a:pPr>
                <a:r>
                  <a:rPr lang="en-US" sz="1800" dirty="0"/>
                  <a:t>Calculate likelihood of newly sampled input sets and with previous input sets to compute new weights</a:t>
                </a:r>
              </a:p>
              <a:p>
                <a:pPr marL="571500" indent="-457200">
                  <a:spcBef>
                    <a:spcPts val="1080"/>
                  </a:spcBef>
                  <a:buFont typeface="+mj-lt"/>
                  <a:buAutoNum type="arabicPeriod"/>
                </a:pPr>
                <a:r>
                  <a:rPr lang="en-US" sz="2000" dirty="0"/>
                  <a:t>Resample stage: resample </a:t>
                </a:r>
                <a14:m>
                  <m:oMath xmlns:m="http://schemas.openxmlformats.org/officeDocument/2006/math">
                    <m:r>
                      <a:rPr lang="es-ES" sz="2000" b="0" i="1" smtClean="0">
                        <a:latin typeface="Cambria Math" panose="02040503050406030204" pitchFamily="18" charset="0"/>
                      </a:rPr>
                      <m:t>𝐽</m:t>
                    </m:r>
                  </m:oMath>
                </a14:m>
                <a:r>
                  <a:rPr lang="en-US" sz="2000" dirty="0"/>
                  <a:t> input sets with replacement using importance weights from above</a:t>
                </a:r>
              </a:p>
            </p:txBody>
          </p:sp>
        </mc:Choice>
        <mc:Fallback>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840432" y="1417638"/>
                <a:ext cx="7620000" cy="5314758"/>
              </a:xfrm>
              <a:blipFill>
                <a:blip r:embed="rId3"/>
                <a:stretch>
                  <a:fillRect t="-1148" r="-1360"/>
                </a:stretch>
              </a:blipFill>
            </p:spPr>
            <p:txBody>
              <a:bodyPr/>
              <a:lstStyle/>
              <a:p>
                <a:r>
                  <a:rPr lang="en-US">
                    <a:noFill/>
                  </a:rPr>
                  <a:t> </a:t>
                </a:r>
              </a:p>
            </p:txBody>
          </p:sp>
        </mc:Fallback>
      </mc:AlternateContent>
    </p:spTree>
    <p:extLst>
      <p:ext uri="{BB962C8B-B14F-4D97-AF65-F5344CB8AC3E}">
        <p14:creationId xmlns:p14="http://schemas.microsoft.com/office/powerpoint/2010/main" val="1649999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Inputs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1" y="1778558"/>
            <a:ext cx="7871489" cy="4953838"/>
          </a:xfrm>
        </p:spPr>
        <p:txBody>
          <a:bodyPr>
            <a:normAutofit/>
          </a:bodyPr>
          <a:lstStyle/>
          <a:p>
            <a:r>
              <a:rPr lang="en-US" dirty="0">
                <a:latin typeface="Courier New" charset="0"/>
                <a:cs typeface="Courier New" charset="0"/>
              </a:rPr>
              <a:t>B</a:t>
            </a:r>
            <a:r>
              <a:rPr lang="en-US" sz="2400" dirty="0"/>
              <a:t>: </a:t>
            </a:r>
            <a:r>
              <a:rPr lang="en-US" dirty="0"/>
              <a:t>incremental sample size at each iteration of IMIS</a:t>
            </a:r>
            <a:endParaRPr lang="en-US" sz="2400" dirty="0"/>
          </a:p>
          <a:p>
            <a:endParaRPr lang="en-US" dirty="0">
              <a:latin typeface="Courier New" charset="0"/>
              <a:cs typeface="Courier New" charset="0"/>
            </a:endParaRPr>
          </a:p>
          <a:p>
            <a:r>
              <a:rPr lang="en-US" dirty="0" err="1">
                <a:latin typeface="Courier New" charset="0"/>
                <a:cs typeface="Courier New" charset="0"/>
              </a:rPr>
              <a:t>B.re</a:t>
            </a:r>
            <a:r>
              <a:rPr lang="en-US" dirty="0"/>
              <a:t>: number of draws from the posterior</a:t>
            </a:r>
          </a:p>
          <a:p>
            <a:endParaRPr lang="en-US" dirty="0">
              <a:latin typeface="Courier New" charset="0"/>
              <a:cs typeface="Courier New" charset="0"/>
            </a:endParaRPr>
          </a:p>
          <a:p>
            <a:r>
              <a:rPr lang="en-US" dirty="0" err="1">
                <a:latin typeface="Courier New" charset="0"/>
                <a:cs typeface="Courier New" charset="0"/>
              </a:rPr>
              <a:t>number_k</a:t>
            </a:r>
            <a:r>
              <a:rPr lang="en-US" dirty="0"/>
              <a:t>: maximum number of iterations in IMIS </a:t>
            </a:r>
            <a:r>
              <a:rPr lang="en-US" sz="2000" dirty="0"/>
              <a:t>(</a:t>
            </a:r>
            <a:r>
              <a:rPr lang="en-US" sz="2000" i="1" dirty="0"/>
              <a:t>start w/ ~10 to make sure it’s working)</a:t>
            </a:r>
            <a:endParaRPr lang="en-US" sz="2000" dirty="0"/>
          </a:p>
          <a:p>
            <a:endParaRPr lang="en-US" dirty="0"/>
          </a:p>
        </p:txBody>
      </p:sp>
    </p:spTree>
    <p:extLst>
      <p:ext uri="{BB962C8B-B14F-4D97-AF65-F5344CB8AC3E}">
        <p14:creationId xmlns:p14="http://schemas.microsoft.com/office/powerpoint/2010/main" val="1537847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840432" y="274638"/>
            <a:ext cx="8132746"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840432" y="1778558"/>
            <a:ext cx="7620000" cy="4953838"/>
          </a:xfrm>
        </p:spPr>
        <p:txBody>
          <a:bodyPr>
            <a:normAutofit/>
          </a:bodyPr>
          <a:lstStyle/>
          <a:p>
            <a:r>
              <a:rPr lang="en-US" dirty="0">
                <a:latin typeface="Courier New" charset="0"/>
                <a:cs typeface="Courier New" charset="0"/>
              </a:rPr>
              <a:t>resamples</a:t>
            </a:r>
            <a:r>
              <a:rPr lang="en-US" sz="2400" dirty="0"/>
              <a:t>: 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Courier New" panose="02070309020205020404" pitchFamily="49" charset="0"/>
                <a:cs typeface="Courier New" panose="02070309020205020404" pitchFamily="49"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270260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39</a:t>
            </a:fld>
            <a:endParaRPr/>
          </a:p>
        </p:txBody>
      </p:sp>
    </p:spTree>
    <p:extLst>
      <p:ext uri="{BB962C8B-B14F-4D97-AF65-F5344CB8AC3E}">
        <p14:creationId xmlns:p14="http://schemas.microsoft.com/office/powerpoint/2010/main" val="195400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4</a:t>
            </a:fld>
            <a:endParaRPr lang="en-US"/>
          </a:p>
        </p:txBody>
      </p:sp>
    </p:spTree>
    <p:extLst>
      <p:ext uri="{BB962C8B-B14F-4D97-AF65-F5344CB8AC3E}">
        <p14:creationId xmlns:p14="http://schemas.microsoft.com/office/powerpoint/2010/main" val="99580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40</a:t>
            </a:fld>
            <a:endParaRPr lang="en-US"/>
          </a:p>
        </p:txBody>
      </p:sp>
    </p:spTree>
    <p:extLst>
      <p:ext uri="{BB962C8B-B14F-4D97-AF65-F5344CB8AC3E}">
        <p14:creationId xmlns:p14="http://schemas.microsoft.com/office/powerpoint/2010/main" val="123609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1792401" y="2997843"/>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4333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3420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3420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5825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40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817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817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6623366"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817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7844988" y="3411125"/>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1916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4880933" y="2609118"/>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151355" y="5459511"/>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40432" y="1417638"/>
                <a:ext cx="8303568"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 </a:t>
                </a:r>
                <a:r>
                  <a:rPr lang="en-US" i="1" dirty="0"/>
                  <a:t>(e.g. differences/errors)</a:t>
                </a:r>
              </a:p>
              <a:p>
                <a:pPr lvl="1">
                  <a:spcAft>
                    <a:spcPts val="1200"/>
                  </a:spcAft>
                </a:pPr>
                <a:r>
                  <a:rPr lang="en-US" dirty="0"/>
                  <a:t>Likelihood</a:t>
                </a:r>
              </a:p>
              <a:p>
                <a:r>
                  <a:rPr lang="en-US" dirty="0"/>
                  <a:t>Notation</a:t>
                </a:r>
              </a:p>
              <a:p>
                <a:pPr lvl="1"/>
                <a14:m>
                  <m:oMath xmlns:m="http://schemas.openxmlformats.org/officeDocument/2006/math">
                    <m:r>
                      <a:rPr lang="en-US" sz="2400" b="0" i="1" dirty="0" smtClean="0">
                        <a:latin typeface="Cambria Math" charset="0"/>
                      </a:rPr>
                      <m:t>𝑀</m:t>
                    </m:r>
                    <m:r>
                      <a:rPr lang="en-US" sz="2400" i="1" dirty="0">
                        <a:latin typeface="Cambria Math" charset="0"/>
                      </a:rPr>
                      <m:t> </m:t>
                    </m:r>
                  </m:oMath>
                </a14:m>
                <a:r>
                  <a:rPr lang="en-US" sz="2400" dirty="0"/>
                  <a:t>: a mathematical model (e.g., Markov model)</a:t>
                </a:r>
              </a:p>
              <a:p>
                <a:pPr lvl="1"/>
                <a14:m>
                  <m:oMath xmlns:m="http://schemas.openxmlformats.org/officeDocument/2006/math">
                    <m:r>
                      <a:rPr lang="en-US" sz="2400" b="0" i="1" dirty="0" smtClean="0">
                        <a:latin typeface="Cambria Math" charset="0"/>
                      </a:rPr>
                      <m:t>𝜃</m:t>
                    </m:r>
                    <m:r>
                      <a:rPr lang="en-US" sz="2400" i="1" dirty="0">
                        <a:latin typeface="Cambria Math" charset="0"/>
                      </a:rPr>
                      <m:t> </m:t>
                    </m:r>
                  </m:oMath>
                </a14:m>
                <a:r>
                  <a:rPr lang="en-US" sz="2400" dirty="0"/>
                  <a:t>: Set of </a:t>
                </a:r>
                <a14:m>
                  <m:oMath xmlns:m="http://schemas.openxmlformats.org/officeDocument/2006/math">
                    <m:r>
                      <a:rPr lang="en-US" sz="2400" b="0" i="1" dirty="0" smtClean="0">
                        <a:latin typeface="Cambria Math" charset="0"/>
                      </a:rPr>
                      <m:t>𝐾</m:t>
                    </m:r>
                  </m:oMath>
                </a14:m>
                <a:r>
                  <a:rPr lang="en-US" sz="2400" dirty="0"/>
                  <a:t> parameters to be calibrated</a:t>
                </a:r>
              </a:p>
              <a:p>
                <a:pPr lvl="1"/>
                <a14:m>
                  <m:oMath xmlns:m="http://schemas.openxmlformats.org/officeDocument/2006/math">
                    <m:r>
                      <a:rPr lang="en-US" sz="2400" b="0" i="1" dirty="0" smtClean="0">
                        <a:latin typeface="Cambria Math" charset="0"/>
                      </a:rPr>
                      <m:t>𝜙</m:t>
                    </m:r>
                    <m:r>
                      <a:rPr lang="en-US" sz="2400" b="0" i="1" dirty="0" smtClean="0">
                        <a:latin typeface="Cambria Math" charset="0"/>
                      </a:rPr>
                      <m:t>=</m:t>
                    </m:r>
                    <m:r>
                      <a:rPr lang="en-US" sz="2400" b="0" i="1" dirty="0" smtClean="0">
                        <a:latin typeface="Cambria Math" charset="0"/>
                      </a:rPr>
                      <m:t>𝑀</m:t>
                    </m:r>
                    <m:r>
                      <a:rPr lang="en-US" sz="2400" b="0" i="1" dirty="0" smtClean="0">
                        <a:latin typeface="Cambria Math" charset="0"/>
                      </a:rPr>
                      <m:t>(</m:t>
                    </m:r>
                    <m:r>
                      <a:rPr lang="en-US" sz="2400" b="0" i="1" dirty="0" smtClean="0">
                        <a:latin typeface="Cambria Math" charset="0"/>
                      </a:rPr>
                      <m:t>𝜃</m:t>
                    </m:r>
                    <m:r>
                      <a:rPr lang="en-US" sz="2400" b="0" i="1" dirty="0" smtClean="0">
                        <a:latin typeface="Cambria Math" charset="0"/>
                      </a:rPr>
                      <m:t>) </m:t>
                    </m:r>
                  </m:oMath>
                </a14:m>
                <a:r>
                  <a:rPr lang="en-US" sz="2400" dirty="0"/>
                  <a:t>: Model output for parameter set </a:t>
                </a:r>
                <a14:m>
                  <m:oMath xmlns:m="http://schemas.openxmlformats.org/officeDocument/2006/math">
                    <m:r>
                      <a:rPr lang="en-US" sz="2400" b="0" i="1" dirty="0" smtClean="0">
                        <a:latin typeface="Cambria Math" charset="0"/>
                      </a:rPr>
                      <m:t>𝜃</m:t>
                    </m:r>
                  </m:oMath>
                </a14:m>
                <a:endParaRPr lang="en-US" sz="2400" dirty="0"/>
              </a:p>
              <a:p>
                <a:pPr lvl="1"/>
                <a14:m>
                  <m:oMath xmlns:m="http://schemas.openxmlformats.org/officeDocument/2006/math">
                    <m:r>
                      <a:rPr lang="en-US" sz="2400" i="1" dirty="0">
                        <a:latin typeface="Cambria Math" charset="0"/>
                      </a:rPr>
                      <m:t>𝑦</m:t>
                    </m:r>
                    <m:r>
                      <a:rPr lang="en-US" sz="2400" i="1" dirty="0">
                        <a:latin typeface="Cambria Math" charset="0"/>
                      </a:rPr>
                      <m:t> </m:t>
                    </m:r>
                  </m:oMath>
                </a14:m>
                <a:r>
                  <a:rPr lang="en-US" sz="2400" dirty="0"/>
                  <a:t>: Values of </a:t>
                </a:r>
                <a14:m>
                  <m:oMath xmlns:m="http://schemas.openxmlformats.org/officeDocument/2006/math">
                    <m:r>
                      <a:rPr lang="en-US" sz="2400" b="0" i="1" dirty="0" smtClean="0">
                        <a:latin typeface="Cambria Math" charset="0"/>
                      </a:rPr>
                      <m:t>𝑇</m:t>
                    </m:r>
                  </m:oMath>
                </a14:m>
                <a:r>
                  <a:rPr lang="en-US" sz="2400" dirty="0"/>
                  <a:t> calibration targets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40432" y="1417638"/>
                <a:ext cx="8303568" cy="4983162"/>
              </a:xfrm>
              <a:blipFill>
                <a:blip r:embed="rId2"/>
                <a:stretch>
                  <a:fillRect t="-734"/>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r>
                  <a:rPr lang="en-US" b="0" dirty="0"/>
                  <a:t> </a:t>
                </a:r>
                <a:r>
                  <a:rPr lang="en-US" sz="1600" b="0" i="1" dirty="0"/>
                  <a:t>or could weight most applicable/”important” study more (</a:t>
                </a:r>
                <a:r>
                  <a:rPr lang="en-US" sz="1600" b="0" i="1" dirty="0" err="1"/>
                  <a:t>kinda</a:t>
                </a:r>
                <a:r>
                  <a:rPr lang="en-US" sz="1600" b="0" i="1" dirty="0"/>
                  <a:t> arbitrary)</a:t>
                </a:r>
              </a:p>
              <a:p>
                <a:pPr lvl="1"/>
                <a:endParaRPr lang="en-US" dirty="0"/>
              </a:p>
              <a:p>
                <a:pPr>
                  <a:spcAft>
                    <a:spcPts val="1200"/>
                  </a:spcAft>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24827" y="1871136"/>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1724827" y="1871136"/>
                <a:ext cx="3464025" cy="9519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724827" y="4590880"/>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b="0" i="1" smtClean="0">
                          <a:latin typeface="Cambria Math" panose="02040503050406030204" pitchFamily="18" charset="0"/>
                        </a:rPr>
                        <m:t>𝑊</m:t>
                      </m:r>
                      <m:r>
                        <a:rPr lang="en-US" sz="2200" b="0" i="1" smtClean="0">
                          <a:latin typeface="Cambria Math" charset="0"/>
                        </a:rPr>
                        <m:t>𝑆𝑆𝐸</m:t>
                      </m:r>
                      <m:d>
                        <m:dPr>
                          <m:ctrlPr>
                            <a:rPr lang="en-US" sz="2200" b="0" i="1" smtClean="0">
                              <a:latin typeface="Cambria Math" panose="02040503050406030204" pitchFamily="18" charset="0"/>
                            </a:rPr>
                          </m:ctrlPr>
                        </m:dPr>
                        <m:e>
                          <m:r>
                            <a:rPr lang="en-US" sz="2200" b="0" i="1" smtClean="0">
                              <a:latin typeface="Cambria Math" charset="0"/>
                            </a:rPr>
                            <m:t>𝜃</m:t>
                          </m:r>
                        </m:e>
                      </m:d>
                      <m:r>
                        <a:rPr lang="en-US" sz="2200" b="0" i="1" smtClean="0">
                          <a:latin typeface="Cambria Math" charset="0"/>
                        </a:rPr>
                        <m:t>=</m:t>
                      </m:r>
                      <m:nary>
                        <m:naryPr>
                          <m:chr m:val="∑"/>
                          <m:ctrlPr>
                            <a:rPr lang="en-US" sz="2200" b="0" i="1" smtClean="0">
                              <a:latin typeface="Cambria Math" panose="02040503050406030204" pitchFamily="18" charset="0"/>
                            </a:rPr>
                          </m:ctrlPr>
                        </m:naryPr>
                        <m:sub>
                          <m:r>
                            <a:rPr lang="en-US" sz="2200" b="0" i="1" smtClean="0">
                              <a:latin typeface="Cambria Math" charset="0"/>
                            </a:rPr>
                            <m:t>𝑖</m:t>
                          </m:r>
                          <m:r>
                            <a:rPr lang="en-US" sz="2200" b="0" i="1" smtClean="0">
                              <a:latin typeface="Cambria Math" charset="0"/>
                            </a:rPr>
                            <m:t>=1</m:t>
                          </m:r>
                        </m:sub>
                        <m:sup>
                          <m:r>
                            <a:rPr lang="en-US" sz="2200" b="0" i="1" smtClean="0">
                              <a:latin typeface="Cambria Math" charset="0"/>
                            </a:rPr>
                            <m:t>𝑇</m:t>
                          </m:r>
                        </m:sup>
                        <m:e>
                          <m:sSup>
                            <m:sSupPr>
                              <m:ctrlPr>
                                <a:rPr lang="en-US" sz="2200" b="0" i="1" smtClean="0">
                                  <a:latin typeface="Cambria Math" panose="02040503050406030204" pitchFamily="18" charset="0"/>
                                </a:rPr>
                              </m:ctrlPr>
                            </m:sSupPr>
                            <m:e>
                              <m:sSub>
                                <m:sSubPr>
                                  <m:ctrlPr>
                                    <a:rPr lang="en-US" sz="2200" b="0" i="1" smtClean="0">
                                      <a:latin typeface="Cambria Math" panose="02040503050406030204" pitchFamily="18" charset="0"/>
                                    </a:rPr>
                                  </m:ctrlPr>
                                </m:sSubPr>
                                <m:e>
                                  <m:r>
                                    <a:rPr lang="en-US" sz="2200" b="0" i="1" smtClean="0">
                                      <a:latin typeface="Cambria Math" charset="0"/>
                                    </a:rPr>
                                    <m:t>𝑤</m:t>
                                  </m:r>
                                </m:e>
                                <m:sub>
                                  <m:r>
                                    <a:rPr lang="en-US" sz="2200" b="0" i="1" smtClean="0">
                                      <a:latin typeface="Cambria Math" charset="0"/>
                                    </a:rPr>
                                    <m:t>𝑖</m:t>
                                  </m:r>
                                </m:sub>
                              </m:sSub>
                              <m:d>
                                <m:dPr>
                                  <m:ctrlPr>
                                    <a:rPr lang="mr-IN"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charset="0"/>
                                        </a:rPr>
                                        <m:t>𝑦</m:t>
                                      </m:r>
                                    </m:e>
                                    <m:sub>
                                      <m:r>
                                        <a:rPr lang="en-US" sz="2200" b="0" i="1" smtClean="0">
                                          <a:latin typeface="Cambria Math" charset="0"/>
                                        </a:rPr>
                                        <m:t>𝑖</m:t>
                                      </m:r>
                                    </m:sub>
                                  </m:sSub>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𝑀</m:t>
                                      </m:r>
                                    </m:e>
                                    <m:sub>
                                      <m:r>
                                        <a:rPr lang="en-US" sz="2200" b="0" i="1" smtClean="0">
                                          <a:latin typeface="Cambria Math" charset="0"/>
                                        </a:rPr>
                                        <m:t>𝑖</m:t>
                                      </m:r>
                                    </m:sub>
                                  </m:sSub>
                                  <m:d>
                                    <m:dPr>
                                      <m:ctrlPr>
                                        <a:rPr lang="en-US" sz="2200" b="0" i="1" smtClean="0">
                                          <a:latin typeface="Cambria Math" panose="02040503050406030204" pitchFamily="18" charset="0"/>
                                        </a:rPr>
                                      </m:ctrlPr>
                                    </m:dPr>
                                    <m:e>
                                      <m:r>
                                        <a:rPr lang="en-US" sz="2200" b="0" i="1" smtClean="0">
                                          <a:latin typeface="Cambria Math" charset="0"/>
                                        </a:rPr>
                                        <m:t>𝜃</m:t>
                                      </m:r>
                                    </m:e>
                                  </m:d>
                                </m:e>
                              </m:d>
                            </m:e>
                            <m:sup>
                              <m:r>
                                <a:rPr lang="en-US" sz="2200" b="0" i="1" smtClean="0">
                                  <a:latin typeface="Cambria Math" charset="0"/>
                                </a:rPr>
                                <m:t>2</m:t>
                              </m:r>
                            </m:sup>
                          </m:sSup>
                          <m:r>
                            <a:rPr lang="en-US" sz="2200" b="0" i="1" smtClean="0">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1724827" y="4590880"/>
                <a:ext cx="4068678" cy="951927"/>
              </a:xfrm>
              <a:prstGeom prst="rect">
                <a:avLst/>
              </a:prstGeom>
              <a:blipFill>
                <a:blip r:embed="rId4"/>
                <a:stretch>
                  <a:fillRect l="-623" t="-111842" r="-1558" b="-175000"/>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Template>
  <TotalTime>2876</TotalTime>
  <Words>2970</Words>
  <Application>Microsoft Office PowerPoint</Application>
  <PresentationFormat>On-screen Show (4:3)</PresentationFormat>
  <Paragraphs>314</Paragraphs>
  <Slides>40</Slides>
  <Notes>19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Courier New</vt:lpstr>
      <vt:lpstr>Mangal</vt:lpstr>
      <vt:lpstr>Verdana</vt:lpstr>
      <vt:lpstr>ThemeDARTH</vt:lpstr>
      <vt:lpstr>Hands-on Model Calibration in R</vt:lpstr>
      <vt:lpstr>The DARTH Workgroup</vt:lpstr>
      <vt:lpstr>The DARTH Workgroup</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Commonly used likelihoods</vt:lpstr>
      <vt:lpstr>Search Strategy</vt:lpstr>
      <vt:lpstr>Grid Search</vt:lpstr>
      <vt:lpstr>Random Search</vt:lpstr>
      <vt:lpstr>Random Search</vt:lpstr>
      <vt:lpstr>Commonly used distributions</vt:lpstr>
      <vt:lpstr>Iterative Search</vt:lpstr>
      <vt:lpstr>Nelder-Mead Algorithm</vt:lpstr>
      <vt:lpstr>Example:  Calibrating a 3-state cancer model</vt:lpstr>
      <vt:lpstr>3-state cancer model</vt:lpstr>
      <vt:lpstr>3-state cancer model</vt:lpstr>
      <vt:lpstr>Target: Relative survival</vt:lpstr>
      <vt:lpstr>Calibration specification</vt:lpstr>
      <vt:lpstr>Calibration Code Structure</vt:lpstr>
      <vt:lpstr>R Session</vt:lpstr>
      <vt:lpstr>Bayesian calibration</vt:lpstr>
      <vt:lpstr>Bayesian setup</vt:lpstr>
      <vt:lpstr>Commonly used prior distributions to sample n_s values</vt:lpstr>
      <vt:lpstr>Pros and cons</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Inputs</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Tess Sophie Ryckman</cp:lastModifiedBy>
  <cp:revision>125</cp:revision>
  <dcterms:created xsi:type="dcterms:W3CDTF">2018-07-06T17:43:18Z</dcterms:created>
  <dcterms:modified xsi:type="dcterms:W3CDTF">2018-10-14T16:40:50Z</dcterms:modified>
</cp:coreProperties>
</file>