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9" r:id="rId4"/>
    <p:sldId id="260" r:id="rId5"/>
    <p:sldId id="279" r:id="rId6"/>
    <p:sldId id="269" r:id="rId7"/>
    <p:sldId id="270" r:id="rId8"/>
    <p:sldId id="280" r:id="rId9"/>
    <p:sldId id="262" r:id="rId10"/>
    <p:sldId id="261" r:id="rId11"/>
    <p:sldId id="283" r:id="rId12"/>
    <p:sldId id="263" r:id="rId13"/>
    <p:sldId id="286" r:id="rId14"/>
    <p:sldId id="284" r:id="rId15"/>
    <p:sldId id="265" r:id="rId16"/>
    <p:sldId id="264" r:id="rId17"/>
    <p:sldId id="290" r:id="rId18"/>
    <p:sldId id="285" r:id="rId19"/>
    <p:sldId id="291" r:id="rId20"/>
    <p:sldId id="287" r:id="rId21"/>
    <p:sldId id="28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5" autoAdjust="0"/>
    <p:restoredTop sz="80029" autoAdjust="0"/>
  </p:normalViewPr>
  <p:slideViewPr>
    <p:cSldViewPr snapToGrid="0">
      <p:cViewPr>
        <p:scale>
          <a:sx n="70" d="100"/>
          <a:sy n="70" d="100"/>
        </p:scale>
        <p:origin x="142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s Ryckman" userId="09ccbdaa-7e74-4b65-8891-d2b196e1108d" providerId="ADAL" clId="{4D126AD9-54D4-443D-9580-D0781D4B1ECF}"/>
    <pc:docChg chg="modSld">
      <pc:chgData name="Tess Ryckman" userId="09ccbdaa-7e74-4b65-8891-d2b196e1108d" providerId="ADAL" clId="{4D126AD9-54D4-443D-9580-D0781D4B1ECF}" dt="2022-02-15T18:30:49.345" v="9" actId="6549"/>
      <pc:docMkLst>
        <pc:docMk/>
      </pc:docMkLst>
      <pc:sldChg chg="modNotesTx">
        <pc:chgData name="Tess Ryckman" userId="09ccbdaa-7e74-4b65-8891-d2b196e1108d" providerId="ADAL" clId="{4D126AD9-54D4-443D-9580-D0781D4B1ECF}" dt="2022-02-15T18:30:21.612" v="1" actId="20577"/>
        <pc:sldMkLst>
          <pc:docMk/>
          <pc:sldMk cId="2574530854" sldId="259"/>
        </pc:sldMkLst>
      </pc:sldChg>
      <pc:sldChg chg="modNotesTx">
        <pc:chgData name="Tess Ryckman" userId="09ccbdaa-7e74-4b65-8891-d2b196e1108d" providerId="ADAL" clId="{4D126AD9-54D4-443D-9580-D0781D4B1ECF}" dt="2022-02-15T18:30:40.241" v="6" actId="6549"/>
        <pc:sldMkLst>
          <pc:docMk/>
          <pc:sldMk cId="2210198823" sldId="263"/>
        </pc:sldMkLst>
      </pc:sldChg>
      <pc:sldChg chg="modNotesTx">
        <pc:chgData name="Tess Ryckman" userId="09ccbdaa-7e74-4b65-8891-d2b196e1108d" providerId="ADAL" clId="{4D126AD9-54D4-443D-9580-D0781D4B1ECF}" dt="2022-02-15T18:30:44.822" v="7" actId="6549"/>
        <pc:sldMkLst>
          <pc:docMk/>
          <pc:sldMk cId="101992023" sldId="264"/>
        </pc:sldMkLst>
      </pc:sldChg>
      <pc:sldChg chg="modNotesTx">
        <pc:chgData name="Tess Ryckman" userId="09ccbdaa-7e74-4b65-8891-d2b196e1108d" providerId="ADAL" clId="{4D126AD9-54D4-443D-9580-D0781D4B1ECF}" dt="2022-02-15T18:30:29.938" v="3" actId="6549"/>
        <pc:sldMkLst>
          <pc:docMk/>
          <pc:sldMk cId="3025418261" sldId="269"/>
        </pc:sldMkLst>
      </pc:sldChg>
      <pc:sldChg chg="modNotesTx">
        <pc:chgData name="Tess Ryckman" userId="09ccbdaa-7e74-4b65-8891-d2b196e1108d" providerId="ADAL" clId="{4D126AD9-54D4-443D-9580-D0781D4B1ECF}" dt="2022-02-15T18:30:32.411" v="4" actId="6549"/>
        <pc:sldMkLst>
          <pc:docMk/>
          <pc:sldMk cId="2286582452" sldId="270"/>
        </pc:sldMkLst>
      </pc:sldChg>
      <pc:sldChg chg="modNotesTx">
        <pc:chgData name="Tess Ryckman" userId="09ccbdaa-7e74-4b65-8891-d2b196e1108d" providerId="ADAL" clId="{4D126AD9-54D4-443D-9580-D0781D4B1ECF}" dt="2022-02-15T18:30:18.371" v="0" actId="20577"/>
        <pc:sldMkLst>
          <pc:docMk/>
          <pc:sldMk cId="3174216546" sldId="276"/>
        </pc:sldMkLst>
      </pc:sldChg>
      <pc:sldChg chg="modNotesTx">
        <pc:chgData name="Tess Ryckman" userId="09ccbdaa-7e74-4b65-8891-d2b196e1108d" providerId="ADAL" clId="{4D126AD9-54D4-443D-9580-D0781D4B1ECF}" dt="2022-02-15T18:30:27.350" v="2" actId="6549"/>
        <pc:sldMkLst>
          <pc:docMk/>
          <pc:sldMk cId="474102600" sldId="279"/>
        </pc:sldMkLst>
      </pc:sldChg>
      <pc:sldChg chg="modNotesTx">
        <pc:chgData name="Tess Ryckman" userId="09ccbdaa-7e74-4b65-8891-d2b196e1108d" providerId="ADAL" clId="{4D126AD9-54D4-443D-9580-D0781D4B1ECF}" dt="2022-02-15T18:30:34.544" v="5" actId="6549"/>
        <pc:sldMkLst>
          <pc:docMk/>
          <pc:sldMk cId="2763575274" sldId="280"/>
        </pc:sldMkLst>
      </pc:sldChg>
      <pc:sldChg chg="modNotesTx">
        <pc:chgData name="Tess Ryckman" userId="09ccbdaa-7e74-4b65-8891-d2b196e1108d" providerId="ADAL" clId="{4D126AD9-54D4-443D-9580-D0781D4B1ECF}" dt="2022-02-15T18:30:49.345" v="9" actId="6549"/>
        <pc:sldMkLst>
          <pc:docMk/>
          <pc:sldMk cId="4206553183" sldId="285"/>
        </pc:sldMkLst>
      </pc:sldChg>
      <pc:sldChg chg="modNotesTx">
        <pc:chgData name="Tess Ryckman" userId="09ccbdaa-7e74-4b65-8891-d2b196e1108d" providerId="ADAL" clId="{4D126AD9-54D4-443D-9580-D0781D4B1ECF}" dt="2022-02-15T18:30:46.858" v="8" actId="6549"/>
        <pc:sldMkLst>
          <pc:docMk/>
          <pc:sldMk cId="1570421373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50DA9-85B2-4237-946C-6DEE09EF36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9FCB4-75BE-48CD-BCAF-B71E7AC919EC}">
      <dgm:prSet custT="1"/>
      <dgm:spPr/>
      <dgm:t>
        <a:bodyPr/>
        <a:lstStyle/>
        <a:p>
          <a:r>
            <a:rPr lang="en-US" sz="2000" b="1"/>
            <a:t>Grid search</a:t>
          </a:r>
        </a:p>
      </dgm:t>
    </dgm:pt>
    <dgm:pt modelId="{6C4A0B33-1F4A-4C28-8E33-040A3140FDFF}" type="parTrans" cxnId="{521D911E-7244-4896-8570-AD42D869DD40}">
      <dgm:prSet/>
      <dgm:spPr/>
      <dgm:t>
        <a:bodyPr/>
        <a:lstStyle/>
        <a:p>
          <a:endParaRPr lang="en-US"/>
        </a:p>
      </dgm:t>
    </dgm:pt>
    <dgm:pt modelId="{132BCADA-24AF-4C95-B6B9-6599A918CD9A}" type="sibTrans" cxnId="{521D911E-7244-4896-8570-AD42D869DD40}">
      <dgm:prSet/>
      <dgm:spPr/>
      <dgm:t>
        <a:bodyPr/>
        <a:lstStyle/>
        <a:p>
          <a:endParaRPr lang="en-US"/>
        </a:p>
      </dgm:t>
    </dgm:pt>
    <dgm:pt modelId="{ED18383E-2864-4D81-8D5D-3A7F83815173}">
      <dgm:prSet/>
      <dgm:spPr/>
      <dgm:t>
        <a:bodyPr/>
        <a:lstStyle/>
        <a:p>
          <a:r>
            <a:rPr lang="en-US" dirty="0"/>
            <a:t>Run model for all combinations of parameter values in a grid</a:t>
          </a:r>
        </a:p>
      </dgm:t>
    </dgm:pt>
    <dgm:pt modelId="{AAD15200-E195-4DEE-BE99-5FE2C01BC671}" type="parTrans" cxnId="{1B2DAB58-BA33-44EB-A500-F3EB73227868}">
      <dgm:prSet/>
      <dgm:spPr/>
      <dgm:t>
        <a:bodyPr/>
        <a:lstStyle/>
        <a:p>
          <a:endParaRPr lang="en-US"/>
        </a:p>
      </dgm:t>
    </dgm:pt>
    <dgm:pt modelId="{4231480B-E3CE-441A-B150-67487CC78418}" type="sibTrans" cxnId="{1B2DAB58-BA33-44EB-A500-F3EB73227868}">
      <dgm:prSet/>
      <dgm:spPr/>
      <dgm:t>
        <a:bodyPr/>
        <a:lstStyle/>
        <a:p>
          <a:endParaRPr lang="en-US"/>
        </a:p>
      </dgm:t>
    </dgm:pt>
    <dgm:pt modelId="{7E1569F2-62AC-418B-8436-3A248FBF297F}">
      <dgm:prSet/>
      <dgm:spPr/>
      <dgm:t>
        <a:bodyPr/>
        <a:lstStyle/>
        <a:p>
          <a:r>
            <a:rPr lang="en-US"/>
            <a:t>Typically infeasible for &gt; 2 parameters</a:t>
          </a:r>
        </a:p>
      </dgm:t>
    </dgm:pt>
    <dgm:pt modelId="{56BDDEEA-685A-4347-B847-69B07B421E06}" type="parTrans" cxnId="{4702C5E3-18BC-44C7-BE14-B9C4AB13FD62}">
      <dgm:prSet/>
      <dgm:spPr/>
      <dgm:t>
        <a:bodyPr/>
        <a:lstStyle/>
        <a:p>
          <a:endParaRPr lang="en-US"/>
        </a:p>
      </dgm:t>
    </dgm:pt>
    <dgm:pt modelId="{47AD87CC-1B59-44A8-9D41-C9BC894F46CE}" type="sibTrans" cxnId="{4702C5E3-18BC-44C7-BE14-B9C4AB13FD62}">
      <dgm:prSet/>
      <dgm:spPr/>
      <dgm:t>
        <a:bodyPr/>
        <a:lstStyle/>
        <a:p>
          <a:endParaRPr lang="en-US"/>
        </a:p>
      </dgm:t>
    </dgm:pt>
    <dgm:pt modelId="{FFEC626A-5CD2-4EAE-9B19-0AB7266EEAFF}">
      <dgm:prSet custT="1"/>
      <dgm:spPr/>
      <dgm:t>
        <a:bodyPr/>
        <a:lstStyle/>
        <a:p>
          <a:r>
            <a:rPr lang="en-US" sz="2000" b="1"/>
            <a:t>Random search</a:t>
          </a:r>
        </a:p>
      </dgm:t>
    </dgm:pt>
    <dgm:pt modelId="{6D917B71-27C9-47BC-9742-612524A27D6A}" type="parTrans" cxnId="{6CA148F9-8413-4974-B52E-82B0520C4E8D}">
      <dgm:prSet/>
      <dgm:spPr/>
      <dgm:t>
        <a:bodyPr/>
        <a:lstStyle/>
        <a:p>
          <a:endParaRPr lang="en-US"/>
        </a:p>
      </dgm:t>
    </dgm:pt>
    <dgm:pt modelId="{5F7C8866-D8D3-40F6-BF4B-9B6603CF7B5D}" type="sibTrans" cxnId="{6CA148F9-8413-4974-B52E-82B0520C4E8D}">
      <dgm:prSet/>
      <dgm:spPr/>
      <dgm:t>
        <a:bodyPr/>
        <a:lstStyle/>
        <a:p>
          <a:endParaRPr lang="en-US"/>
        </a:p>
      </dgm:t>
    </dgm:pt>
    <dgm:pt modelId="{92CB7619-D249-46EA-85F0-439DD36BB09A}">
      <dgm:prSet/>
      <dgm:spPr/>
      <dgm:t>
        <a:bodyPr/>
        <a:lstStyle/>
        <a:p>
          <a:r>
            <a:rPr lang="en-US"/>
            <a:t>Randomly sample parameter sets from probabilistic distributions</a:t>
          </a:r>
        </a:p>
      </dgm:t>
    </dgm:pt>
    <dgm:pt modelId="{970F40DD-B06C-4482-905E-0F0457BE9F23}" type="parTrans" cxnId="{A2F63641-9F1E-4578-901B-3F889C5C3EAC}">
      <dgm:prSet/>
      <dgm:spPr/>
      <dgm:t>
        <a:bodyPr/>
        <a:lstStyle/>
        <a:p>
          <a:endParaRPr lang="en-US"/>
        </a:p>
      </dgm:t>
    </dgm:pt>
    <dgm:pt modelId="{26BC5437-32B4-4525-A71E-9373280B3A58}" type="sibTrans" cxnId="{A2F63641-9F1E-4578-901B-3F889C5C3EAC}">
      <dgm:prSet/>
      <dgm:spPr/>
      <dgm:t>
        <a:bodyPr/>
        <a:lstStyle/>
        <a:p>
          <a:endParaRPr lang="en-US"/>
        </a:p>
      </dgm:t>
    </dgm:pt>
    <dgm:pt modelId="{D62FC4C4-739E-4A09-B091-FE66E31090F5}">
      <dgm:prSet/>
      <dgm:spPr/>
      <dgm:t>
        <a:bodyPr/>
        <a:lstStyle/>
        <a:p>
          <a:r>
            <a:rPr lang="en-US"/>
            <a:t>More feasible but can achieve poor coverage if many parameters</a:t>
          </a:r>
        </a:p>
      </dgm:t>
    </dgm:pt>
    <dgm:pt modelId="{B6471125-244D-4200-B5A7-C243E7C17D0E}" type="parTrans" cxnId="{EC07D068-7091-498D-9F5E-96CCC025830D}">
      <dgm:prSet/>
      <dgm:spPr/>
      <dgm:t>
        <a:bodyPr/>
        <a:lstStyle/>
        <a:p>
          <a:endParaRPr lang="en-US"/>
        </a:p>
      </dgm:t>
    </dgm:pt>
    <dgm:pt modelId="{63C9AD84-08DE-4AA3-B411-8ADF99127925}" type="sibTrans" cxnId="{EC07D068-7091-498D-9F5E-96CCC025830D}">
      <dgm:prSet/>
      <dgm:spPr/>
      <dgm:t>
        <a:bodyPr/>
        <a:lstStyle/>
        <a:p>
          <a:endParaRPr lang="en-US"/>
        </a:p>
      </dgm:t>
    </dgm:pt>
    <dgm:pt modelId="{7CBA68DF-0423-4346-8471-C9A57B4DDC1B}">
      <dgm:prSet custT="1"/>
      <dgm:spPr/>
      <dgm:t>
        <a:bodyPr/>
        <a:lstStyle/>
        <a:p>
          <a:r>
            <a:rPr lang="en-US" sz="2000" b="1" dirty="0"/>
            <a:t>Random search w/ LHS</a:t>
          </a:r>
        </a:p>
      </dgm:t>
    </dgm:pt>
    <dgm:pt modelId="{D7C7104D-EAC1-43C4-BCB8-783934F9AC02}" type="parTrans" cxnId="{48B92484-61D2-4EBE-AED1-DE2B86847DC6}">
      <dgm:prSet/>
      <dgm:spPr/>
      <dgm:t>
        <a:bodyPr/>
        <a:lstStyle/>
        <a:p>
          <a:endParaRPr lang="en-US"/>
        </a:p>
      </dgm:t>
    </dgm:pt>
    <dgm:pt modelId="{CE558B3A-39DF-4AE9-8AD6-F766D3674CB6}" type="sibTrans" cxnId="{48B92484-61D2-4EBE-AED1-DE2B86847DC6}">
      <dgm:prSet/>
      <dgm:spPr/>
      <dgm:t>
        <a:bodyPr/>
        <a:lstStyle/>
        <a:p>
          <a:endParaRPr lang="en-US"/>
        </a:p>
      </dgm:t>
    </dgm:pt>
    <dgm:pt modelId="{B05AEC75-3965-4C85-B8F7-F549206230E1}">
      <dgm:prSet/>
      <dgm:spPr/>
      <dgm:t>
        <a:bodyPr/>
        <a:lstStyle/>
        <a:p>
          <a:r>
            <a:rPr lang="en-US" dirty="0"/>
            <a:t>Latin </a:t>
          </a:r>
          <a:r>
            <a:rPr lang="en-US" dirty="0" err="1"/>
            <a:t>Hybercube</a:t>
          </a:r>
          <a:r>
            <a:rPr lang="en-US" dirty="0"/>
            <a:t> Sampling is a technique that enables better coverage of the full parameter space</a:t>
          </a:r>
        </a:p>
      </dgm:t>
    </dgm:pt>
    <dgm:pt modelId="{C6790CDB-87EF-4CDB-842C-CAAFEC4AB43A}" type="parTrans" cxnId="{18D6A695-AA03-4846-9230-D660EAFF163A}">
      <dgm:prSet/>
      <dgm:spPr/>
      <dgm:t>
        <a:bodyPr/>
        <a:lstStyle/>
        <a:p>
          <a:endParaRPr lang="en-US"/>
        </a:p>
      </dgm:t>
    </dgm:pt>
    <dgm:pt modelId="{B25F631F-D8E6-414F-B0C0-0AF6A982C7D0}" type="sibTrans" cxnId="{18D6A695-AA03-4846-9230-D660EAFF163A}">
      <dgm:prSet/>
      <dgm:spPr/>
      <dgm:t>
        <a:bodyPr/>
        <a:lstStyle/>
        <a:p>
          <a:endParaRPr lang="en-US"/>
        </a:p>
      </dgm:t>
    </dgm:pt>
    <dgm:pt modelId="{2D1EF1CD-3E2E-431D-97F4-B3C6B7EBF945}">
      <dgm:prSet/>
      <dgm:spPr/>
      <dgm:t>
        <a:bodyPr/>
        <a:lstStyle/>
        <a:p>
          <a:r>
            <a:rPr lang="en-US" dirty="0"/>
            <a:t>How to combine multiple good-fitting parameter sets?</a:t>
          </a:r>
        </a:p>
      </dgm:t>
    </dgm:pt>
    <dgm:pt modelId="{04180D0D-122E-416B-B026-D5F72C87A4C0}" type="parTrans" cxnId="{EF6A4B5A-6E16-46A0-B2D3-0B8BC0257D1D}">
      <dgm:prSet/>
      <dgm:spPr/>
      <dgm:t>
        <a:bodyPr/>
        <a:lstStyle/>
        <a:p>
          <a:endParaRPr lang="en-US"/>
        </a:p>
      </dgm:t>
    </dgm:pt>
    <dgm:pt modelId="{3668F7B4-E95C-4D54-8586-DB0BEE320F82}" type="sibTrans" cxnId="{EF6A4B5A-6E16-46A0-B2D3-0B8BC0257D1D}">
      <dgm:prSet/>
      <dgm:spPr/>
      <dgm:t>
        <a:bodyPr/>
        <a:lstStyle/>
        <a:p>
          <a:endParaRPr lang="en-US"/>
        </a:p>
      </dgm:t>
    </dgm:pt>
    <dgm:pt modelId="{7437D784-D90B-4C61-BD58-F7AA01990ACB}" type="pres">
      <dgm:prSet presAssocID="{2E750DA9-85B2-4237-946C-6DEE09EF3679}" presName="Name0" presStyleCnt="0">
        <dgm:presLayoutVars>
          <dgm:dir/>
          <dgm:animLvl val="lvl"/>
          <dgm:resizeHandles val="exact"/>
        </dgm:presLayoutVars>
      </dgm:prSet>
      <dgm:spPr/>
    </dgm:pt>
    <dgm:pt modelId="{69FE5A96-4943-4B7A-8EC7-D0C55F473075}" type="pres">
      <dgm:prSet presAssocID="{1399FCB4-75BE-48CD-BCAF-B71E7AC919EC}" presName="composite" presStyleCnt="0"/>
      <dgm:spPr/>
    </dgm:pt>
    <dgm:pt modelId="{62292F24-9507-41A8-B216-2FBAFD908C0B}" type="pres">
      <dgm:prSet presAssocID="{1399FCB4-75BE-48CD-BCAF-B71E7AC919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0F8FDC-31BB-411D-8243-EA1254BC3C41}" type="pres">
      <dgm:prSet presAssocID="{1399FCB4-75BE-48CD-BCAF-B71E7AC919EC}" presName="desTx" presStyleLbl="alignAccFollowNode1" presStyleIdx="0" presStyleCnt="3">
        <dgm:presLayoutVars>
          <dgm:bulletEnabled val="1"/>
        </dgm:presLayoutVars>
      </dgm:prSet>
      <dgm:spPr/>
    </dgm:pt>
    <dgm:pt modelId="{45C03CBF-E0FB-418C-8E0B-7D2B89F0C9D9}" type="pres">
      <dgm:prSet presAssocID="{132BCADA-24AF-4C95-B6B9-6599A918CD9A}" presName="space" presStyleCnt="0"/>
      <dgm:spPr/>
    </dgm:pt>
    <dgm:pt modelId="{403A9760-580C-4908-9AD8-20F00B3FE534}" type="pres">
      <dgm:prSet presAssocID="{FFEC626A-5CD2-4EAE-9B19-0AB7266EEAFF}" presName="composite" presStyleCnt="0"/>
      <dgm:spPr/>
    </dgm:pt>
    <dgm:pt modelId="{9BF68263-A969-4310-B905-39C9C957FFB0}" type="pres">
      <dgm:prSet presAssocID="{FFEC626A-5CD2-4EAE-9B19-0AB7266EEA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BBDD75-3C83-4DEE-8CC7-1E81168DF4D3}" type="pres">
      <dgm:prSet presAssocID="{FFEC626A-5CD2-4EAE-9B19-0AB7266EEAFF}" presName="desTx" presStyleLbl="alignAccFollowNode1" presStyleIdx="1" presStyleCnt="3">
        <dgm:presLayoutVars>
          <dgm:bulletEnabled val="1"/>
        </dgm:presLayoutVars>
      </dgm:prSet>
      <dgm:spPr/>
    </dgm:pt>
    <dgm:pt modelId="{57E3D0AA-F32E-4F67-B704-4F8CEFBC860B}" type="pres">
      <dgm:prSet presAssocID="{5F7C8866-D8D3-40F6-BF4B-9B6603CF7B5D}" presName="space" presStyleCnt="0"/>
      <dgm:spPr/>
    </dgm:pt>
    <dgm:pt modelId="{AED061E8-1562-42ED-9D5F-23BE91915C63}" type="pres">
      <dgm:prSet presAssocID="{7CBA68DF-0423-4346-8471-C9A57B4DDC1B}" presName="composite" presStyleCnt="0"/>
      <dgm:spPr/>
    </dgm:pt>
    <dgm:pt modelId="{5E091951-101E-4226-80B5-F5DCAC937FC1}" type="pres">
      <dgm:prSet presAssocID="{7CBA68DF-0423-4346-8471-C9A57B4DDC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96DC32-288C-457F-9D6E-9AE53C5CF8CF}" type="pres">
      <dgm:prSet presAssocID="{7CBA68DF-0423-4346-8471-C9A57B4DDC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366B16-C7EA-4458-BCB9-3B5F23556A45}" type="presOf" srcId="{1399FCB4-75BE-48CD-BCAF-B71E7AC919EC}" destId="{62292F24-9507-41A8-B216-2FBAFD908C0B}" srcOrd="0" destOrd="0" presId="urn:microsoft.com/office/officeart/2005/8/layout/hList1"/>
    <dgm:cxn modelId="{7A24A11D-E73B-4B0A-A644-78DB961E7B1B}" type="presOf" srcId="{92CB7619-D249-46EA-85F0-439DD36BB09A}" destId="{0ABBDD75-3C83-4DEE-8CC7-1E81168DF4D3}" srcOrd="0" destOrd="0" presId="urn:microsoft.com/office/officeart/2005/8/layout/hList1"/>
    <dgm:cxn modelId="{521D911E-7244-4896-8570-AD42D869DD40}" srcId="{2E750DA9-85B2-4237-946C-6DEE09EF3679}" destId="{1399FCB4-75BE-48CD-BCAF-B71E7AC919EC}" srcOrd="0" destOrd="0" parTransId="{6C4A0B33-1F4A-4C28-8E33-040A3140FDFF}" sibTransId="{132BCADA-24AF-4C95-B6B9-6599A918CD9A}"/>
    <dgm:cxn modelId="{A2F63641-9F1E-4578-901B-3F889C5C3EAC}" srcId="{FFEC626A-5CD2-4EAE-9B19-0AB7266EEAFF}" destId="{92CB7619-D249-46EA-85F0-439DD36BB09A}" srcOrd="0" destOrd="0" parTransId="{970F40DD-B06C-4482-905E-0F0457BE9F23}" sibTransId="{26BC5437-32B4-4525-A71E-9373280B3A58}"/>
    <dgm:cxn modelId="{EC07D068-7091-498D-9F5E-96CCC025830D}" srcId="{FFEC626A-5CD2-4EAE-9B19-0AB7266EEAFF}" destId="{D62FC4C4-739E-4A09-B091-FE66E31090F5}" srcOrd="1" destOrd="0" parTransId="{B6471125-244D-4200-B5A7-C243E7C17D0E}" sibTransId="{63C9AD84-08DE-4AA3-B411-8ADF99127925}"/>
    <dgm:cxn modelId="{FDBAEF4A-BC70-4D93-B97E-CADD81E485FD}" type="presOf" srcId="{2D1EF1CD-3E2E-431D-97F4-B3C6B7EBF945}" destId="{3E96DC32-288C-457F-9D6E-9AE53C5CF8CF}" srcOrd="0" destOrd="1" presId="urn:microsoft.com/office/officeart/2005/8/layout/hList1"/>
    <dgm:cxn modelId="{1B2DAB58-BA33-44EB-A500-F3EB73227868}" srcId="{1399FCB4-75BE-48CD-BCAF-B71E7AC919EC}" destId="{ED18383E-2864-4D81-8D5D-3A7F83815173}" srcOrd="0" destOrd="0" parTransId="{AAD15200-E195-4DEE-BE99-5FE2C01BC671}" sibTransId="{4231480B-E3CE-441A-B150-67487CC78418}"/>
    <dgm:cxn modelId="{EF6A4B5A-6E16-46A0-B2D3-0B8BC0257D1D}" srcId="{7CBA68DF-0423-4346-8471-C9A57B4DDC1B}" destId="{2D1EF1CD-3E2E-431D-97F4-B3C6B7EBF945}" srcOrd="1" destOrd="0" parTransId="{04180D0D-122E-416B-B026-D5F72C87A4C0}" sibTransId="{3668F7B4-E95C-4D54-8586-DB0BEE320F82}"/>
    <dgm:cxn modelId="{48B92484-61D2-4EBE-AED1-DE2B86847DC6}" srcId="{2E750DA9-85B2-4237-946C-6DEE09EF3679}" destId="{7CBA68DF-0423-4346-8471-C9A57B4DDC1B}" srcOrd="2" destOrd="0" parTransId="{D7C7104D-EAC1-43C4-BCB8-783934F9AC02}" sibTransId="{CE558B3A-39DF-4AE9-8AD6-F766D3674CB6}"/>
    <dgm:cxn modelId="{18D6A695-AA03-4846-9230-D660EAFF163A}" srcId="{7CBA68DF-0423-4346-8471-C9A57B4DDC1B}" destId="{B05AEC75-3965-4C85-B8F7-F549206230E1}" srcOrd="0" destOrd="0" parTransId="{C6790CDB-87EF-4CDB-842C-CAAFEC4AB43A}" sibTransId="{B25F631F-D8E6-414F-B0C0-0AF6A982C7D0}"/>
    <dgm:cxn modelId="{7991049F-7475-4A27-BB9D-326DA92FA2AF}" type="presOf" srcId="{ED18383E-2864-4D81-8D5D-3A7F83815173}" destId="{520F8FDC-31BB-411D-8243-EA1254BC3C41}" srcOrd="0" destOrd="0" presId="urn:microsoft.com/office/officeart/2005/8/layout/hList1"/>
    <dgm:cxn modelId="{4B4658AA-A3C9-4302-B5A7-8048DE99DB4F}" type="presOf" srcId="{2E750DA9-85B2-4237-946C-6DEE09EF3679}" destId="{7437D784-D90B-4C61-BD58-F7AA01990ACB}" srcOrd="0" destOrd="0" presId="urn:microsoft.com/office/officeart/2005/8/layout/hList1"/>
    <dgm:cxn modelId="{6BB054B2-3726-4A60-BAEE-F61D42D93DAB}" type="presOf" srcId="{FFEC626A-5CD2-4EAE-9B19-0AB7266EEAFF}" destId="{9BF68263-A969-4310-B905-39C9C957FFB0}" srcOrd="0" destOrd="0" presId="urn:microsoft.com/office/officeart/2005/8/layout/hList1"/>
    <dgm:cxn modelId="{CEB572B7-56D2-46A1-BC3A-B8608576F0CE}" type="presOf" srcId="{D62FC4C4-739E-4A09-B091-FE66E31090F5}" destId="{0ABBDD75-3C83-4DEE-8CC7-1E81168DF4D3}" srcOrd="0" destOrd="1" presId="urn:microsoft.com/office/officeart/2005/8/layout/hList1"/>
    <dgm:cxn modelId="{4702C5E3-18BC-44C7-BE14-B9C4AB13FD62}" srcId="{1399FCB4-75BE-48CD-BCAF-B71E7AC919EC}" destId="{7E1569F2-62AC-418B-8436-3A248FBF297F}" srcOrd="1" destOrd="0" parTransId="{56BDDEEA-685A-4347-B847-69B07B421E06}" sibTransId="{47AD87CC-1B59-44A8-9D41-C9BC894F46CE}"/>
    <dgm:cxn modelId="{A4ABDDEF-5F74-48A6-83E7-889B13DC39EC}" type="presOf" srcId="{7E1569F2-62AC-418B-8436-3A248FBF297F}" destId="{520F8FDC-31BB-411D-8243-EA1254BC3C41}" srcOrd="0" destOrd="1" presId="urn:microsoft.com/office/officeart/2005/8/layout/hList1"/>
    <dgm:cxn modelId="{3F5B3BF4-55CB-4BA9-8802-A66682A727F0}" type="presOf" srcId="{B05AEC75-3965-4C85-B8F7-F549206230E1}" destId="{3E96DC32-288C-457F-9D6E-9AE53C5CF8CF}" srcOrd="0" destOrd="0" presId="urn:microsoft.com/office/officeart/2005/8/layout/hList1"/>
    <dgm:cxn modelId="{A04F2BF7-DF9D-4446-9C92-2B8BB368DEDD}" type="presOf" srcId="{7CBA68DF-0423-4346-8471-C9A57B4DDC1B}" destId="{5E091951-101E-4226-80B5-F5DCAC937FC1}" srcOrd="0" destOrd="0" presId="urn:microsoft.com/office/officeart/2005/8/layout/hList1"/>
    <dgm:cxn modelId="{6CA148F9-8413-4974-B52E-82B0520C4E8D}" srcId="{2E750DA9-85B2-4237-946C-6DEE09EF3679}" destId="{FFEC626A-5CD2-4EAE-9B19-0AB7266EEAFF}" srcOrd="1" destOrd="0" parTransId="{6D917B71-27C9-47BC-9742-612524A27D6A}" sibTransId="{5F7C8866-D8D3-40F6-BF4B-9B6603CF7B5D}"/>
    <dgm:cxn modelId="{95D81BA9-B359-4149-84C1-2C13319ACA0B}" type="presParOf" srcId="{7437D784-D90B-4C61-BD58-F7AA01990ACB}" destId="{69FE5A96-4943-4B7A-8EC7-D0C55F473075}" srcOrd="0" destOrd="0" presId="urn:microsoft.com/office/officeart/2005/8/layout/hList1"/>
    <dgm:cxn modelId="{EB6B2E12-9BCF-4D34-88A8-AF08A5A805FF}" type="presParOf" srcId="{69FE5A96-4943-4B7A-8EC7-D0C55F473075}" destId="{62292F24-9507-41A8-B216-2FBAFD908C0B}" srcOrd="0" destOrd="0" presId="urn:microsoft.com/office/officeart/2005/8/layout/hList1"/>
    <dgm:cxn modelId="{2B22315F-5F0D-4F2D-8281-A62A8F2B4D2F}" type="presParOf" srcId="{69FE5A96-4943-4B7A-8EC7-D0C55F473075}" destId="{520F8FDC-31BB-411D-8243-EA1254BC3C41}" srcOrd="1" destOrd="0" presId="urn:microsoft.com/office/officeart/2005/8/layout/hList1"/>
    <dgm:cxn modelId="{683F00C7-FB91-4329-A943-5605BFAA77CB}" type="presParOf" srcId="{7437D784-D90B-4C61-BD58-F7AA01990ACB}" destId="{45C03CBF-E0FB-418C-8E0B-7D2B89F0C9D9}" srcOrd="1" destOrd="0" presId="urn:microsoft.com/office/officeart/2005/8/layout/hList1"/>
    <dgm:cxn modelId="{6E5E767E-8F72-4135-9812-330438E297D8}" type="presParOf" srcId="{7437D784-D90B-4C61-BD58-F7AA01990ACB}" destId="{403A9760-580C-4908-9AD8-20F00B3FE534}" srcOrd="2" destOrd="0" presId="urn:microsoft.com/office/officeart/2005/8/layout/hList1"/>
    <dgm:cxn modelId="{38BBE5FE-B227-4C3C-8B23-B7BBA6ABC82E}" type="presParOf" srcId="{403A9760-580C-4908-9AD8-20F00B3FE534}" destId="{9BF68263-A969-4310-B905-39C9C957FFB0}" srcOrd="0" destOrd="0" presId="urn:microsoft.com/office/officeart/2005/8/layout/hList1"/>
    <dgm:cxn modelId="{2BF05006-DA96-47A6-9DF4-710A0B44BAC2}" type="presParOf" srcId="{403A9760-580C-4908-9AD8-20F00B3FE534}" destId="{0ABBDD75-3C83-4DEE-8CC7-1E81168DF4D3}" srcOrd="1" destOrd="0" presId="urn:microsoft.com/office/officeart/2005/8/layout/hList1"/>
    <dgm:cxn modelId="{B74CBCC1-D88A-443D-85CA-0E338E9B2EF0}" type="presParOf" srcId="{7437D784-D90B-4C61-BD58-F7AA01990ACB}" destId="{57E3D0AA-F32E-4F67-B704-4F8CEFBC860B}" srcOrd="3" destOrd="0" presId="urn:microsoft.com/office/officeart/2005/8/layout/hList1"/>
    <dgm:cxn modelId="{A760CB48-106C-4494-9C34-BADAF5E62253}" type="presParOf" srcId="{7437D784-D90B-4C61-BD58-F7AA01990ACB}" destId="{AED061E8-1562-42ED-9D5F-23BE91915C63}" srcOrd="4" destOrd="0" presId="urn:microsoft.com/office/officeart/2005/8/layout/hList1"/>
    <dgm:cxn modelId="{8BD6512C-96BF-42F7-A35F-1BFD7F4050E3}" type="presParOf" srcId="{AED061E8-1562-42ED-9D5F-23BE91915C63}" destId="{5E091951-101E-4226-80B5-F5DCAC937FC1}" srcOrd="0" destOrd="0" presId="urn:microsoft.com/office/officeart/2005/8/layout/hList1"/>
    <dgm:cxn modelId="{246F6631-6BD4-40D0-955C-CBEF8EAE0540}" type="presParOf" srcId="{AED061E8-1562-42ED-9D5F-23BE91915C63}" destId="{3E96DC32-288C-457F-9D6E-9AE53C5CF8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92F24-9507-41A8-B216-2FBAFD908C0B}">
      <dsp:nvSpPr>
        <dsp:cNvPr id="0" name=""/>
        <dsp:cNvSpPr/>
      </dsp:nvSpPr>
      <dsp:spPr>
        <a:xfrm>
          <a:off x="3305" y="208361"/>
          <a:ext cx="322315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Grid search</a:t>
          </a:r>
        </a:p>
      </dsp:txBody>
      <dsp:txXfrm>
        <a:off x="3305" y="208361"/>
        <a:ext cx="3223151" cy="547200"/>
      </dsp:txXfrm>
    </dsp:sp>
    <dsp:sp modelId="{520F8FDC-31BB-411D-8243-EA1254BC3C41}">
      <dsp:nvSpPr>
        <dsp:cNvPr id="0" name=""/>
        <dsp:cNvSpPr/>
      </dsp:nvSpPr>
      <dsp:spPr>
        <a:xfrm>
          <a:off x="3305" y="755561"/>
          <a:ext cx="3223151" cy="1899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model for all combinations of parameter values in a grid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Typically infeasible for &gt; 2 parameters</a:t>
          </a:r>
        </a:p>
      </dsp:txBody>
      <dsp:txXfrm>
        <a:off x="3305" y="755561"/>
        <a:ext cx="3223151" cy="1899582"/>
      </dsp:txXfrm>
    </dsp:sp>
    <dsp:sp modelId="{9BF68263-A969-4310-B905-39C9C957FFB0}">
      <dsp:nvSpPr>
        <dsp:cNvPr id="0" name=""/>
        <dsp:cNvSpPr/>
      </dsp:nvSpPr>
      <dsp:spPr>
        <a:xfrm>
          <a:off x="3677698" y="208361"/>
          <a:ext cx="322315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Random search</a:t>
          </a:r>
        </a:p>
      </dsp:txBody>
      <dsp:txXfrm>
        <a:off x="3677698" y="208361"/>
        <a:ext cx="3223151" cy="547200"/>
      </dsp:txXfrm>
    </dsp:sp>
    <dsp:sp modelId="{0ABBDD75-3C83-4DEE-8CC7-1E81168DF4D3}">
      <dsp:nvSpPr>
        <dsp:cNvPr id="0" name=""/>
        <dsp:cNvSpPr/>
      </dsp:nvSpPr>
      <dsp:spPr>
        <a:xfrm>
          <a:off x="3677698" y="755561"/>
          <a:ext cx="3223151" cy="1899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Randomly sample parameter sets from probabilistic distributions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More feasible but can achieve poor coverage if many parameters</a:t>
          </a:r>
        </a:p>
      </dsp:txBody>
      <dsp:txXfrm>
        <a:off x="3677698" y="755561"/>
        <a:ext cx="3223151" cy="1899582"/>
      </dsp:txXfrm>
    </dsp:sp>
    <dsp:sp modelId="{5E091951-101E-4226-80B5-F5DCAC937FC1}">
      <dsp:nvSpPr>
        <dsp:cNvPr id="0" name=""/>
        <dsp:cNvSpPr/>
      </dsp:nvSpPr>
      <dsp:spPr>
        <a:xfrm>
          <a:off x="7352090" y="208361"/>
          <a:ext cx="322315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Random search w/ LHS</a:t>
          </a:r>
        </a:p>
      </dsp:txBody>
      <dsp:txXfrm>
        <a:off x="7352090" y="208361"/>
        <a:ext cx="3223151" cy="547200"/>
      </dsp:txXfrm>
    </dsp:sp>
    <dsp:sp modelId="{3E96DC32-288C-457F-9D6E-9AE53C5CF8CF}">
      <dsp:nvSpPr>
        <dsp:cNvPr id="0" name=""/>
        <dsp:cNvSpPr/>
      </dsp:nvSpPr>
      <dsp:spPr>
        <a:xfrm>
          <a:off x="7352090" y="755561"/>
          <a:ext cx="3223151" cy="1899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Latin </a:t>
          </a:r>
          <a:r>
            <a:rPr lang="en-US" sz="1900" kern="1200" dirty="0" err="1"/>
            <a:t>Hybercube</a:t>
          </a:r>
          <a:r>
            <a:rPr lang="en-US" sz="1900" kern="1200" dirty="0"/>
            <a:t> Sampling is a technique that enables better coverage of the full parameter space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How to combine multiple good-fitting parameter sets?</a:t>
          </a:r>
        </a:p>
      </dsp:txBody>
      <dsp:txXfrm>
        <a:off x="7352090" y="755561"/>
        <a:ext cx="3223151" cy="1899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18:5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24575,'-1'3'0,"-4"9"0,2-1 0,0 1 0,-2 13 0,-2 29 8,0 82 1,13 61-224,36 275-1955,22 2-454,180 890-2223,-53-538 3657,52-14 236,-64-352 709,30-18 294,-63-192-97,6-33-145,19-24 385,-126-151-20,1-2 0,62 41 1,-72-57-40,2-1 1,1-2 0,73 27 0,-78-37-93,1-1 0,0-1 0,1-2 0,-1-2 0,43 1 0,-36-6-21,1-1-1,-1-3 1,55-11-1,-44 3 47,-1-3-1,58-23 0,-29 2 62,-1-4 0,-2-2 0,79-60 0,73-73-4,3-34-259,281-343-812,-35-38 608,-96 115 390,-194 255-104,-20 46-162,-127 135 287,64-45 0,-86 70 86,0 2 0,1 0 0,0 1 0,25-9 0,-36 17-130,0-1 1,0 2-1,0 0 0,0 0 0,0 1 1,0 0-1,0 0 0,15 2 0,-18 0-30,0 0-1,0 1 0,0 0 0,0 0 1,-1 0-1,1 1 0,-1 0 0,0 1 0,1-1 1,-1 1-1,-1 0 0,11 9 0,-6-3 4,-1 1 0,-1 0 0,1 0 0,-2 0 0,1 1 0,-2 0 0,7 16 0,1 8 0,-1 1 0,12 58 0,11 135 40,-11 58 118,-7 52-166,-2 41-185,31 472-1172,37-2 882,3-259 483,30-12 0,-29-251-256,16-38-769,16-38 782,13-40 297,-99-167 43,2-3 1,2 0-1,1-3 0,3-1 1,64 47-1,-71-61-26,2-2-1,0-2 1,2-1-1,0-2 1,1-2-1,1-1 1,71 15-1,-62-21-70,0-3 0,1-2 0,0-3 0,0-1 0,0-3 0,91-16 0,-62 1 0,-1-3 0,-1-3 0,114-53 0,56-54 120,12-45 357,12-52-357,12-58-277,10-62-472,6-63 238,2-65-543,-4-64 472,-6-59-451,-12-50 587,179-557 111,-34-19-5,109-301 86,-347 1027 1499,-29 90 5462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54BD-63A6-410F-8D60-4A2C0FE2709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DF1F-F36B-4F1D-B108-DEB7CE9B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DF1F-F36B-4F1D-B108-DEB7CE9B26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E0D-2B13-44B0-A37B-4270CAFA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1AB7A-5A2F-4F16-AE06-B786D4C0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90C1-F05B-4F25-B4EF-3B85FF3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33B7-D2B5-4B5A-847F-111F96E7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491A-8CDF-4245-986A-38879DDA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8B00-30BC-4E0B-80D0-DFE66FD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C6CD4-EB18-47EB-9F0B-795A42B20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3743-6858-425E-8712-F0728797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01DC-821C-4F5C-9A44-12FFBDBE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4536-FD87-47C3-8906-B2DBB99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A3BE3-D256-4E2B-A950-19EF8F4FC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2B245-310E-4E4B-8A65-73DA4755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2AB6-DC52-4C94-9565-53500735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6DEF-B33D-44E0-8426-2ACC0C3F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31BC-1810-48C6-B822-39A0FB70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68CC-AA65-4F49-BB6B-22ED1992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02A9-AE43-46EA-903F-016C3B90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321F-E419-4E00-AF8D-8A48C55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70FB-1ABE-4D3E-96B6-A028464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8E4C-34A9-4AB2-BA58-14584B88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C41F-8746-451F-AD06-39F8E56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D50D-39C9-44A2-910D-4D346BDC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1C61-F171-4E16-B7B3-F447F4D1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395B-11FF-489D-9CBF-9AD820C9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65D6-4DCB-4C20-A5B4-3642F31E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C639-A15A-45E8-A4DD-986156A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0D32-803C-43F3-9F86-46E19B136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D13AD-B83A-4B2B-BB1F-6ED680DB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85FE-0C2D-42BF-83FD-C64ABA1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7887-BD9B-482F-BFE8-26997DEC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6B5E-9AF4-4CB3-AEE5-8E1460C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5BFF-8F55-4120-8034-271FA7E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6257-1045-4724-A26C-18204F93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BB96E-5235-436A-A211-10501768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22536-EC27-422C-97A5-231AF620A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C0B72-F74B-4A3D-87EF-115695E83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744C-7ED3-4D49-9D03-5826B5B8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4B8B2-D7CD-474F-B0F0-1AA594DF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4F00F-FA62-4704-A8BC-88F0CCC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09A-7B4A-4F14-B385-537DDF26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2DCC8-D47B-4F0E-BFA6-CB3D973E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8B82E-669B-4109-B03B-05FD381F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EB11-E825-4C35-90B7-78999082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AA1A-146E-46E7-8C82-E2E87C41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6E658-59D6-4C12-B66D-AA6933AE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85BA-3A4C-4164-BB46-CAE55B3D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C1EC-A614-40C2-8E85-D3633E5F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64F3-B316-4AB1-BCE1-0605A909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71677-E733-4D61-A849-6C21E467D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200EB-B268-4F4C-A77B-FF8605F5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3E9A-B5EC-49C0-BE56-20333DD5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C6AC-149F-4FD0-9CEA-24AB3418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DF53-8C8C-4E59-858F-B8AC2B5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5854D-7273-4CD7-B89D-984CCA135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4D83-DAD5-453B-8084-5FABCCF1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410D-207D-49D6-BAFE-9022C69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C5BB4-F2EB-4C2E-A548-1807E11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C033-C41F-4147-A56A-1DDCF901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C3FDB-D81D-4CD1-A32B-1B760197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234F-D23B-4C94-859B-763A7E51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1AFE-C32F-452C-A902-7B91DA25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5395-9DFD-44DC-BD44-C13CCD5DE3E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AD6C-5FA9-4DC4-B974-DBA3FA0B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D317-C39F-4DE6-9C30-32786516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678C-822F-48E5-B715-AC17CBCC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77/0272989x18792283" TargetMode="External"/><Relationship Id="rId3" Type="http://schemas.openxmlformats.org/officeDocument/2006/relationships/hyperlink" Target="http://dx.doi.org/10.2165/11584600-000000000-00000" TargetMode="External"/><Relationship Id="rId7" Type="http://schemas.openxmlformats.org/officeDocument/2006/relationships/hyperlink" Target="http://www.darthworkgroup.com/" TargetMode="External"/><Relationship Id="rId2" Type="http://schemas.openxmlformats.org/officeDocument/2006/relationships/hyperlink" Target="https://doi.org/10.1007/s40273-017-0494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%2F0272989X13493143" TargetMode="External"/><Relationship Id="rId5" Type="http://schemas.openxmlformats.org/officeDocument/2006/relationships/hyperlink" Target="https://doi.org/10.1111/j.1541-0420.2010.01399.x" TargetMode="External"/><Relationship Id="rId4" Type="http://schemas.openxmlformats.org/officeDocument/2006/relationships/hyperlink" Target="https://doi.org/10.1198/106186006X132358" TargetMode="External"/><Relationship Id="rId9" Type="http://schemas.openxmlformats.org/officeDocument/2006/relationships/hyperlink" Target="https://doi.org/10.1177%2F0272989X2093868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EFB4-4CEC-43B9-898A-E2B9A8594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Calibration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7BAB-6487-4877-BA34-B11051CF0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Tess Ryckman</a:t>
            </a:r>
          </a:p>
          <a:p>
            <a:r>
              <a:rPr lang="en-US" dirty="0"/>
              <a:t>Weekly TB Research Group Meeting</a:t>
            </a:r>
          </a:p>
          <a:p>
            <a:r>
              <a:rPr lang="en-US" dirty="0"/>
              <a:t>15 Feb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D030-A337-43E6-8523-417D624E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351616"/>
            <a:ext cx="10515600" cy="1325563"/>
          </a:xfrm>
        </p:spPr>
        <p:txBody>
          <a:bodyPr anchor="t"/>
          <a:lstStyle/>
          <a:p>
            <a:r>
              <a:rPr lang="en-US" dirty="0"/>
              <a:t>Random search calibration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05EE1B-9566-49EF-8A55-5C147C34F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4435"/>
              </p:ext>
            </p:extLst>
          </p:nvPr>
        </p:nvGraphicFramePr>
        <p:xfrm>
          <a:off x="838200" y="1186070"/>
          <a:ext cx="10578548" cy="286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99ACB12-FCB4-44F5-8326-73A51067D4A7}"/>
              </a:ext>
            </a:extLst>
          </p:cNvPr>
          <p:cNvGrpSpPr/>
          <p:nvPr/>
        </p:nvGrpSpPr>
        <p:grpSpPr>
          <a:xfrm>
            <a:off x="636104" y="4183476"/>
            <a:ext cx="3591340" cy="2409481"/>
            <a:chOff x="6595075" y="2926715"/>
            <a:chExt cx="5071485" cy="33107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959CDF-591C-41D7-B674-5047EC9F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46" b="7162"/>
            <a:stretch/>
          </p:blipFill>
          <p:spPr>
            <a:xfrm>
              <a:off x="6595075" y="2926715"/>
              <a:ext cx="5071485" cy="33107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D07B5C-0A60-47BB-868C-A5B0D8EB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68082" y="3135220"/>
              <a:ext cx="4445103" cy="27288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E3BDD5-807B-4C3C-ADFB-B63386956596}"/>
              </a:ext>
            </a:extLst>
          </p:cNvPr>
          <p:cNvSpPr txBox="1"/>
          <p:nvPr/>
        </p:nvSpPr>
        <p:spPr>
          <a:xfrm>
            <a:off x="2248846" y="649287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6AEB8-C695-41BA-BEC1-C18E1198E65B}"/>
              </a:ext>
            </a:extLst>
          </p:cNvPr>
          <p:cNvSpPr txBox="1"/>
          <p:nvPr/>
        </p:nvSpPr>
        <p:spPr>
          <a:xfrm>
            <a:off x="231392" y="514354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52A53-B2D1-467C-83C0-9A101D6D01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74" b="6600"/>
          <a:stretch/>
        </p:blipFill>
        <p:spPr>
          <a:xfrm>
            <a:off x="4304656" y="4183475"/>
            <a:ext cx="3659902" cy="2409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1D3D5C-CDDD-44F8-AFE6-0C574BFFF16B}"/>
              </a:ext>
            </a:extLst>
          </p:cNvPr>
          <p:cNvSpPr txBox="1"/>
          <p:nvPr/>
        </p:nvSpPr>
        <p:spPr>
          <a:xfrm>
            <a:off x="5909320" y="6488668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3C573-0003-4FB5-BC3E-A1A1BDDBAD91}"/>
              </a:ext>
            </a:extLst>
          </p:cNvPr>
          <p:cNvSpPr/>
          <p:nvPr/>
        </p:nvSpPr>
        <p:spPr>
          <a:xfrm>
            <a:off x="6791739" y="4335220"/>
            <a:ext cx="901148" cy="80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03A91C-BA57-4887-AB4D-7243D1650E8F}"/>
              </a:ext>
            </a:extLst>
          </p:cNvPr>
          <p:cNvGrpSpPr/>
          <p:nvPr/>
        </p:nvGrpSpPr>
        <p:grpSpPr>
          <a:xfrm>
            <a:off x="8041770" y="4166908"/>
            <a:ext cx="3727399" cy="2409482"/>
            <a:chOff x="1987826" y="3200400"/>
            <a:chExt cx="5086856" cy="32882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21768A-3737-4441-808D-2FF8C8D20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56" b="7793"/>
            <a:stretch/>
          </p:blipFill>
          <p:spPr>
            <a:xfrm>
              <a:off x="1987826" y="3200400"/>
              <a:ext cx="5086856" cy="32882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D1B995-361A-47E0-873D-BDD7D68E3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668" t="3551" r="2901" b="17650"/>
            <a:stretch/>
          </p:blipFill>
          <p:spPr>
            <a:xfrm>
              <a:off x="2345643" y="3378021"/>
              <a:ext cx="4543672" cy="278501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CFDAA4-7224-49FC-A659-577AD927C436}"/>
              </a:ext>
            </a:extLst>
          </p:cNvPr>
          <p:cNvSpPr txBox="1"/>
          <p:nvPr/>
        </p:nvSpPr>
        <p:spPr>
          <a:xfrm>
            <a:off x="9743364" y="648868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05272A8-1FE9-4AA2-9659-8D2884F10C10}"/>
              </a:ext>
            </a:extLst>
          </p:cNvPr>
          <p:cNvSpPr/>
          <p:nvPr/>
        </p:nvSpPr>
        <p:spPr>
          <a:xfrm>
            <a:off x="10693021" y="4578824"/>
            <a:ext cx="197892" cy="1842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B1D53D-4F16-4B79-95B6-9653849726C7}"/>
              </a:ext>
            </a:extLst>
          </p:cNvPr>
          <p:cNvSpPr txBox="1"/>
          <p:nvPr/>
        </p:nvSpPr>
        <p:spPr>
          <a:xfrm>
            <a:off x="10556543" y="4335492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B40AD-3B89-427F-97E1-68267BEF0D2C}"/>
              </a:ext>
            </a:extLst>
          </p:cNvPr>
          <p:cNvSpPr txBox="1"/>
          <p:nvPr/>
        </p:nvSpPr>
        <p:spPr>
          <a:xfrm>
            <a:off x="10860206" y="4291638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DBC77-C3F4-4B63-ACF0-220AC1398579}"/>
              </a:ext>
            </a:extLst>
          </p:cNvPr>
          <p:cNvSpPr txBox="1"/>
          <p:nvPr/>
        </p:nvSpPr>
        <p:spPr>
          <a:xfrm>
            <a:off x="10988159" y="4551752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B5C57-473E-46E2-81DC-1EC7CBF2086B}"/>
              </a:ext>
            </a:extLst>
          </p:cNvPr>
          <p:cNvSpPr txBox="1"/>
          <p:nvPr/>
        </p:nvSpPr>
        <p:spPr>
          <a:xfrm>
            <a:off x="10637335" y="4670946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D1B5CB-6978-47CE-A8B9-DC6AD0CDD2F9}"/>
              </a:ext>
            </a:extLst>
          </p:cNvPr>
          <p:cNvSpPr txBox="1"/>
          <p:nvPr/>
        </p:nvSpPr>
        <p:spPr>
          <a:xfrm>
            <a:off x="10339055" y="4440219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239F6-4AB9-4A0A-966D-F9D68A310C0D}"/>
              </a:ext>
            </a:extLst>
          </p:cNvPr>
          <p:cNvSpPr txBox="1"/>
          <p:nvPr/>
        </p:nvSpPr>
        <p:spPr>
          <a:xfrm>
            <a:off x="10414086" y="4201607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89A040-847A-4DF6-9CD7-80FAFF3E39AC}"/>
              </a:ext>
            </a:extLst>
          </p:cNvPr>
          <p:cNvSpPr txBox="1"/>
          <p:nvPr/>
        </p:nvSpPr>
        <p:spPr>
          <a:xfrm>
            <a:off x="11047018" y="4157378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E7788-B001-4130-83A8-CE4EA5EB432E}"/>
              </a:ext>
            </a:extLst>
          </p:cNvPr>
          <p:cNvSpPr txBox="1"/>
          <p:nvPr/>
        </p:nvSpPr>
        <p:spPr>
          <a:xfrm>
            <a:off x="11158768" y="4386273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D5285-D814-4226-8F14-9228B613DEAE}"/>
              </a:ext>
            </a:extLst>
          </p:cNvPr>
          <p:cNvSpPr txBox="1"/>
          <p:nvPr/>
        </p:nvSpPr>
        <p:spPr>
          <a:xfrm>
            <a:off x="10968441" y="4713006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1504-D6B7-4C1D-8C0F-EFA415595145}"/>
              </a:ext>
            </a:extLst>
          </p:cNvPr>
          <p:cNvSpPr txBox="1"/>
          <p:nvPr/>
        </p:nvSpPr>
        <p:spPr>
          <a:xfrm>
            <a:off x="10734581" y="4907202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D2C02-3BB4-4C64-ABA5-FCFCDA37E265}"/>
              </a:ext>
            </a:extLst>
          </p:cNvPr>
          <p:cNvSpPr txBox="1"/>
          <p:nvPr/>
        </p:nvSpPr>
        <p:spPr>
          <a:xfrm>
            <a:off x="10448206" y="4797984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12C6E6-1C8C-47CB-8794-D8C863529D32}"/>
              </a:ext>
            </a:extLst>
          </p:cNvPr>
          <p:cNvSpPr txBox="1"/>
          <p:nvPr/>
        </p:nvSpPr>
        <p:spPr>
          <a:xfrm>
            <a:off x="10198140" y="4652181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1BFA4-0336-4071-BE53-F1F5F84AE563}"/>
              </a:ext>
            </a:extLst>
          </p:cNvPr>
          <p:cNvSpPr txBox="1"/>
          <p:nvPr/>
        </p:nvSpPr>
        <p:spPr>
          <a:xfrm>
            <a:off x="10152860" y="4319668"/>
            <a:ext cx="3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169077-4C77-438C-AE47-34F688499E77}"/>
              </a:ext>
            </a:extLst>
          </p:cNvPr>
          <p:cNvCxnSpPr/>
          <p:nvPr/>
        </p:nvCxnSpPr>
        <p:spPr>
          <a:xfrm flipV="1">
            <a:off x="6291263" y="4836847"/>
            <a:ext cx="728662" cy="4913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BCDDF3-9FF1-4349-B49F-FDAA1FD940D4}"/>
              </a:ext>
            </a:extLst>
          </p:cNvPr>
          <p:cNvSpPr txBox="1"/>
          <p:nvPr/>
        </p:nvSpPr>
        <p:spPr>
          <a:xfrm>
            <a:off x="-14468" y="3958213"/>
            <a:ext cx="497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Fernando </a:t>
            </a:r>
            <a:r>
              <a:rPr lang="en-US" sz="1600" dirty="0" err="1"/>
              <a:t>Alarid</a:t>
            </a:r>
            <a:r>
              <a:rPr lang="en-US" sz="1600" dirty="0"/>
              <a:t>-Escudero &amp; Eva Enns</a:t>
            </a:r>
          </a:p>
        </p:txBody>
      </p:sp>
    </p:spTree>
    <p:extLst>
      <p:ext uri="{BB962C8B-B14F-4D97-AF65-F5344CB8AC3E}">
        <p14:creationId xmlns:p14="http://schemas.microsoft.com/office/powerpoint/2010/main" val="11706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292F24-9507-41A8-B216-2FBAFD908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0F8FDC-31BB-411D-8243-EA1254BC3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F68263-A969-4310-B905-39C9C957F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BBDD75-3C83-4DEE-8CC7-1E81168D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091951-101E-4226-80B5-F5DCAC937F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96DC32-288C-457F-9D6E-9AE53C5CF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  <p:bldP spid="9" grpId="0"/>
      <p:bldP spid="10" grpId="0"/>
      <p:bldP spid="12" grpId="0"/>
      <p:bldP spid="13" grpId="0" animBg="1"/>
      <p:bldP spid="17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FCA-7EC2-4735-BA6F-F2CC988D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calibration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9855-3362-4787-9BD3-035A5641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Sampling Importance Resampling (SIR)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Incremental Mixture Importance Sampling (IMIS)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Markov Chain Monte Carlo (MCMC)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Approximate Bayesian Computation (ABC)</a:t>
            </a:r>
          </a:p>
        </p:txBody>
      </p:sp>
    </p:spTree>
    <p:extLst>
      <p:ext uri="{BB962C8B-B14F-4D97-AF65-F5344CB8AC3E}">
        <p14:creationId xmlns:p14="http://schemas.microsoft.com/office/powerpoint/2010/main" val="422094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FCA-7EC2-4735-BA6F-F2CC988D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Bayesian calibration methods: SIR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9855-3362-4787-9BD3-035A5641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39" y="1229423"/>
            <a:ext cx="10776045" cy="4832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Sampling Importance Resampling</a:t>
            </a:r>
          </a:p>
          <a:p>
            <a:pPr lvl="1"/>
            <a:r>
              <a:rPr lang="en-US" dirty="0"/>
              <a:t>Starts out like random search</a:t>
            </a:r>
          </a:p>
          <a:p>
            <a:pPr lvl="1"/>
            <a:r>
              <a:rPr lang="en-US" dirty="0"/>
              <a:t>Compute likelihood-based sampling weights for each parameter set</a:t>
            </a:r>
          </a:p>
          <a:p>
            <a:pPr lvl="2"/>
            <a:r>
              <a:rPr lang="en-US" dirty="0"/>
              <a:t>higher likelihood = higher probability of being sampled</a:t>
            </a:r>
          </a:p>
          <a:p>
            <a:pPr lvl="1"/>
            <a:r>
              <a:rPr lang="en-US" dirty="0"/>
              <a:t>Weighted sampling of parameter sets, with replacement</a:t>
            </a:r>
          </a:p>
          <a:p>
            <a:pPr lvl="1"/>
            <a:r>
              <a:rPr lang="en-US" dirty="0"/>
              <a:t>Result: many parameter set samples form </a:t>
            </a:r>
            <a:r>
              <a:rPr lang="en-US" b="1" dirty="0"/>
              <a:t>posterior distribution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E3D592-7F3C-4F12-B3E3-3BE0CD64044D}"/>
              </a:ext>
            </a:extLst>
          </p:cNvPr>
          <p:cNvGrpSpPr/>
          <p:nvPr/>
        </p:nvGrpSpPr>
        <p:grpSpPr>
          <a:xfrm>
            <a:off x="226773" y="3917554"/>
            <a:ext cx="4149642" cy="2700635"/>
            <a:chOff x="7564936" y="1618895"/>
            <a:chExt cx="4149642" cy="270063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140D79-CD66-4243-A57B-47A9BAEB8EF9}"/>
                </a:ext>
              </a:extLst>
            </p:cNvPr>
            <p:cNvGrpSpPr/>
            <p:nvPr/>
          </p:nvGrpSpPr>
          <p:grpSpPr>
            <a:xfrm>
              <a:off x="7987179" y="1618895"/>
              <a:ext cx="3727399" cy="2700635"/>
              <a:chOff x="8041770" y="4157378"/>
              <a:chExt cx="3727399" cy="27006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C18AD8E-8513-4389-8CEB-3D889AC5F2E8}"/>
                  </a:ext>
                </a:extLst>
              </p:cNvPr>
              <p:cNvGrpSpPr/>
              <p:nvPr/>
            </p:nvGrpSpPr>
            <p:grpSpPr>
              <a:xfrm>
                <a:off x="8041770" y="4166908"/>
                <a:ext cx="3727399" cy="2409482"/>
                <a:chOff x="1987826" y="3200400"/>
                <a:chExt cx="5086856" cy="328826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B8C675D-8B21-48C5-B685-1498AD214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456" b="7793"/>
                <a:stretch/>
              </p:blipFill>
              <p:spPr>
                <a:xfrm>
                  <a:off x="1987826" y="3200400"/>
                  <a:ext cx="5086856" cy="3288268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9FFDA9C-82E9-4333-9278-29E3679EE4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668" t="3551" r="2901" b="17650"/>
                <a:stretch/>
              </p:blipFill>
              <p:spPr>
                <a:xfrm>
                  <a:off x="2345643" y="3378021"/>
                  <a:ext cx="4543672" cy="2785019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4F41D-C91C-41A4-88CA-68A11F583104}"/>
                  </a:ext>
                </a:extLst>
              </p:cNvPr>
              <p:cNvSpPr txBox="1"/>
              <p:nvPr/>
            </p:nvSpPr>
            <p:spPr>
              <a:xfrm>
                <a:off x="9743364" y="6488681"/>
                <a:ext cx="45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:a16="http://schemas.microsoft.com/office/drawing/2014/main" id="{C3A33013-66BC-40D6-8A7A-42BCAB6A3062}"/>
                  </a:ext>
                </a:extLst>
              </p:cNvPr>
              <p:cNvSpPr/>
              <p:nvPr/>
            </p:nvSpPr>
            <p:spPr>
              <a:xfrm>
                <a:off x="10693021" y="4578824"/>
                <a:ext cx="197892" cy="184245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1B5283-6B31-4F1C-8B85-7525EAC98B44}"/>
                  </a:ext>
                </a:extLst>
              </p:cNvPr>
              <p:cNvSpPr txBox="1"/>
              <p:nvPr/>
            </p:nvSpPr>
            <p:spPr>
              <a:xfrm>
                <a:off x="10556543" y="4335492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2AC5D-85DE-497D-8D78-A32F74E950B4}"/>
                  </a:ext>
                </a:extLst>
              </p:cNvPr>
              <p:cNvSpPr txBox="1"/>
              <p:nvPr/>
            </p:nvSpPr>
            <p:spPr>
              <a:xfrm>
                <a:off x="10860206" y="4291638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7E73C-B113-4AD7-AB1C-0676A68D05B9}"/>
                  </a:ext>
                </a:extLst>
              </p:cNvPr>
              <p:cNvSpPr txBox="1"/>
              <p:nvPr/>
            </p:nvSpPr>
            <p:spPr>
              <a:xfrm>
                <a:off x="10988159" y="4551752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B73B68-01E5-42EB-9577-90B6F9BA0AE9}"/>
                  </a:ext>
                </a:extLst>
              </p:cNvPr>
              <p:cNvSpPr txBox="1"/>
              <p:nvPr/>
            </p:nvSpPr>
            <p:spPr>
              <a:xfrm>
                <a:off x="10637335" y="4670946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7CF37D-C140-4295-A831-1628D30341E8}"/>
                  </a:ext>
                </a:extLst>
              </p:cNvPr>
              <p:cNvSpPr txBox="1"/>
              <p:nvPr/>
            </p:nvSpPr>
            <p:spPr>
              <a:xfrm>
                <a:off x="10339055" y="4440219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638B98-0CFF-4DDC-A45A-4A68B54C6A21}"/>
                  </a:ext>
                </a:extLst>
              </p:cNvPr>
              <p:cNvSpPr txBox="1"/>
              <p:nvPr/>
            </p:nvSpPr>
            <p:spPr>
              <a:xfrm>
                <a:off x="10414086" y="4201607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27F3EB-FC19-4A9C-A5C2-552E0112F1A3}"/>
                  </a:ext>
                </a:extLst>
              </p:cNvPr>
              <p:cNvSpPr txBox="1"/>
              <p:nvPr/>
            </p:nvSpPr>
            <p:spPr>
              <a:xfrm>
                <a:off x="11047018" y="4157378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E642A-18FF-49C8-9C14-0DB5B6116753}"/>
                  </a:ext>
                </a:extLst>
              </p:cNvPr>
              <p:cNvSpPr txBox="1"/>
              <p:nvPr/>
            </p:nvSpPr>
            <p:spPr>
              <a:xfrm>
                <a:off x="11158768" y="4386273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C19456-5AF4-4117-8ED5-09E9355C0D17}"/>
                  </a:ext>
                </a:extLst>
              </p:cNvPr>
              <p:cNvSpPr txBox="1"/>
              <p:nvPr/>
            </p:nvSpPr>
            <p:spPr>
              <a:xfrm>
                <a:off x="10968441" y="4713006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5869D-09C3-412F-BFD2-4A9E363A3E9F}"/>
                  </a:ext>
                </a:extLst>
              </p:cNvPr>
              <p:cNvSpPr txBox="1"/>
              <p:nvPr/>
            </p:nvSpPr>
            <p:spPr>
              <a:xfrm>
                <a:off x="10734581" y="4907202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73C24-2C64-4291-9B05-5E6A146472E7}"/>
                  </a:ext>
                </a:extLst>
              </p:cNvPr>
              <p:cNvSpPr txBox="1"/>
              <p:nvPr/>
            </p:nvSpPr>
            <p:spPr>
              <a:xfrm>
                <a:off x="10448206" y="4797984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BB4183-6C61-41F8-915D-08779D0CE7D4}"/>
                  </a:ext>
                </a:extLst>
              </p:cNvPr>
              <p:cNvSpPr txBox="1"/>
              <p:nvPr/>
            </p:nvSpPr>
            <p:spPr>
              <a:xfrm>
                <a:off x="10198140" y="4652181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827176-6DDC-426B-A602-FCE8B7709C79}"/>
                  </a:ext>
                </a:extLst>
              </p:cNvPr>
              <p:cNvSpPr txBox="1"/>
              <p:nvPr/>
            </p:nvSpPr>
            <p:spPr>
              <a:xfrm>
                <a:off x="10152860" y="4319668"/>
                <a:ext cx="33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44CAB-2C86-4FA5-BDBE-D2F9D02DB665}"/>
                </a:ext>
              </a:extLst>
            </p:cNvPr>
            <p:cNvSpPr txBox="1"/>
            <p:nvPr/>
          </p:nvSpPr>
          <p:spPr>
            <a:xfrm>
              <a:off x="7564936" y="2553385"/>
              <a:ext cx="45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57380958-3666-471E-9BDA-1C4528D888AF}"/>
              </a:ext>
            </a:extLst>
          </p:cNvPr>
          <p:cNvGrpSpPr/>
          <p:nvPr/>
        </p:nvGrpSpPr>
        <p:grpSpPr>
          <a:xfrm>
            <a:off x="4308490" y="3917554"/>
            <a:ext cx="4149642" cy="2700635"/>
            <a:chOff x="7514086" y="3783294"/>
            <a:chExt cx="4149642" cy="270063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12E57-BAEE-4272-8F53-AB67650F8013}"/>
                </a:ext>
              </a:extLst>
            </p:cNvPr>
            <p:cNvGrpSpPr/>
            <p:nvPr/>
          </p:nvGrpSpPr>
          <p:grpSpPr>
            <a:xfrm>
              <a:off x="7514086" y="3783294"/>
              <a:ext cx="4149642" cy="2700635"/>
              <a:chOff x="7514086" y="3783294"/>
              <a:chExt cx="4149642" cy="2700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B3DEC46-E80D-45CA-879E-AA09E2BF86C3}"/>
                  </a:ext>
                </a:extLst>
              </p:cNvPr>
              <p:cNvGrpSpPr/>
              <p:nvPr/>
            </p:nvGrpSpPr>
            <p:grpSpPr>
              <a:xfrm>
                <a:off x="7514086" y="3783294"/>
                <a:ext cx="4149642" cy="2700635"/>
                <a:chOff x="7564936" y="1618895"/>
                <a:chExt cx="4149642" cy="270063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17C4564-6BDE-42B8-B686-0748814A1FFB}"/>
                    </a:ext>
                  </a:extLst>
                </p:cNvPr>
                <p:cNvGrpSpPr/>
                <p:nvPr/>
              </p:nvGrpSpPr>
              <p:grpSpPr>
                <a:xfrm>
                  <a:off x="7987179" y="1618895"/>
                  <a:ext cx="3727399" cy="2700635"/>
                  <a:chOff x="8041770" y="4157378"/>
                  <a:chExt cx="3727399" cy="2700635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E8D848C-6EC2-4A5C-B583-F19D1B8653D4}"/>
                      </a:ext>
                    </a:extLst>
                  </p:cNvPr>
                  <p:cNvGrpSpPr/>
                  <p:nvPr/>
                </p:nvGrpSpPr>
                <p:grpSpPr>
                  <a:xfrm>
                    <a:off x="8041770" y="4166908"/>
                    <a:ext cx="3727399" cy="2409482"/>
                    <a:chOff x="1987826" y="3200400"/>
                    <a:chExt cx="5086856" cy="3288268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2A93A548-79E3-473E-A75D-D902FD298B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456" b="7793"/>
                    <a:stretch/>
                  </p:blipFill>
                  <p:spPr>
                    <a:xfrm>
                      <a:off x="1987826" y="3200400"/>
                      <a:ext cx="5086856" cy="3288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F832E6CD-C089-4D45-918A-0ED41DB43A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1668" t="3551" r="2901" b="17650"/>
                    <a:stretch/>
                  </p:blipFill>
                  <p:spPr>
                    <a:xfrm>
                      <a:off x="2345643" y="3378021"/>
                      <a:ext cx="4543672" cy="278501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DE9F16B-A825-4E73-A8ED-073AA2ADCBA3}"/>
                      </a:ext>
                    </a:extLst>
                  </p:cNvPr>
                  <p:cNvSpPr txBox="1"/>
                  <p:nvPr/>
                </p:nvSpPr>
                <p:spPr>
                  <a:xfrm>
                    <a:off x="9743364" y="6488681"/>
                    <a:ext cx="4505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p1</a:t>
                    </a:r>
                  </a:p>
                </p:txBody>
              </p:sp>
              <p:sp>
                <p:nvSpPr>
                  <p:cNvPr id="31" name="Star: 5 Points 30">
                    <a:extLst>
                      <a:ext uri="{FF2B5EF4-FFF2-40B4-BE49-F238E27FC236}">
                        <a16:creationId xmlns:a16="http://schemas.microsoft.com/office/drawing/2014/main" id="{D5FFC7EC-5CBD-415C-9F4D-E59F1241CA83}"/>
                      </a:ext>
                    </a:extLst>
                  </p:cNvPr>
                  <p:cNvSpPr/>
                  <p:nvPr/>
                </p:nvSpPr>
                <p:spPr>
                  <a:xfrm>
                    <a:off x="10693021" y="4578824"/>
                    <a:ext cx="197892" cy="184245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E84CE7F-983A-4F52-A309-CCCD2BA43F0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6543" y="4335492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C0687DB-BB15-4190-92D7-4DB393AA81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206" y="4291638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C10D668-F910-405B-8C45-E02DAE98F0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8159" y="4551752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561F38B-86CF-4DDB-93DD-6BD6775BB56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7335" y="4670946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B9FF85E-5EFE-4D30-99AA-C480A55C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9055" y="4440219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8F330B9-BBD4-401C-8D06-7BCB74FE25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4086" y="4201607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CFD9D9B-39DC-4AC0-8675-F29B52F36F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7018" y="4157378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CBF9E4B-7B4D-4137-A465-0971AFDD7C2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8768" y="4386273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27D1E62-07EC-491E-97E2-7D8787BA26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68441" y="4713006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4DC039A-9EEB-4DBF-B6AC-B605CCB62A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4581" y="4907202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ABA9CAF-D1CA-47FB-895F-F2FB12EA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8206" y="4797984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F7A228A-4B7A-4860-9EF6-7319201D3A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8140" y="4652181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1091197-865E-4645-8425-22DC4A193E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2860" y="4319668"/>
                    <a:ext cx="3343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2D1565-01A0-4ECF-AFF1-EDA3EEC26CEC}"/>
                    </a:ext>
                  </a:extLst>
                </p:cNvPr>
                <p:cNvSpPr txBox="1"/>
                <p:nvPr/>
              </p:nvSpPr>
              <p:spPr>
                <a:xfrm>
                  <a:off x="7564936" y="2553385"/>
                  <a:ext cx="450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p2</a:t>
                  </a:r>
                </a:p>
              </p:txBody>
            </p:sp>
          </p:grpSp>
          <p:pic>
            <p:nvPicPr>
              <p:cNvPr id="2050" name="Picture 2" descr="Probability density function of a multivariate lognormal distribution,... |  Download Scientific Diagram">
                <a:extLst>
                  <a:ext uri="{FF2B5EF4-FFF2-40B4-BE49-F238E27FC236}">
                    <a16:creationId xmlns:a16="http://schemas.microsoft.com/office/drawing/2014/main" id="{0C0DF5F9-1707-4213-8ACE-B722FDB4DB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194217" y="3874763"/>
                <a:ext cx="3359578" cy="2088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7423E2D-A5D0-40CD-BDD9-B0985DD83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274" y="4309893"/>
              <a:ext cx="353636" cy="21434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758473-530C-4B03-948F-CC1F438BCA1D}"/>
                </a:ext>
              </a:extLst>
            </p:cNvPr>
            <p:cNvSpPr txBox="1"/>
            <p:nvPr/>
          </p:nvSpPr>
          <p:spPr>
            <a:xfrm>
              <a:off x="9505671" y="3972116"/>
              <a:ext cx="1841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Higher sampling weight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15FFC7-5ECD-4FB6-96B2-E63992E4B7AC}"/>
                </a:ext>
              </a:extLst>
            </p:cNvPr>
            <p:cNvSpPr txBox="1"/>
            <p:nvPr/>
          </p:nvSpPr>
          <p:spPr>
            <a:xfrm>
              <a:off x="8203144" y="5600539"/>
              <a:ext cx="27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Lower sampling weight</a:t>
              </a:r>
            </a:p>
          </p:txBody>
        </p:sp>
      </p:grpSp>
      <p:pic>
        <p:nvPicPr>
          <p:cNvPr id="63" name="Picture 62" descr="Chart, histogram&#10;&#10;Description automatically generated">
            <a:extLst>
              <a:ext uri="{FF2B5EF4-FFF2-40B4-BE49-F238E27FC236}">
                <a16:creationId xmlns:a16="http://schemas.microsoft.com/office/drawing/2014/main" id="{52FA6A25-61B4-4E29-8A06-BFDF5B6EB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99" y="3645460"/>
            <a:ext cx="3078758" cy="30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42EE-D021-4EF8-AF9A-FC360A1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85" y="278049"/>
            <a:ext cx="10515600" cy="1325563"/>
          </a:xfrm>
        </p:spPr>
        <p:txBody>
          <a:bodyPr anchor="t"/>
          <a:lstStyle/>
          <a:p>
            <a:r>
              <a:rPr lang="en-US" dirty="0"/>
              <a:t>Bayesian calibration methods: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7247-B4F8-4361-824B-1EC90EE1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940"/>
            <a:ext cx="11165007" cy="536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Markov Chain Monte Carlo</a:t>
            </a:r>
          </a:p>
          <a:p>
            <a:pPr lvl="1"/>
            <a:r>
              <a:rPr lang="en-US" dirty="0"/>
              <a:t>Simulates posterior distribution by “jumping” around the parameter space</a:t>
            </a:r>
          </a:p>
          <a:p>
            <a:pPr lvl="2"/>
            <a:r>
              <a:rPr lang="en-US" dirty="0"/>
              <a:t>Random jumps are “proposed”</a:t>
            </a:r>
          </a:p>
          <a:p>
            <a:pPr lvl="2"/>
            <a:r>
              <a:rPr lang="en-US" dirty="0"/>
              <a:t>Jumps are “accepted” based on an algorithm, like the new location having higher likelihood than the current location (but more complicated…)</a:t>
            </a:r>
          </a:p>
          <a:p>
            <a:pPr lvl="1"/>
            <a:r>
              <a:rPr lang="en-US" dirty="0"/>
              <a:t>Numerous algorithms that implement MCMC: Metropolis-Hastings (MH), etc.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74FD5-6DC7-43BD-8B62-5A6219B5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46" y="3429000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A779E-3CEE-4B34-9A0A-DF0D112737B3}"/>
              </a:ext>
            </a:extLst>
          </p:cNvPr>
          <p:cNvSpPr txBox="1"/>
          <p:nvPr/>
        </p:nvSpPr>
        <p:spPr>
          <a:xfrm>
            <a:off x="5856719" y="6485494"/>
            <a:ext cx="497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Fernando </a:t>
            </a:r>
            <a:r>
              <a:rPr lang="en-US" dirty="0" err="1"/>
              <a:t>Alarid</a:t>
            </a:r>
            <a:r>
              <a:rPr lang="en-US" dirty="0"/>
              <a:t>-Escudero</a:t>
            </a:r>
          </a:p>
        </p:txBody>
      </p:sp>
    </p:spTree>
    <p:extLst>
      <p:ext uri="{BB962C8B-B14F-4D97-AF65-F5344CB8AC3E}">
        <p14:creationId xmlns:p14="http://schemas.microsoft.com/office/powerpoint/2010/main" val="39776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FCA-7EC2-4735-BA6F-F2CC988D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calibration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9855-3362-4787-9BD3-035A5641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Sampling Importance Resampling (SIR)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Simple + easy add-on to random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 be inefficient if many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Incremental Mixture Importance Sampling (IMIS)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Starts out like SIR, adds more dense sampling in areas of highest likelihood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More complex, but improves efficiency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Both SIR and IMIS can get “stuck” – solution is to run separate “chains”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Markov Chain Monte Carlo (MCMC)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Most common Bayesian calibration technique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MCMC can also “get stuck” – solution is run multiple MCMCs from different starting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Approximate Bayesian Computation (ABC)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Used when likelihood function cannot be defined or is intractable to calculate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Example: SIR, but with accept/reject</a:t>
            </a:r>
          </a:p>
        </p:txBody>
      </p:sp>
    </p:spTree>
    <p:extLst>
      <p:ext uri="{BB962C8B-B14F-4D97-AF65-F5344CB8AC3E}">
        <p14:creationId xmlns:p14="http://schemas.microsoft.com/office/powerpoint/2010/main" val="40435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C61A-6D93-4FCC-933A-53005448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Worked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691A-B3F2-49AD-A5F7-30E77342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5390868"/>
            <a:ext cx="11641540" cy="13255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Calibrating rates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incidence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symptom progression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treatment</a:t>
            </a:r>
            <a:r>
              <a:rPr lang="en-US" b="1" dirty="0"/>
              <a:t> </a:t>
            </a:r>
            <a:r>
              <a:rPr lang="en-US" dirty="0"/>
              <a:t>to data from the Philippines</a:t>
            </a:r>
          </a:p>
          <a:p>
            <a:r>
              <a:rPr lang="en-US" dirty="0"/>
              <a:t>Mortality rates are fixed</a:t>
            </a:r>
          </a:p>
          <a:p>
            <a:r>
              <a:rPr lang="en-US" dirty="0"/>
              <a:t>Directed search, random search, SIR using likelihood-based goodness of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331B-DE75-4ABE-92AF-BCD3B2E9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600"/>
            <a:ext cx="9492295" cy="3779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48CF14-5F10-4EB7-B934-592562C59E07}"/>
              </a:ext>
            </a:extLst>
          </p:cNvPr>
          <p:cNvSpPr/>
          <p:nvPr/>
        </p:nvSpPr>
        <p:spPr>
          <a:xfrm>
            <a:off x="5117908" y="747265"/>
            <a:ext cx="3302758" cy="87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Prevalence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: 1159 cases/100,000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Proportion Clinical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: 32%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3C34-2419-4F9B-AF7C-6DDB8796FFD4}"/>
              </a:ext>
            </a:extLst>
          </p:cNvPr>
          <p:cNvSpPr/>
          <p:nvPr/>
        </p:nvSpPr>
        <p:spPr>
          <a:xfrm>
            <a:off x="8241957" y="747265"/>
            <a:ext cx="4177075" cy="87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Notifications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: 403 notifications/100,000</a:t>
            </a:r>
          </a:p>
        </p:txBody>
      </p:sp>
    </p:spTree>
    <p:extLst>
      <p:ext uri="{BB962C8B-B14F-4D97-AF65-F5344CB8AC3E}">
        <p14:creationId xmlns:p14="http://schemas.microsoft.com/office/powerpoint/2010/main" val="386417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9F8F-0D93-4E2E-B2B9-9CC82BEA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Calibration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BF74-0649-45CB-9BD5-22CE5379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418"/>
            <a:ext cx="11144534" cy="5506872"/>
          </a:xfrm>
        </p:spPr>
        <p:txBody>
          <a:bodyPr>
            <a:normAutofit/>
          </a:bodyPr>
          <a:lstStyle/>
          <a:p>
            <a:r>
              <a:rPr lang="en-US" sz="2400" dirty="0"/>
              <a:t>How to choose your prior parameter distributions?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18FAB-9AA4-4AB1-92A5-A15C616C5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1018"/>
              </p:ext>
            </p:extLst>
          </p:nvPr>
        </p:nvGraphicFramePr>
        <p:xfrm>
          <a:off x="895350" y="1861344"/>
          <a:ext cx="1051559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19798444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6503643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95988575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242619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Distribution(s)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Uninformed Prior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 (1,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0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[0, infinity]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Lognormal, Gamma, or Normal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Uniform (0, large number)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22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Relative Risk (unconstrained)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[0, infinity]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Lognormal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Relative Risk (constrained)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 (1,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9F8F-0D93-4E2E-B2B9-9CC82BEA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Calibration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BF74-0649-45CB-9BD5-22CE5379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531"/>
            <a:ext cx="11144534" cy="5506872"/>
          </a:xfrm>
        </p:spPr>
        <p:txBody>
          <a:bodyPr>
            <a:normAutofit/>
          </a:bodyPr>
          <a:lstStyle/>
          <a:p>
            <a:r>
              <a:rPr lang="en-US" sz="2400" dirty="0"/>
              <a:t>How to choose your target distributions (for likelihood-based methods)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18FAB-9AA4-4AB1-92A5-A15C616C5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513832"/>
              </p:ext>
            </p:extLst>
          </p:nvPr>
        </p:nvGraphicFramePr>
        <p:xfrm>
          <a:off x="209266" y="1855691"/>
          <a:ext cx="118306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435">
                  <a:extLst>
                    <a:ext uri="{9D8B030D-6E8A-4147-A177-3AD203B41FA5}">
                      <a16:colId xmlns:a16="http://schemas.microsoft.com/office/drawing/2014/main" val="3197984448"/>
                    </a:ext>
                  </a:extLst>
                </a:gridCol>
                <a:gridCol w="3425589">
                  <a:extLst>
                    <a:ext uri="{9D8B030D-6E8A-4147-A177-3AD203B41FA5}">
                      <a16:colId xmlns:a16="http://schemas.microsoft.com/office/drawing/2014/main" val="959885753"/>
                    </a:ext>
                  </a:extLst>
                </a:gridCol>
                <a:gridCol w="5270596">
                  <a:extLst>
                    <a:ext uri="{9D8B030D-6E8A-4147-A177-3AD203B41FA5}">
                      <a16:colId xmlns:a16="http://schemas.microsoft.com/office/drawing/2014/main" val="4242619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Target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Distribution(s)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Proportion (or anything else that falls between 0 and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 (or Binomial)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Alpha = # ppl with an outcome (like # TB cases in a survey)</a:t>
                      </a:r>
                    </a:p>
                    <a:p>
                      <a:pPr algn="ctr"/>
                      <a:r>
                        <a:rPr lang="en-US" sz="2000" dirty="0"/>
                        <a:t>Beta = # ppl without an outcome (like # ppl in a survey that didn’t have TB)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0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Poisson or Negative Binomial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 binomial allows for more uncertainty than Poisson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22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Time to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 example, average or median survival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98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Normal, Lognormal, 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 you have a target and you’re not sure what distribution to use, these are all common. If you have confidence intervals, you can choose the distribution that best fits those confidence intervals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4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9F8F-0D93-4E2E-B2B9-9CC82BEA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465"/>
            <a:ext cx="10515600" cy="1325563"/>
          </a:xfrm>
        </p:spPr>
        <p:txBody>
          <a:bodyPr anchor="t"/>
          <a:lstStyle/>
          <a:p>
            <a:r>
              <a:rPr lang="en-US" dirty="0"/>
              <a:t>Calibration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BF74-0649-45CB-9BD5-22CE5379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19"/>
            <a:ext cx="11353800" cy="60527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to choose your goodness of fit function?</a:t>
            </a:r>
          </a:p>
          <a:p>
            <a:pPr lvl="1"/>
            <a:r>
              <a:rPr lang="en-US" dirty="0"/>
              <a:t>SSE can be a helpful starting point</a:t>
            </a:r>
          </a:p>
          <a:p>
            <a:pPr lvl="1"/>
            <a:r>
              <a:rPr lang="en-US" dirty="0"/>
              <a:t>Likelihood-based = most tractable across different types of calibration methods</a:t>
            </a:r>
          </a:p>
          <a:p>
            <a:r>
              <a:rPr lang="en-US" dirty="0"/>
              <a:t>How to choose your calibration method?</a:t>
            </a:r>
          </a:p>
          <a:p>
            <a:pPr lvl="1"/>
            <a:r>
              <a:rPr lang="en-US" dirty="0"/>
              <a:t>Optimization or random search can be helpful starting points</a:t>
            </a:r>
          </a:p>
          <a:p>
            <a:pPr lvl="1"/>
            <a:r>
              <a:rPr lang="en-US" dirty="0"/>
              <a:t>Bayesian calibration = ideal, provides distributions for PSA. Efficiency tradeoffs. </a:t>
            </a:r>
          </a:p>
          <a:p>
            <a:pPr lvl="1"/>
            <a:r>
              <a:rPr lang="en-US" dirty="0"/>
              <a:t>SIR and IMIS are easier to scale than MCMC</a:t>
            </a:r>
          </a:p>
          <a:p>
            <a:r>
              <a:rPr lang="en-US" dirty="0"/>
              <a:t>How to select calibration targets?</a:t>
            </a:r>
          </a:p>
          <a:p>
            <a:pPr lvl="1"/>
            <a:r>
              <a:rPr lang="en-US" dirty="0"/>
              <a:t>Start with standard targets (notifications, prevalence survey data), but be creative</a:t>
            </a:r>
          </a:p>
          <a:p>
            <a:pPr lvl="1"/>
            <a:r>
              <a:rPr lang="en-US" dirty="0"/>
              <a:t>Consider whether your targets match what you’re trying to do. If your model is age-stratified, do you have age-stratified targets?</a:t>
            </a:r>
          </a:p>
          <a:p>
            <a:pPr lvl="1"/>
            <a:r>
              <a:rPr lang="en-US" dirty="0"/>
              <a:t>Some targets may need adjustment before they match modeled output (notifications ≠ all cases)</a:t>
            </a:r>
          </a:p>
          <a:p>
            <a:pPr lvl="1"/>
            <a:r>
              <a:rPr lang="en-US" dirty="0"/>
              <a:t>Do you have enough targets for your model to be identifiable? </a:t>
            </a:r>
          </a:p>
          <a:p>
            <a:r>
              <a:rPr lang="en-US" dirty="0"/>
              <a:t>How to increase efficiency?</a:t>
            </a:r>
          </a:p>
          <a:p>
            <a:pPr lvl="1"/>
            <a:r>
              <a:rPr lang="en-US" dirty="0"/>
              <a:t>Narrow priors (e.g. face validity, very inconsistent outputs)</a:t>
            </a:r>
          </a:p>
          <a:p>
            <a:pPr lvl="1"/>
            <a:r>
              <a:rPr lang="en-US" dirty="0"/>
              <a:t>Use Latin Hypercube Sampling</a:t>
            </a:r>
          </a:p>
          <a:p>
            <a:pPr lvl="1"/>
            <a:r>
              <a:rPr lang="en-US" dirty="0"/>
              <a:t>Separate calibration into nonoverlapping phases if possible</a:t>
            </a:r>
          </a:p>
          <a:p>
            <a:pPr lvl="1"/>
            <a:r>
              <a:rPr lang="en-US" dirty="0"/>
              <a:t>Anything that involves evaluating many random samples can be parallelized (e.g. on a server or high-performance computing cluster like MARCC)</a:t>
            </a:r>
          </a:p>
          <a:p>
            <a:r>
              <a:rPr lang="en-US" dirty="0"/>
              <a:t>Sampling methods (SIR, IMIS, random search) – how do you know you have enough samples?</a:t>
            </a:r>
          </a:p>
          <a:p>
            <a:pPr lvl="1"/>
            <a:r>
              <a:rPr lang="en-US" dirty="0"/>
              <a:t>Posterior parameter distributions should look smooth, not change much if you add more samples or rerun calibration</a:t>
            </a:r>
          </a:p>
          <a:p>
            <a:r>
              <a:rPr lang="en-US" dirty="0"/>
              <a:t>It’s an iterative and somewhat subjective process!</a:t>
            </a:r>
          </a:p>
        </p:txBody>
      </p:sp>
    </p:spTree>
    <p:extLst>
      <p:ext uri="{BB962C8B-B14F-4D97-AF65-F5344CB8AC3E}">
        <p14:creationId xmlns:p14="http://schemas.microsoft.com/office/powerpoint/2010/main" val="42065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1CC-94E0-4FEF-8452-C060A5D5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19" y="242295"/>
            <a:ext cx="10515600" cy="1325563"/>
          </a:xfrm>
        </p:spPr>
        <p:txBody>
          <a:bodyPr/>
          <a:lstStyle/>
          <a:p>
            <a:r>
              <a:rPr lang="en-US" dirty="0"/>
              <a:t>Questions to ask yourself when you read a modeling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2D99-75F5-4D84-8CFF-583DB3E9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9" y="1690688"/>
            <a:ext cx="10938681" cy="51673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parameters are calibrated?</a:t>
            </a:r>
          </a:p>
          <a:p>
            <a:pPr lvl="1"/>
            <a:r>
              <a:rPr lang="en-US" dirty="0"/>
              <a:t>Does the model assume values for some unknown parameters or does it incorporate all unknown parameters in calibration?</a:t>
            </a:r>
          </a:p>
          <a:p>
            <a:r>
              <a:rPr lang="en-US" dirty="0"/>
              <a:t>How well is calibration described?</a:t>
            </a:r>
          </a:p>
          <a:p>
            <a:pPr lvl="1"/>
            <a:r>
              <a:rPr lang="en-US" dirty="0"/>
              <a:t>Does the appendix provide details on targets/distributions/their sources, calibration method, GOF function, etc.?</a:t>
            </a:r>
          </a:p>
          <a:p>
            <a:pPr lvl="1"/>
            <a:r>
              <a:rPr lang="en-US" dirty="0"/>
              <a:t>Does the appendix show calibration performance? (e.g. calibrated model output fit to targets, what the best-fitting parameter values or posterior distributions are)</a:t>
            </a:r>
          </a:p>
          <a:p>
            <a:r>
              <a:rPr lang="en-US" dirty="0"/>
              <a:t>Does the method allow for parameter uncertainty?</a:t>
            </a:r>
          </a:p>
          <a:p>
            <a:pPr lvl="1"/>
            <a:r>
              <a:rPr lang="en-US" dirty="0"/>
              <a:t>There is always uncertainty – but is this reflected or was one single best-fitting parameter chosen?</a:t>
            </a:r>
          </a:p>
          <a:p>
            <a:pPr lvl="1"/>
            <a:r>
              <a:rPr lang="en-US" dirty="0"/>
              <a:t>Bayesian calibration methods are typically strongest at incorporating uncertainty</a:t>
            </a:r>
          </a:p>
          <a:p>
            <a:r>
              <a:rPr lang="en-US" dirty="0"/>
              <a:t>Does the method consider applicability of target data to the model?</a:t>
            </a:r>
          </a:p>
          <a:p>
            <a:pPr lvl="1"/>
            <a:r>
              <a:rPr lang="en-US" dirty="0"/>
              <a:t>For example, notifications are a biased estimate of true TB cases. Does the model consider that only some cases are treated/notified? Or, was the target adjusted to reflect uncertainty in notification coverage?</a:t>
            </a:r>
          </a:p>
          <a:p>
            <a:r>
              <a:rPr lang="en-US" dirty="0"/>
              <a:t>Does the choice of calibration targets fit with what the model is trying to do?</a:t>
            </a:r>
          </a:p>
          <a:p>
            <a:pPr lvl="1"/>
            <a:r>
              <a:rPr lang="en-US" dirty="0"/>
              <a:t>If the model is focused on programs that target certain age groups, or interventions related to drug resistance, were calibration targets related to age-specific TB burdens/drug resistance included?</a:t>
            </a:r>
          </a:p>
        </p:txBody>
      </p:sp>
    </p:spTree>
    <p:extLst>
      <p:ext uri="{BB962C8B-B14F-4D97-AF65-F5344CB8AC3E}">
        <p14:creationId xmlns:p14="http://schemas.microsoft.com/office/powerpoint/2010/main" val="196496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1EDF-ED17-461C-AF74-CD182B1F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7508"/>
            <a:ext cx="10515600" cy="18569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Many model parameters cannot be directly measured</a:t>
            </a:r>
          </a:p>
          <a:p>
            <a:pPr>
              <a:lnSpc>
                <a:spcPct val="120000"/>
              </a:lnSpc>
            </a:pPr>
            <a:r>
              <a:rPr lang="en-US" dirty="0"/>
              <a:t>But observed data can tell us about these unknown parameters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Model Calibration: </a:t>
            </a:r>
            <a:r>
              <a:rPr lang="en-US" dirty="0"/>
              <a:t>process of identifying parameters that generate model output which matches observed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0A02A-ACD9-414F-823C-211A3D5D1081}"/>
              </a:ext>
            </a:extLst>
          </p:cNvPr>
          <p:cNvSpPr/>
          <p:nvPr/>
        </p:nvSpPr>
        <p:spPr>
          <a:xfrm>
            <a:off x="2175336" y="1674649"/>
            <a:ext cx="1385799" cy="1289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 TB Disease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AD1BC-5471-4E11-91DE-C1074819FD49}"/>
              </a:ext>
            </a:extLst>
          </p:cNvPr>
          <p:cNvCxnSpPr>
            <a:cxnSpLocks/>
          </p:cNvCxnSpPr>
          <p:nvPr/>
        </p:nvCxnSpPr>
        <p:spPr>
          <a:xfrm>
            <a:off x="8933942" y="2319271"/>
            <a:ext cx="103934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04538A-531D-4F01-9959-DB34702460BA}"/>
              </a:ext>
            </a:extLst>
          </p:cNvPr>
          <p:cNvSpPr txBox="1"/>
          <p:nvPr/>
        </p:nvSpPr>
        <p:spPr>
          <a:xfrm>
            <a:off x="8892998" y="1974377"/>
            <a:ext cx="177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Treatment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578DA-F98A-446A-AFE0-168214DFEB6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561135" y="2319272"/>
            <a:ext cx="136871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A3058AF-51FE-4B10-9C56-1A371ACBBD7E}"/>
              </a:ext>
            </a:extLst>
          </p:cNvPr>
          <p:cNvSpPr/>
          <p:nvPr/>
        </p:nvSpPr>
        <p:spPr>
          <a:xfrm>
            <a:off x="4929853" y="1674648"/>
            <a:ext cx="1385799" cy="1289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Subclinical Active TB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10AD-93A5-467E-B1B4-E7034783770F}"/>
              </a:ext>
            </a:extLst>
          </p:cNvPr>
          <p:cNvSpPr txBox="1"/>
          <p:nvPr/>
        </p:nvSpPr>
        <p:spPr>
          <a:xfrm>
            <a:off x="3578174" y="1988549"/>
            <a:ext cx="13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Incidence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36A65-FFC9-4A85-89C7-741E17F73AAE}"/>
              </a:ext>
            </a:extLst>
          </p:cNvPr>
          <p:cNvCxnSpPr>
            <a:cxnSpLocks/>
          </p:cNvCxnSpPr>
          <p:nvPr/>
        </p:nvCxnSpPr>
        <p:spPr>
          <a:xfrm>
            <a:off x="6349772" y="2319271"/>
            <a:ext cx="11983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5C5C69-0450-4C6B-8C00-04E5FF9D8115}"/>
              </a:ext>
            </a:extLst>
          </p:cNvPr>
          <p:cNvSpPr txBox="1"/>
          <p:nvPr/>
        </p:nvSpPr>
        <p:spPr>
          <a:xfrm>
            <a:off x="6226939" y="1717923"/>
            <a:ext cx="138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Symptom Progression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574988-4DE8-4F7F-8498-6A6A66BF458B}"/>
              </a:ext>
            </a:extLst>
          </p:cNvPr>
          <p:cNvSpPr/>
          <p:nvPr/>
        </p:nvSpPr>
        <p:spPr>
          <a:xfrm>
            <a:off x="7548146" y="1674648"/>
            <a:ext cx="1385799" cy="1289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Clinical Active TB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AE8C0-9B9B-4B02-817D-3A47DD409A5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68235" y="2963896"/>
            <a:ext cx="1" cy="704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9D22F1-C8BC-47A2-B85F-80E82CD6D30B}"/>
              </a:ext>
            </a:extLst>
          </p:cNvPr>
          <p:cNvCxnSpPr>
            <a:cxnSpLocks/>
          </p:cNvCxnSpPr>
          <p:nvPr/>
        </p:nvCxnSpPr>
        <p:spPr>
          <a:xfrm flipH="1">
            <a:off x="5656872" y="2963896"/>
            <a:ext cx="1" cy="704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69830-8ADE-4D36-A168-A899AE2488A3}"/>
              </a:ext>
            </a:extLst>
          </p:cNvPr>
          <p:cNvCxnSpPr>
            <a:cxnSpLocks/>
          </p:cNvCxnSpPr>
          <p:nvPr/>
        </p:nvCxnSpPr>
        <p:spPr>
          <a:xfrm flipH="1">
            <a:off x="8241045" y="2963896"/>
            <a:ext cx="1" cy="704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BD38A-7B4B-4443-BFC4-150F4B2BF86E}"/>
              </a:ext>
            </a:extLst>
          </p:cNvPr>
          <p:cNvSpPr/>
          <p:nvPr/>
        </p:nvSpPr>
        <p:spPr>
          <a:xfrm>
            <a:off x="2175335" y="3668154"/>
            <a:ext cx="6758607" cy="440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Deaths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274175-8694-42A2-B6DD-FEFF0A987D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9453616" y="1390053"/>
            <a:ext cx="0" cy="59849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B2C8F54-39D3-4757-9310-FC11714DE6C2}"/>
              </a:ext>
            </a:extLst>
          </p:cNvPr>
          <p:cNvSpPr/>
          <p:nvPr/>
        </p:nvSpPr>
        <p:spPr>
          <a:xfrm>
            <a:off x="8593332" y="398867"/>
            <a:ext cx="1720568" cy="9911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Reported TB Notifications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D96779-F05E-44AC-A8A4-EF824D3B0384}"/>
              </a:ext>
            </a:extLst>
          </p:cNvPr>
          <p:cNvSpPr/>
          <p:nvPr/>
        </p:nvSpPr>
        <p:spPr>
          <a:xfrm>
            <a:off x="6096000" y="480363"/>
            <a:ext cx="1720568" cy="9911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TB Prevalence Survey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C56EFF-3B95-43E4-83B3-131AAEDBAEA7}"/>
              </a:ext>
            </a:extLst>
          </p:cNvPr>
          <p:cNvCxnSpPr>
            <a:cxnSpLocks/>
            <a:stCxn id="21" idx="0"/>
            <a:endCxn id="35" idx="3"/>
          </p:cNvCxnSpPr>
          <p:nvPr/>
        </p:nvCxnSpPr>
        <p:spPr>
          <a:xfrm flipV="1">
            <a:off x="5622753" y="1326393"/>
            <a:ext cx="725218" cy="34825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BD7CB9-3AE2-4215-A62E-B0F3A34D2B2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7564597" y="1326393"/>
            <a:ext cx="676449" cy="34825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1BA6CA-249D-4872-B5D8-778826D89DC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187355" y="2319271"/>
            <a:ext cx="987981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DA58EE-DC46-4FE1-A7C1-4B8497F9CB88}"/>
              </a:ext>
            </a:extLst>
          </p:cNvPr>
          <p:cNvSpPr txBox="1"/>
          <p:nvPr/>
        </p:nvSpPr>
        <p:spPr>
          <a:xfrm>
            <a:off x="1235436" y="1985356"/>
            <a:ext cx="177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Inflows</a:t>
            </a:r>
          </a:p>
        </p:txBody>
      </p:sp>
    </p:spTree>
    <p:extLst>
      <p:ext uri="{BB962C8B-B14F-4D97-AF65-F5344CB8AC3E}">
        <p14:creationId xmlns:p14="http://schemas.microsoft.com/office/powerpoint/2010/main" val="31742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9" grpId="0"/>
      <p:bldP spid="21" grpId="0" animBg="1"/>
      <p:bldP spid="22" grpId="0"/>
      <p:bldP spid="24" grpId="0"/>
      <p:bldP spid="25" grpId="0" animBg="1"/>
      <p:bldP spid="29" grpId="0" animBg="1"/>
      <p:bldP spid="34" grpId="0" animBg="1"/>
      <p:bldP spid="35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F50F-8941-4797-84D8-15244DE6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i="1" dirty="0"/>
              <a:t>packages</a:t>
            </a:r>
            <a:r>
              <a:rPr lang="en-US" dirty="0"/>
              <a:t>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A4D9-F411-4820-8208-494F3C31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Latin Hypercube Sampling: </a:t>
            </a:r>
            <a:r>
              <a:rPr lang="en-US" b="1" i="1" dirty="0" err="1"/>
              <a:t>lhs</a:t>
            </a:r>
            <a:endParaRPr lang="en-US" b="1" i="1" dirty="0"/>
          </a:p>
          <a:p>
            <a:r>
              <a:rPr lang="en-US" dirty="0"/>
              <a:t>Optimization algorithms: </a:t>
            </a:r>
            <a:r>
              <a:rPr lang="en-US" b="1" dirty="0" err="1"/>
              <a:t>optim</a:t>
            </a:r>
            <a:r>
              <a:rPr lang="en-US" b="1" dirty="0"/>
              <a:t> </a:t>
            </a:r>
            <a:r>
              <a:rPr lang="en-US" dirty="0"/>
              <a:t>(method = “L-BFGS-B” allows you to specify parameter bounds), </a:t>
            </a:r>
            <a:r>
              <a:rPr lang="en-US" i="1" dirty="0" err="1"/>
              <a:t>DEoptim</a:t>
            </a:r>
            <a:r>
              <a:rPr lang="en-US" i="1" dirty="0"/>
              <a:t>, </a:t>
            </a:r>
            <a:r>
              <a:rPr lang="en-US" i="1" dirty="0" err="1"/>
              <a:t>optim_sa</a:t>
            </a:r>
            <a:r>
              <a:rPr lang="en-US" i="1" dirty="0"/>
              <a:t>, </a:t>
            </a:r>
            <a:r>
              <a:rPr lang="en-US" i="1" dirty="0" err="1"/>
              <a:t>GenSA</a:t>
            </a:r>
            <a:endParaRPr lang="en-US" i="1" dirty="0"/>
          </a:p>
          <a:p>
            <a:r>
              <a:rPr lang="en-US" dirty="0"/>
              <a:t>IMIS: </a:t>
            </a:r>
            <a:r>
              <a:rPr lang="en-US" b="1" i="1" dirty="0"/>
              <a:t>IMIS</a:t>
            </a:r>
            <a:r>
              <a:rPr lang="en-US" b="1" dirty="0"/>
              <a:t> </a:t>
            </a:r>
            <a:r>
              <a:rPr lang="en-US" dirty="0"/>
              <a:t>(no longer maintained?)</a:t>
            </a:r>
          </a:p>
          <a:p>
            <a:r>
              <a:rPr lang="en-US" dirty="0"/>
              <a:t>MCMC: </a:t>
            </a:r>
            <a:r>
              <a:rPr lang="en-US" b="1" i="1" dirty="0" err="1"/>
              <a:t>RStan</a:t>
            </a:r>
            <a:r>
              <a:rPr lang="en-US" i="1" dirty="0"/>
              <a:t>, R2WinBUGS, </a:t>
            </a:r>
            <a:r>
              <a:rPr lang="en-US" i="1" dirty="0" err="1"/>
              <a:t>rjags</a:t>
            </a:r>
            <a:r>
              <a:rPr lang="en-US" i="1" dirty="0"/>
              <a:t>, </a:t>
            </a:r>
            <a:r>
              <a:rPr lang="en-US" i="1" dirty="0" err="1"/>
              <a:t>mcmc</a:t>
            </a:r>
            <a:endParaRPr lang="en-US" i="1" dirty="0"/>
          </a:p>
          <a:p>
            <a:r>
              <a:rPr lang="en-US" dirty="0"/>
              <a:t>Bayesian calibration organization/wrapper functions: </a:t>
            </a:r>
            <a:r>
              <a:rPr lang="en-US" i="1" dirty="0" err="1"/>
              <a:t>darthpack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dampack</a:t>
            </a:r>
            <a:r>
              <a:rPr lang="en-US" i="1" dirty="0"/>
              <a:t> </a:t>
            </a:r>
            <a:r>
              <a:rPr lang="en-US" dirty="0"/>
              <a:t>(also helpful for running PSAs, VOI analysis, etc.)</a:t>
            </a:r>
            <a:r>
              <a:rPr lang="en-US" i="1" dirty="0"/>
              <a:t> </a:t>
            </a:r>
            <a:endParaRPr lang="en-US" dirty="0"/>
          </a:p>
          <a:p>
            <a:r>
              <a:rPr lang="en-US" dirty="0"/>
              <a:t>For sampling: </a:t>
            </a:r>
            <a:r>
              <a:rPr lang="en-US" dirty="0" err="1"/>
              <a:t>rnorm</a:t>
            </a:r>
            <a:r>
              <a:rPr lang="en-US" dirty="0"/>
              <a:t>, </a:t>
            </a:r>
            <a:r>
              <a:rPr lang="en-US" dirty="0" err="1"/>
              <a:t>rbeta</a:t>
            </a:r>
            <a:r>
              <a:rPr lang="en-US" dirty="0"/>
              <a:t>, </a:t>
            </a:r>
            <a:r>
              <a:rPr lang="en-US" dirty="0" err="1"/>
              <a:t>rgamma</a:t>
            </a:r>
            <a:r>
              <a:rPr lang="en-US" dirty="0"/>
              <a:t>, etc.</a:t>
            </a:r>
          </a:p>
          <a:p>
            <a:r>
              <a:rPr lang="en-US" dirty="0"/>
              <a:t>For likelihood evaluation: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dbinom</a:t>
            </a:r>
            <a:r>
              <a:rPr lang="en-US" dirty="0"/>
              <a:t>, </a:t>
            </a:r>
            <a:r>
              <a:rPr lang="en-US" dirty="0" err="1"/>
              <a:t>dbeta</a:t>
            </a:r>
            <a:r>
              <a:rPr lang="en-US" dirty="0"/>
              <a:t>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1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1CD4-9D85-42FE-8064-38E1DBEA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add-ins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C758-22D1-40C9-9DBF-FE0696F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Likelihood calculations: BETA.DIST, NORM.DIST, etc.</a:t>
            </a:r>
          </a:p>
          <a:p>
            <a:r>
              <a:rPr lang="en-US" dirty="0"/>
              <a:t>Directed Search: “Solver” add-in</a:t>
            </a:r>
          </a:p>
          <a:p>
            <a:r>
              <a:rPr lang="en-US" dirty="0"/>
              <a:t>Random Search and SIR: </a:t>
            </a:r>
          </a:p>
          <a:p>
            <a:pPr lvl="1"/>
            <a:r>
              <a:rPr lang="en-US" dirty="0"/>
              <a:t>Random parameter set sampling: RANDBETWEEN(a, b) samples random numbers between a and b. </a:t>
            </a:r>
          </a:p>
          <a:p>
            <a:pPr lvl="1"/>
            <a:r>
              <a:rPr lang="en-US" dirty="0"/>
              <a:t>Evaluating the model for each parameter set: requires VBA/macros</a:t>
            </a:r>
          </a:p>
          <a:p>
            <a:pPr lvl="1"/>
            <a:r>
              <a:rPr lang="en-US" dirty="0"/>
              <a:t>To conduct weighted sampling: </a:t>
            </a:r>
          </a:p>
          <a:p>
            <a:pPr lvl="2"/>
            <a:r>
              <a:rPr lang="en-US" dirty="0"/>
              <a:t>Calculate sampling weights and create a column that sums them across rows (cumulative weight). Say this is column M and that your spreadsheet has 1 header row</a:t>
            </a:r>
          </a:p>
          <a:p>
            <a:pPr lvl="2"/>
            <a:r>
              <a:rPr lang="en-US" dirty="0"/>
              <a:t>MATCH(RAND(), M$2:M$5001) + 1 will randomly sample integers corresponding to the row index (with sampling weights)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3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F4A-8620-4EB1-9BF5-04B920EA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78" y="255943"/>
            <a:ext cx="10515600" cy="1325563"/>
          </a:xfrm>
        </p:spPr>
        <p:txBody>
          <a:bodyPr anchor="t"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7A64-D893-4950-A6D9-5A42AF78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160060"/>
            <a:ext cx="11354937" cy="56979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Calibration Overviews/Tutorials:</a:t>
            </a:r>
          </a:p>
          <a:p>
            <a:r>
              <a:rPr lang="en-US" dirty="0"/>
              <a:t>Menzies et al. </a:t>
            </a:r>
            <a:r>
              <a:rPr lang="en-US" i="1" dirty="0"/>
              <a:t>Bayesian Methods for Calibration Health Policy Models: A Tutorial</a:t>
            </a:r>
            <a:r>
              <a:rPr lang="en-US" dirty="0"/>
              <a:t> Pharmacoeconomics, 2017. </a:t>
            </a:r>
            <a:r>
              <a:rPr lang="en-US" dirty="0">
                <a:hlinkClick r:id="rId2"/>
              </a:rPr>
              <a:t>doi.org/10.1007/s40273-017-0494-4</a:t>
            </a:r>
            <a:r>
              <a:rPr lang="en-US" dirty="0"/>
              <a:t> </a:t>
            </a:r>
          </a:p>
          <a:p>
            <a:r>
              <a:rPr lang="en-US" dirty="0" err="1"/>
              <a:t>Vanni</a:t>
            </a:r>
            <a:r>
              <a:rPr lang="en-US" dirty="0"/>
              <a:t> et al. </a:t>
            </a:r>
            <a:r>
              <a:rPr lang="en-US" i="1" dirty="0"/>
              <a:t>Calibrating Models in Economic Evaluation. </a:t>
            </a:r>
            <a:r>
              <a:rPr lang="en-US" dirty="0"/>
              <a:t>Pharmacoeconomics, 2012. </a:t>
            </a:r>
            <a:r>
              <a:rPr lang="en-US" dirty="0">
                <a:hlinkClick r:id="rId3"/>
              </a:rPr>
              <a:t>dx.doi.org/10.2165/11584600-000000000-00000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Original SIR and IMIS papers: </a:t>
            </a:r>
          </a:p>
          <a:p>
            <a:r>
              <a:rPr lang="en-US" dirty="0"/>
              <a:t>Rubin. </a:t>
            </a:r>
            <a:r>
              <a:rPr lang="en-US" i="1" dirty="0"/>
              <a:t>Using the SIR algorithm to simulate posterior distributions (with discussion). </a:t>
            </a:r>
            <a:r>
              <a:rPr lang="en-US" dirty="0"/>
              <a:t>In </a:t>
            </a:r>
            <a:r>
              <a:rPr lang="en-US" i="1" dirty="0"/>
              <a:t>Bayesian Statistics 3 </a:t>
            </a:r>
            <a:r>
              <a:rPr lang="en-US" dirty="0"/>
              <a:t>by Bernardo et al</a:t>
            </a:r>
            <a:r>
              <a:rPr lang="en-US" i="1" dirty="0"/>
              <a:t>, </a:t>
            </a:r>
            <a:r>
              <a:rPr lang="en-US" dirty="0"/>
              <a:t>1988. </a:t>
            </a:r>
          </a:p>
          <a:p>
            <a:r>
              <a:rPr lang="en-US" dirty="0"/>
              <a:t>Teele et al. </a:t>
            </a:r>
            <a:r>
              <a:rPr lang="en-US" i="1" dirty="0"/>
              <a:t>Computing Normalizing Constants for Finite Mixture Models via Incremental Mixture Importance Sampling (IMIS). </a:t>
            </a:r>
            <a:r>
              <a:rPr lang="en-US" dirty="0"/>
              <a:t>Journal of Computation and Graphical Statistics, 2006. </a:t>
            </a:r>
            <a:r>
              <a:rPr lang="en-US" dirty="0">
                <a:hlinkClick r:id="rId4"/>
              </a:rPr>
              <a:t>https://doi.org/10.1198/106186006X132358</a:t>
            </a:r>
            <a:r>
              <a:rPr lang="en-US" dirty="0"/>
              <a:t> </a:t>
            </a:r>
          </a:p>
          <a:p>
            <a:r>
              <a:rPr lang="en-US" dirty="0"/>
              <a:t>Raftery and Bao. </a:t>
            </a:r>
            <a:r>
              <a:rPr lang="en-US" i="1" dirty="0"/>
              <a:t>Estimating and Projecting Trends in HIV/AIDS Generalized Epidemics Using Incremental Mixture Importance Sampling. </a:t>
            </a:r>
            <a:r>
              <a:rPr lang="en-US" dirty="0"/>
              <a:t>Biometrics, 2010. </a:t>
            </a:r>
            <a:r>
              <a:rPr lang="en-US" dirty="0">
                <a:hlinkClick r:id="rId5"/>
              </a:rPr>
              <a:t>https://doi.org/10.1111/j.1541-0420.2010.01399.x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Examples/other resources:</a:t>
            </a:r>
          </a:p>
          <a:p>
            <a:r>
              <a:rPr lang="en-US" b="1" dirty="0"/>
              <a:t>Bayesian calibration example: </a:t>
            </a:r>
            <a:r>
              <a:rPr lang="en-US" dirty="0"/>
              <a:t>Jackson et al. </a:t>
            </a:r>
            <a:r>
              <a:rPr lang="en-US" i="1" dirty="0"/>
              <a:t>Calibration of Complex Models through Bayesian Evidence Synthesis: A Demonstration and Tutorial</a:t>
            </a:r>
            <a:r>
              <a:rPr lang="en-US" dirty="0"/>
              <a:t>. Medical Decision Making, 2013. </a:t>
            </a:r>
            <a:r>
              <a:rPr lang="en-US" dirty="0">
                <a:hlinkClick r:id="rId6"/>
              </a:rPr>
              <a:t>https://doi.org/10.1177%2F0272989X13493143</a:t>
            </a:r>
            <a:r>
              <a:rPr lang="en-US" dirty="0"/>
              <a:t> </a:t>
            </a:r>
          </a:p>
          <a:p>
            <a:r>
              <a:rPr lang="en-US" b="1" dirty="0"/>
              <a:t>Tutorials, R code, worked examples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www.darthworkgroup.com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/>
              <a:t>Specific concepts</a:t>
            </a:r>
          </a:p>
          <a:p>
            <a:r>
              <a:rPr lang="en-US" b="1" dirty="0"/>
              <a:t>Model Identifiability: </a:t>
            </a:r>
            <a:r>
              <a:rPr lang="en-US" dirty="0" err="1"/>
              <a:t>Alarid</a:t>
            </a:r>
            <a:r>
              <a:rPr lang="en-US" dirty="0"/>
              <a:t>-Escudero et al. </a:t>
            </a:r>
            <a:r>
              <a:rPr lang="en-US" i="1" dirty="0" err="1"/>
              <a:t>Nonidentifiability</a:t>
            </a:r>
            <a:r>
              <a:rPr lang="en-US" i="1" dirty="0"/>
              <a:t> in Model Calibration and Implications for Medical Decision Making</a:t>
            </a:r>
            <a:r>
              <a:rPr lang="en-US" dirty="0"/>
              <a:t>. Medical Decision Making, 2018. </a:t>
            </a:r>
            <a:r>
              <a:rPr lang="en-US" dirty="0">
                <a:hlinkClick r:id="rId8"/>
              </a:rPr>
              <a:t>https://doi.org/10.1177/0272989x18792283</a:t>
            </a:r>
            <a:r>
              <a:rPr lang="en-US" dirty="0"/>
              <a:t> </a:t>
            </a:r>
          </a:p>
          <a:p>
            <a:r>
              <a:rPr lang="en-US" b="1" dirty="0"/>
              <a:t>Efficiency (in Bayesian calibration)</a:t>
            </a:r>
            <a:r>
              <a:rPr lang="en-US" dirty="0"/>
              <a:t>: </a:t>
            </a:r>
            <a:r>
              <a:rPr lang="en-US" i="1" dirty="0"/>
              <a:t>Ryckman et al. Methods for Model Calibration under High Uncertainty: Modeling Cholera in Bangladesh</a:t>
            </a:r>
            <a:r>
              <a:rPr lang="en-US" dirty="0"/>
              <a:t>. Medical Decision Making, 2020. </a:t>
            </a:r>
            <a:r>
              <a:rPr lang="en-US" dirty="0">
                <a:hlinkClick r:id="rId9"/>
              </a:rPr>
              <a:t>https://doi.org/10.1177%2F0272989X20938683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5919-6644-495B-BFF1-1107B8CE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384B-BEC4-4037-8E0D-4309C994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Calibration basics and terminology</a:t>
            </a:r>
          </a:p>
          <a:p>
            <a:r>
              <a:rPr lang="en-US" dirty="0"/>
              <a:t>Types of calibration</a:t>
            </a:r>
          </a:p>
          <a:p>
            <a:r>
              <a:rPr lang="en-US" dirty="0"/>
              <a:t>Tips and tricks</a:t>
            </a:r>
          </a:p>
          <a:p>
            <a:r>
              <a:rPr lang="en-US" dirty="0"/>
              <a:t>Worked examples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3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D93-676D-4386-90CA-35AA154E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2" y="91858"/>
            <a:ext cx="10515600" cy="1325563"/>
          </a:xfrm>
        </p:spPr>
        <p:txBody>
          <a:bodyPr anchor="t"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50F6-EDC2-441C-B7A1-A688276A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8" y="4398997"/>
            <a:ext cx="8214360" cy="227606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en-US" dirty="0"/>
              <a:t>: model inputs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Targets</a:t>
            </a:r>
            <a:r>
              <a:rPr lang="en-US" dirty="0"/>
              <a:t>: empirical data to be replicated by the model</a:t>
            </a:r>
          </a:p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  <a:r>
              <a:rPr lang="en-US" dirty="0"/>
              <a:t>: modeled outcomes to be matched to targets</a:t>
            </a:r>
          </a:p>
          <a:p>
            <a:r>
              <a:rPr lang="en-US" b="1" dirty="0"/>
              <a:t>Goodness of Fit function</a:t>
            </a:r>
            <a:r>
              <a:rPr lang="en-US" dirty="0"/>
              <a:t>: quantitative metric to assess model’s performance in replicating targets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55A911-CFE0-4498-910C-6470B3545FE8}"/>
              </a:ext>
            </a:extLst>
          </p:cNvPr>
          <p:cNvSpPr/>
          <p:nvPr/>
        </p:nvSpPr>
        <p:spPr>
          <a:xfrm>
            <a:off x="10357074" y="4941849"/>
            <a:ext cx="1720568" cy="9911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Reported TB Notifications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C631-324F-4FBF-A22F-F1DCB3F885CB}"/>
              </a:ext>
            </a:extLst>
          </p:cNvPr>
          <p:cNvSpPr/>
          <p:nvPr/>
        </p:nvSpPr>
        <p:spPr>
          <a:xfrm>
            <a:off x="8862485" y="5578736"/>
            <a:ext cx="1720568" cy="9911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TB Prevalence Survey 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39A67E-2D02-449E-9D3F-A9F688583E2C}"/>
              </a:ext>
            </a:extLst>
          </p:cNvPr>
          <p:cNvSpPr/>
          <p:nvPr/>
        </p:nvSpPr>
        <p:spPr>
          <a:xfrm>
            <a:off x="8142232" y="1812673"/>
            <a:ext cx="946966" cy="646331"/>
          </a:xfrm>
          <a:prstGeom prst="rightArrow">
            <a:avLst>
              <a:gd name="adj1" fmla="val 42926"/>
              <a:gd name="adj2" fmla="val 51179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521D8BE-C81F-4470-82BD-757781EC1F83}"/>
              </a:ext>
            </a:extLst>
          </p:cNvPr>
          <p:cNvSpPr/>
          <p:nvPr/>
        </p:nvSpPr>
        <p:spPr>
          <a:xfrm>
            <a:off x="9200179" y="687872"/>
            <a:ext cx="1619094" cy="1325563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Subclinical TB prevalence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B8B439CF-63ED-415A-BEA6-3C09EEC49F4D}"/>
              </a:ext>
            </a:extLst>
          </p:cNvPr>
          <p:cNvSpPr/>
          <p:nvPr/>
        </p:nvSpPr>
        <p:spPr>
          <a:xfrm>
            <a:off x="10576756" y="1420558"/>
            <a:ext cx="1619094" cy="1325563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Clinical TB prevalence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E0B5414-F349-4BC4-95E7-6B7655BBEFC5}"/>
              </a:ext>
            </a:extLst>
          </p:cNvPr>
          <p:cNvSpPr/>
          <p:nvPr/>
        </p:nvSpPr>
        <p:spPr>
          <a:xfrm>
            <a:off x="9201642" y="2159159"/>
            <a:ext cx="1619094" cy="1325563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Number of treated TB cases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A99B3DA-902E-4577-B04E-036B6EC29C51}"/>
              </a:ext>
            </a:extLst>
          </p:cNvPr>
          <p:cNvSpPr/>
          <p:nvPr/>
        </p:nvSpPr>
        <p:spPr>
          <a:xfrm rot="5400000">
            <a:off x="10520595" y="3735381"/>
            <a:ext cx="946966" cy="646331"/>
          </a:xfrm>
          <a:prstGeom prst="rightArrow">
            <a:avLst>
              <a:gd name="adj1" fmla="val 42926"/>
              <a:gd name="adj2" fmla="val 51179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5935EE39-627A-44D1-BD2D-62F07986F015}"/>
              </a:ext>
            </a:extLst>
          </p:cNvPr>
          <p:cNvSpPr/>
          <p:nvPr/>
        </p:nvSpPr>
        <p:spPr>
          <a:xfrm rot="13224159">
            <a:off x="7304369" y="3748368"/>
            <a:ext cx="1968799" cy="1667943"/>
          </a:xfrm>
          <a:prstGeom prst="circularArrow">
            <a:avLst>
              <a:gd name="adj1" fmla="val 8554"/>
              <a:gd name="adj2" fmla="val 1236689"/>
              <a:gd name="adj3" fmla="val 20020068"/>
              <a:gd name="adj4" fmla="val 10800000"/>
              <a:gd name="adj5" fmla="val 154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1914AC-C6E6-4FC0-B187-AF6E491013F4}"/>
              </a:ext>
            </a:extLst>
          </p:cNvPr>
          <p:cNvSpPr txBox="1"/>
          <p:nvPr/>
        </p:nvSpPr>
        <p:spPr>
          <a:xfrm>
            <a:off x="7951408" y="4156388"/>
            <a:ext cx="1431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Goodness of fit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3B9AB-4950-417D-988B-53D0B0294CA3}"/>
              </a:ext>
            </a:extLst>
          </p:cNvPr>
          <p:cNvSpPr txBox="1"/>
          <p:nvPr/>
        </p:nvSpPr>
        <p:spPr>
          <a:xfrm>
            <a:off x="200416" y="1107730"/>
            <a:ext cx="343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Model &amp; parameters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4191E-1210-49A4-A8B5-B198169A40E6}"/>
              </a:ext>
            </a:extLst>
          </p:cNvPr>
          <p:cNvSpPr txBox="1"/>
          <p:nvPr/>
        </p:nvSpPr>
        <p:spPr>
          <a:xfrm>
            <a:off x="9958989" y="212284"/>
            <a:ext cx="234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4851B-01FB-407D-9D33-9A30E4F0A6AE}"/>
              </a:ext>
            </a:extLst>
          </p:cNvPr>
          <p:cNvSpPr txBox="1"/>
          <p:nvPr/>
        </p:nvSpPr>
        <p:spPr>
          <a:xfrm>
            <a:off x="9477361" y="4864274"/>
            <a:ext cx="106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/>
                </a:solidFill>
              </a:rPr>
              <a:t>Targets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85E74-D13F-49BB-97E0-9573D55A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8" y="1658420"/>
            <a:ext cx="850465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D93-676D-4386-90CA-35AA154E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50F6-EDC2-441C-B7A1-A688276A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1063288" cy="45410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en-US" dirty="0"/>
              <a:t>: model inputs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Targets</a:t>
            </a:r>
            <a:r>
              <a:rPr lang="en-US" dirty="0"/>
              <a:t>: empirical data to be replicated by the model</a:t>
            </a:r>
          </a:p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  <a:r>
              <a:rPr lang="en-US" dirty="0"/>
              <a:t>: modeled outcomes to be matched to targets</a:t>
            </a:r>
          </a:p>
          <a:p>
            <a:r>
              <a:rPr lang="en-US" b="1" dirty="0"/>
              <a:t>Goodness of Fit function</a:t>
            </a:r>
            <a:r>
              <a:rPr lang="en-US" dirty="0"/>
              <a:t>: quantitative metric to assess model’s performance in replicating targets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Prior: </a:t>
            </a:r>
            <a:r>
              <a:rPr lang="en-US" dirty="0"/>
              <a:t>initial information about a parameter (could be applied as constraints or a prespecified parameter distribution)</a:t>
            </a:r>
            <a:endParaRPr lang="en-US" b="1" dirty="0"/>
          </a:p>
          <a:p>
            <a:r>
              <a:rPr lang="en-US" b="1" dirty="0"/>
              <a:t>Identifiability: </a:t>
            </a:r>
            <a:r>
              <a:rPr lang="en-US" dirty="0"/>
              <a:t>targets can feasibly inform all parameter values </a:t>
            </a:r>
          </a:p>
          <a:p>
            <a:pPr lvl="1"/>
            <a:r>
              <a:rPr lang="en-US" dirty="0"/>
              <a:t>Often, a model is identifiable if </a:t>
            </a:r>
            <a:r>
              <a:rPr lang="en-US" b="1" dirty="0"/>
              <a:t># parameters = # targets</a:t>
            </a:r>
          </a:p>
        </p:txBody>
      </p:sp>
    </p:spTree>
    <p:extLst>
      <p:ext uri="{BB962C8B-B14F-4D97-AF65-F5344CB8AC3E}">
        <p14:creationId xmlns:p14="http://schemas.microsoft.com/office/powerpoint/2010/main" val="4741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802-918B-4E8A-BA84-7CF3280D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calibration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3E16-B5B5-4049-9188-AF36DA8B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89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Notifications </a:t>
            </a:r>
            <a:r>
              <a:rPr lang="en-US" dirty="0"/>
              <a:t>– e.g. cases reported by passive surveillance systems</a:t>
            </a:r>
          </a:p>
          <a:p>
            <a:pPr>
              <a:spcAft>
                <a:spcPts val="600"/>
              </a:spcAft>
            </a:pPr>
            <a:r>
              <a:rPr lang="en-US" b="1" dirty="0"/>
              <a:t>Prevalence survey data </a:t>
            </a:r>
            <a:r>
              <a:rPr lang="en-US" dirty="0"/>
              <a:t>– e.g. cases reported using active surveillance, door-to-door screening, etc. </a:t>
            </a:r>
          </a:p>
          <a:p>
            <a:pPr>
              <a:spcAft>
                <a:spcPts val="600"/>
              </a:spcAft>
            </a:pPr>
            <a:r>
              <a:rPr lang="en-US" b="1" dirty="0"/>
              <a:t>Deaths</a:t>
            </a:r>
            <a:r>
              <a:rPr lang="en-US" dirty="0"/>
              <a:t> – typically more reliably estimated than cases even w/ passive surveillance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Intervention impact – </a:t>
            </a:r>
            <a:r>
              <a:rPr lang="en-US" dirty="0"/>
              <a:t>if model includes interventions with unknown efficacy</a:t>
            </a:r>
            <a:endParaRPr lang="en-US" b="1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Targets can be stratified by age, sex, location, drug-resistance, severity, etc. </a:t>
            </a:r>
          </a:p>
          <a:p>
            <a:pPr>
              <a:spcAft>
                <a:spcPts val="600"/>
              </a:spcAft>
            </a:pPr>
            <a:r>
              <a:rPr lang="en-US" dirty="0"/>
              <a:t>Target selection should fit the model</a:t>
            </a:r>
          </a:p>
        </p:txBody>
      </p:sp>
    </p:spTree>
    <p:extLst>
      <p:ext uri="{BB962C8B-B14F-4D97-AF65-F5344CB8AC3E}">
        <p14:creationId xmlns:p14="http://schemas.microsoft.com/office/powerpoint/2010/main" val="30254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4700-CC76-4EF1-94F2-C7A45531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goodness of fit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403-B5EC-4CE0-AC7E-993A555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7466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Distance: </a:t>
            </a:r>
            <a:r>
              <a:rPr lang="en-US" dirty="0"/>
              <a:t>measures “distance” between targets and model output</a:t>
            </a:r>
          </a:p>
          <a:p>
            <a:pPr lvl="1"/>
            <a:r>
              <a:rPr lang="en-US" dirty="0"/>
              <a:t>Sum of squared errors (SSE)</a:t>
            </a:r>
          </a:p>
          <a:p>
            <a:pPr lvl="1"/>
            <a:r>
              <a:rPr lang="en-US" dirty="0"/>
              <a:t>Weighted SSE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Likelihood: </a:t>
            </a:r>
            <a:r>
              <a:rPr lang="en-US" dirty="0"/>
              <a:t>measures “likelihood” of observing calibration targets given the model outputs</a:t>
            </a:r>
          </a:p>
          <a:p>
            <a:pPr lvl="1"/>
            <a:r>
              <a:rPr lang="en-US" dirty="0"/>
              <a:t>Assign probabilistic distribution (e.g. normal, binomial) to target data</a:t>
            </a:r>
          </a:p>
          <a:p>
            <a:pPr lvl="1"/>
            <a:r>
              <a:rPr lang="en-US" dirty="0"/>
              <a:t>Maximizing likelihood = maximizing log likelihood. Log likelihood can be easier to optimize over.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Accept/Reject: </a:t>
            </a:r>
            <a:r>
              <a:rPr lang="en-US" dirty="0"/>
              <a:t>accept parameter sets if they meet some specified criteria, reject if they do not</a:t>
            </a:r>
          </a:p>
          <a:p>
            <a:pPr lvl="1"/>
            <a:r>
              <a:rPr lang="en-US" dirty="0"/>
              <a:t>SSE or likelihood within some threshold</a:t>
            </a:r>
          </a:p>
          <a:p>
            <a:pPr lvl="1"/>
            <a:r>
              <a:rPr lang="en-US" dirty="0"/>
              <a:t>Fit within 95% CIs or IQRs of targets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E6032-F3B9-41C9-8D53-49E7DD16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604" y="568933"/>
            <a:ext cx="2481160" cy="26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D84A-E2CE-4DB4-B6E9-FE14371C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main calibration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3106-CAC2-43DC-AE31-9B9310A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Analytic: </a:t>
            </a:r>
            <a:r>
              <a:rPr lang="en-US" dirty="0"/>
              <a:t>solve for parameters directly (i.e. analytically, mathematically, etc.)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Random search</a:t>
            </a:r>
            <a:r>
              <a:rPr lang="en-US" dirty="0"/>
              <a:t>: try random sets of parameters and pick the one(s) that best replicate targets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Directed search</a:t>
            </a:r>
            <a:r>
              <a:rPr lang="en-US" dirty="0"/>
              <a:t>: use optimization algorithms (simplex, gradient-descent) to efficiently find a single best-fitting parameter set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Bayesian calibration: </a:t>
            </a:r>
            <a:r>
              <a:rPr lang="en-US" dirty="0"/>
              <a:t>synthesize prior evidence and calibration targets to identify posterior parameter distributions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35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81E3-A25C-48F1-8220-795CAC2E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Directed search calibration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2E6-B9C5-4881-A802-1CB6D9D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1" y="1196340"/>
            <a:ext cx="6304931" cy="56616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AKA optimization, iterative search</a:t>
            </a:r>
          </a:p>
          <a:p>
            <a:pPr>
              <a:spcAft>
                <a:spcPts val="600"/>
              </a:spcAft>
            </a:pPr>
            <a:r>
              <a:rPr lang="en-US" dirty="0"/>
              <a:t>Algorithms find local optima that maximize the goodness of fit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Simplex/</a:t>
            </a:r>
            <a:r>
              <a:rPr lang="en-US" dirty="0" err="1"/>
              <a:t>Nelder</a:t>
            </a:r>
            <a:r>
              <a:rPr lang="en-US" dirty="0"/>
              <a:t>-Mead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Gradient Descent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Genetic algorithms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Simulated annealing</a:t>
            </a:r>
          </a:p>
          <a:p>
            <a:pPr>
              <a:spcAft>
                <a:spcPts val="600"/>
              </a:spcAft>
            </a:pPr>
            <a:r>
              <a:rPr lang="en-US" dirty="0"/>
              <a:t>Only finds 1 “best-fitting” parameter set</a:t>
            </a:r>
          </a:p>
          <a:p>
            <a:pPr>
              <a:spcAft>
                <a:spcPts val="600"/>
              </a:spcAft>
            </a:pPr>
            <a:r>
              <a:rPr lang="en-US" dirty="0"/>
              <a:t>Can get stuck at local minima – try different starting points</a:t>
            </a:r>
          </a:p>
          <a:p>
            <a:pPr>
              <a:spcAft>
                <a:spcPts val="600"/>
              </a:spcAft>
            </a:pPr>
            <a:r>
              <a:rPr lang="en-US" dirty="0"/>
              <a:t>Good starting place – simple &amp; 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650415-8943-472F-A9F3-D742B6E28666}"/>
                  </a:ext>
                </a:extLst>
              </p14:cNvPr>
              <p14:cNvContentPartPr/>
              <p14:nvPr/>
            </p14:nvContentPartPr>
            <p14:xfrm>
              <a:off x="7062241" y="2016225"/>
              <a:ext cx="4669820" cy="337863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650415-8943-472F-A9F3-D742B6E28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3241" y="2007225"/>
                <a:ext cx="4687460" cy="339627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A4504A-FA3F-4136-85D2-8894A665C974}"/>
              </a:ext>
            </a:extLst>
          </p:cNvPr>
          <p:cNvSpPr txBox="1"/>
          <p:nvPr/>
        </p:nvSpPr>
        <p:spPr>
          <a:xfrm>
            <a:off x="8671447" y="5664176"/>
            <a:ext cx="251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 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FD43D-C749-48F6-A6CE-295AF890CEFE}"/>
              </a:ext>
            </a:extLst>
          </p:cNvPr>
          <p:cNvSpPr txBox="1"/>
          <p:nvPr/>
        </p:nvSpPr>
        <p:spPr>
          <a:xfrm>
            <a:off x="6237542" y="1180646"/>
            <a:ext cx="122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SSE(p1)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BC9A1E-69B6-4E10-BC08-E8F06BD1E9A6}"/>
              </a:ext>
            </a:extLst>
          </p:cNvPr>
          <p:cNvCxnSpPr/>
          <p:nvPr/>
        </p:nvCxnSpPr>
        <p:spPr>
          <a:xfrm>
            <a:off x="6740288" y="5575110"/>
            <a:ext cx="5370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12A1A-3F05-40B4-A766-24B27712B8AB}"/>
              </a:ext>
            </a:extLst>
          </p:cNvPr>
          <p:cNvCxnSpPr>
            <a:cxnSpLocks/>
          </p:cNvCxnSpPr>
          <p:nvPr/>
        </p:nvCxnSpPr>
        <p:spPr>
          <a:xfrm flipV="1">
            <a:off x="6740288" y="1569720"/>
            <a:ext cx="0" cy="4005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B45C80F-BC07-4BA2-AC37-6577E673F04A}"/>
              </a:ext>
            </a:extLst>
          </p:cNvPr>
          <p:cNvSpPr/>
          <p:nvPr/>
        </p:nvSpPr>
        <p:spPr>
          <a:xfrm>
            <a:off x="9738362" y="5135880"/>
            <a:ext cx="403858" cy="348043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3972F-D08F-4F47-ACCA-F4EDA442DF49}"/>
              </a:ext>
            </a:extLst>
          </p:cNvPr>
          <p:cNvSpPr txBox="1"/>
          <p:nvPr/>
        </p:nvSpPr>
        <p:spPr>
          <a:xfrm>
            <a:off x="7026749" y="5273385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D17AF-D1BA-485C-BC18-118F3C01CD81}"/>
              </a:ext>
            </a:extLst>
          </p:cNvPr>
          <p:cNvSpPr txBox="1"/>
          <p:nvPr/>
        </p:nvSpPr>
        <p:spPr>
          <a:xfrm>
            <a:off x="7237144" y="3426800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97411-591A-4D00-9150-13A9FE42BEC6}"/>
              </a:ext>
            </a:extLst>
          </p:cNvPr>
          <p:cNvSpPr txBox="1"/>
          <p:nvPr/>
        </p:nvSpPr>
        <p:spPr>
          <a:xfrm>
            <a:off x="8752287" y="3109679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B8619-1F5E-4140-85C5-B20F4C6D67CA}"/>
              </a:ext>
            </a:extLst>
          </p:cNvPr>
          <p:cNvSpPr txBox="1"/>
          <p:nvPr/>
        </p:nvSpPr>
        <p:spPr>
          <a:xfrm>
            <a:off x="8267587" y="3688410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1903A1-41B5-4602-84CB-B25DBFE163F5}"/>
              </a:ext>
            </a:extLst>
          </p:cNvPr>
          <p:cNvSpPr txBox="1"/>
          <p:nvPr/>
        </p:nvSpPr>
        <p:spPr>
          <a:xfrm>
            <a:off x="7430609" y="3779597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773F-1D42-487D-BEF4-6ACF68B9215A}"/>
              </a:ext>
            </a:extLst>
          </p:cNvPr>
          <p:cNvSpPr txBox="1"/>
          <p:nvPr/>
        </p:nvSpPr>
        <p:spPr>
          <a:xfrm>
            <a:off x="8030884" y="3868656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F06CF6-90F3-45C1-948B-5D58B26C787F}"/>
              </a:ext>
            </a:extLst>
          </p:cNvPr>
          <p:cNvSpPr txBox="1"/>
          <p:nvPr/>
        </p:nvSpPr>
        <p:spPr>
          <a:xfrm>
            <a:off x="7750891" y="3973673"/>
            <a:ext cx="4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8F67C-8C71-4E2F-82DC-B95E1F4195F9}"/>
              </a:ext>
            </a:extLst>
          </p:cNvPr>
          <p:cNvCxnSpPr>
            <a:cxnSpLocks/>
          </p:cNvCxnSpPr>
          <p:nvPr/>
        </p:nvCxnSpPr>
        <p:spPr>
          <a:xfrm>
            <a:off x="7330424" y="3074003"/>
            <a:ext cx="108650" cy="5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E223D6-6A4F-4320-A6B4-6A30434B88E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523889" y="3371289"/>
            <a:ext cx="1228398" cy="3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A5B8D6-6A78-449C-8DFB-F10F9C90BDF7}"/>
              </a:ext>
            </a:extLst>
          </p:cNvPr>
          <p:cNvCxnSpPr>
            <a:cxnSpLocks/>
          </p:cNvCxnSpPr>
          <p:nvPr/>
        </p:nvCxnSpPr>
        <p:spPr>
          <a:xfrm flipH="1">
            <a:off x="8469517" y="3425655"/>
            <a:ext cx="315863" cy="3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23036B-33B0-4EE5-B008-11682A9F7A08}"/>
              </a:ext>
            </a:extLst>
          </p:cNvPr>
          <p:cNvCxnSpPr>
            <a:cxnSpLocks/>
          </p:cNvCxnSpPr>
          <p:nvPr/>
        </p:nvCxnSpPr>
        <p:spPr>
          <a:xfrm flipH="1">
            <a:off x="8232814" y="3951324"/>
            <a:ext cx="139659" cy="1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1FC16B-A224-42B3-A4FD-B1075C76EA91}"/>
              </a:ext>
            </a:extLst>
          </p:cNvPr>
          <p:cNvCxnSpPr>
            <a:cxnSpLocks/>
          </p:cNvCxnSpPr>
          <p:nvPr/>
        </p:nvCxnSpPr>
        <p:spPr>
          <a:xfrm flipH="1" flipV="1">
            <a:off x="7662768" y="4075900"/>
            <a:ext cx="461793" cy="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D34366-812B-403E-B007-A77EAC37AD99}"/>
              </a:ext>
            </a:extLst>
          </p:cNvPr>
          <p:cNvCxnSpPr>
            <a:cxnSpLocks/>
          </p:cNvCxnSpPr>
          <p:nvPr/>
        </p:nvCxnSpPr>
        <p:spPr>
          <a:xfrm>
            <a:off x="7708740" y="4136692"/>
            <a:ext cx="180527" cy="10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1.45833E-6 -0.3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8" grpId="0" animBg="1"/>
      <p:bldP spid="21" grpId="0"/>
      <p:bldP spid="21" grpId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2191</Words>
  <Application>Microsoft Office PowerPoint</Application>
  <PresentationFormat>Widescreen</PresentationFormat>
  <Paragraphs>303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Model Calibration </vt:lpstr>
      <vt:lpstr>PowerPoint Presentation</vt:lpstr>
      <vt:lpstr>Overview for today</vt:lpstr>
      <vt:lpstr>Terminology</vt:lpstr>
      <vt:lpstr>Terminology</vt:lpstr>
      <vt:lpstr>Common calibration targets</vt:lpstr>
      <vt:lpstr>Common goodness of fit functions</vt:lpstr>
      <vt:lpstr>4 main calibration types</vt:lpstr>
      <vt:lpstr>Directed search calibration methods</vt:lpstr>
      <vt:lpstr>Random search calibration methods</vt:lpstr>
      <vt:lpstr>Bayesian calibration methods</vt:lpstr>
      <vt:lpstr>Bayesian calibration methods: SIR</vt:lpstr>
      <vt:lpstr>Bayesian calibration methods: MCMC</vt:lpstr>
      <vt:lpstr>Bayesian calibration methods</vt:lpstr>
      <vt:lpstr>Worked examples</vt:lpstr>
      <vt:lpstr>Calibration tips and tricks</vt:lpstr>
      <vt:lpstr>Calibration tips and tricks</vt:lpstr>
      <vt:lpstr>Calibration tips and tricks</vt:lpstr>
      <vt:lpstr>Questions to ask yourself when you read a modeling paper</vt:lpstr>
      <vt:lpstr>R packages and functions</vt:lpstr>
      <vt:lpstr>Excel add-ins and functions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Tess Ryckman</dc:creator>
  <cp:lastModifiedBy>Tess Ryckman</cp:lastModifiedBy>
  <cp:revision>2</cp:revision>
  <dcterms:created xsi:type="dcterms:W3CDTF">2022-02-07T14:14:33Z</dcterms:created>
  <dcterms:modified xsi:type="dcterms:W3CDTF">2022-02-15T18:30:54Z</dcterms:modified>
</cp:coreProperties>
</file>