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3" r:id="rId8"/>
    <p:sldId id="262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94"/>
  </p:normalViewPr>
  <p:slideViewPr>
    <p:cSldViewPr snapToGrid="0" snapToObjects="1">
      <p:cViewPr>
        <p:scale>
          <a:sx n="150" d="100"/>
          <a:sy n="150" d="100"/>
        </p:scale>
        <p:origin x="-272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9BC6-8126-0D45-B15E-BF126E39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76C74-1445-D14A-9B2A-E9DC0EAD4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677A0-E9DA-CA40-9E7C-63AF4245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A958-A9E2-CC4D-B909-E816A599B44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765C-DACD-6B45-AC1D-8F8F6A03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FF40-F420-434D-B951-39969B0D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63C1-1C3D-954F-9FC9-F087A812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7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8E75-1CC2-2547-8B34-205D75A9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B7FC9-7A02-8D48-8DAE-9AF9DD32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7607-E1A7-E744-9333-5677B02D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A958-A9E2-CC4D-B909-E816A599B44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5426-1BB4-584D-BC70-8F4C8981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5CE9B-66F5-1440-867B-6343068C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63C1-1C3D-954F-9FC9-F087A812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79EF5-6DBC-584E-BB1A-A0650CB7C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324BD-DF56-9040-AC04-B8F61EBD8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C599-C1DF-104A-B689-8680A6EE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A958-A9E2-CC4D-B909-E816A599B44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E9F11-9C7A-0F41-8455-777E3304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376F-0322-244C-9968-2645BC6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63C1-1C3D-954F-9FC9-F087A812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9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D36D-4FBF-2940-9358-92C2C1A7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1907-67A4-9E4E-9794-4252572A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5EA3-85F3-9348-88E7-DDA7BBCE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A958-A9E2-CC4D-B909-E816A599B44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A3F8C-4BA1-204E-8B4C-1F09F434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80D0-07B9-7E40-921C-B5CBCDA2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63C1-1C3D-954F-9FC9-F087A812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60D9-6AA4-C24E-AC1F-84C2DB7A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B07F7-2CBE-BA4F-9E97-50E488B18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905D-0356-2143-852D-A7146F25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A958-A9E2-CC4D-B909-E816A599B44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F99D3-D4AB-D447-9B84-FB94A0B6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60D8-6CCA-AA4C-B104-B9BA919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63C1-1C3D-954F-9FC9-F087A812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BB22-5A98-7841-97B8-B37647CB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E5E6-4C10-F542-9185-27C7B3FD0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3FBD-8B45-9145-A8A8-206A610FF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73D6B-10F0-A64B-841B-4B05CC52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A958-A9E2-CC4D-B909-E816A599B44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4FB9-FF3B-874B-8339-21404AD2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952F-C8B5-2B40-8B18-9A4F018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63C1-1C3D-954F-9FC9-F087A812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2E5E-A9F7-3C46-8F3C-31843D5B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6AD3-FC51-EB45-A24C-6CFC9C2B9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B0F9E-6259-4D43-B7F3-BFA6B7F11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E7256-66C4-254A-A871-CFCA5DA4F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A4712-F7DE-6B46-A6EC-FB4E2E796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ED360-A1E0-A042-999D-C76C5269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A958-A9E2-CC4D-B909-E816A599B44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0760B-005B-F84A-A258-5DADF4F8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03A83-4B7B-0E4D-B8B5-9ABA1C12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63C1-1C3D-954F-9FC9-F087A812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8D7-6E05-9C4F-85CE-EB760601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BCE2C-0C38-9B48-A3D6-B3FEF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A958-A9E2-CC4D-B909-E816A599B44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60D0E-9907-C240-9798-8DEF4178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F15-2A23-F44E-B6F2-4FA0A885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63C1-1C3D-954F-9FC9-F087A812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3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F8D67-9D4C-E74D-954D-A85DA935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A958-A9E2-CC4D-B909-E816A599B44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B4EE8-F2DF-9E4F-9AF9-58C4CC9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275A-E7F0-844A-AE06-B182996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63C1-1C3D-954F-9FC9-F087A812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6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FA64-D9D7-8047-96B8-E61DCA0C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DBA2-ADD0-FD42-A406-4F72D8F8E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A3AE-B0C0-9F40-B815-C14A5D83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98970-6914-EC42-8BE2-1F12316D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A958-A9E2-CC4D-B909-E816A599B44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69923-0A0F-6E47-83B7-232AA286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65CC-94AC-304C-8E01-542877C7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63C1-1C3D-954F-9FC9-F087A812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48E2-29C6-624C-9488-D7DC43ED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7885D-3BBC-A94B-BF14-2358E5CEA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5C6EF-DAFD-1041-ADB2-DF38AFCB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C26F6-F6E2-BE45-BBB7-6B0633E8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A958-A9E2-CC4D-B909-E816A599B44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634C-081C-5F47-8075-CFC15309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05078-57D3-244D-ABF9-3A09C484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63C1-1C3D-954F-9FC9-F087A812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E3EDE-4441-D845-AEC7-B755A1F4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979D-543A-5B48-805B-0808C47A6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DD76-61C8-F643-9A5C-A3775CC91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A958-A9E2-CC4D-B909-E816A599B44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C673F-BE1F-1A49-B7E2-A606D9608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C883-73ED-FB49-9E11-227C7E65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3C1-1C3D-954F-9FC9-F087A812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8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7145-8B9A-AF4F-96E8-BF838AF5F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4: Model Calibration and Uncertainty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08501-A5AC-5B49-90A3-8BF38BB4D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26, 2020</a:t>
            </a:r>
          </a:p>
        </p:txBody>
      </p:sp>
    </p:spTree>
    <p:extLst>
      <p:ext uri="{BB962C8B-B14F-4D97-AF65-F5344CB8AC3E}">
        <p14:creationId xmlns:p14="http://schemas.microsoft.com/office/powerpoint/2010/main" val="5591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8330-C793-164E-8E1A-2110DCDD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in SIR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F78D23-3301-DA4C-874A-351F3EBAD34C}"/>
                  </a:ext>
                </a:extLst>
              </p:cNvPr>
              <p:cNvSpPr/>
              <p:nvPr/>
            </p:nvSpPr>
            <p:spPr>
              <a:xfrm>
                <a:off x="838200" y="1590105"/>
                <a:ext cx="2173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F78D23-3301-DA4C-874A-351F3EBAD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0105"/>
                <a:ext cx="217354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56CC836-F608-2A47-B82F-0B3EC857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36" y="2376439"/>
            <a:ext cx="6405398" cy="4284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073193-F10B-2249-A59A-3855B8FB5F4C}"/>
                  </a:ext>
                </a:extLst>
              </p:cNvPr>
              <p:cNvSpPr/>
              <p:nvPr/>
            </p:nvSpPr>
            <p:spPr>
              <a:xfrm>
                <a:off x="7151997" y="2782669"/>
                <a:ext cx="46849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…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073193-F10B-2249-A59A-3855B8FB5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97" y="2782669"/>
                <a:ext cx="4684987" cy="646331"/>
              </a:xfrm>
              <a:prstGeom prst="rect">
                <a:avLst/>
              </a:prstGeom>
              <a:blipFill>
                <a:blip r:embed="rId4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29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2C1491-8A3D-1849-A77E-DC618B30E6D2}"/>
              </a:ext>
            </a:extLst>
          </p:cNvPr>
          <p:cNvCxnSpPr/>
          <p:nvPr/>
        </p:nvCxnSpPr>
        <p:spPr>
          <a:xfrm>
            <a:off x="1935366" y="4963632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E093BC-3070-014D-8CA8-BD03211DBED3}"/>
              </a:ext>
            </a:extLst>
          </p:cNvPr>
          <p:cNvSpPr txBox="1"/>
          <p:nvPr/>
        </p:nvSpPr>
        <p:spPr>
          <a:xfrm>
            <a:off x="2551404" y="4347914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SY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CBDDD-5C75-274E-9BDE-FFCEC69C9591}"/>
              </a:ext>
            </a:extLst>
          </p:cNvPr>
          <p:cNvSpPr txBox="1"/>
          <p:nvPr/>
        </p:nvSpPr>
        <p:spPr>
          <a:xfrm>
            <a:off x="660358" y="4394080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8747-DD1A-4849-B3CE-3D5ACC5C97D8}"/>
              </a:ext>
            </a:extLst>
          </p:cNvPr>
          <p:cNvSpPr txBox="1"/>
          <p:nvPr/>
        </p:nvSpPr>
        <p:spPr>
          <a:xfrm>
            <a:off x="3620353" y="4394079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350081-4F74-814F-B30E-91F5B8D2F7A2}"/>
              </a:ext>
            </a:extLst>
          </p:cNvPr>
          <p:cNvCxnSpPr/>
          <p:nvPr/>
        </p:nvCxnSpPr>
        <p:spPr>
          <a:xfrm>
            <a:off x="4895361" y="4963632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58ACCB-E3C9-594F-9E69-AFEA40C9AA72}"/>
              </a:ext>
            </a:extLst>
          </p:cNvPr>
          <p:cNvSpPr txBox="1"/>
          <p:nvPr/>
        </p:nvSpPr>
        <p:spPr>
          <a:xfrm>
            <a:off x="6580348" y="4394079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EADC9-AC99-954B-AA34-143E4BCB911E}"/>
              </a:ext>
            </a:extLst>
          </p:cNvPr>
          <p:cNvSpPr txBox="1"/>
          <p:nvPr/>
        </p:nvSpPr>
        <p:spPr>
          <a:xfrm>
            <a:off x="5536912" y="4280072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g</a:t>
            </a:r>
            <a:r>
              <a:rPr lang="en-US" sz="3000" dirty="0" err="1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Y</a:t>
            </a:r>
            <a:endParaRPr lang="en-US" sz="3000" dirty="0">
              <a:latin typeface="Calibri" panose="020F0502020204030204" pitchFamily="34" charset="0"/>
              <a:ea typeface="Cambria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43692-C6E5-464D-97AB-755F55B39522}"/>
              </a:ext>
            </a:extLst>
          </p:cNvPr>
          <p:cNvSpPr txBox="1"/>
          <p:nvPr/>
        </p:nvSpPr>
        <p:spPr>
          <a:xfrm>
            <a:off x="2240744" y="5077436"/>
            <a:ext cx="137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E3D19-8105-EA47-94E6-0B7B8824D860}"/>
              </a:ext>
            </a:extLst>
          </p:cNvPr>
          <p:cNvSpPr txBox="1"/>
          <p:nvPr/>
        </p:nvSpPr>
        <p:spPr>
          <a:xfrm>
            <a:off x="5114385" y="5071521"/>
            <a:ext cx="137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recovery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183557-0D11-E943-BBE5-00CD4EE95719}"/>
              </a:ext>
            </a:extLst>
          </p:cNvPr>
          <p:cNvCxnSpPr>
            <a:cxnSpLocks/>
          </p:cNvCxnSpPr>
          <p:nvPr/>
        </p:nvCxnSpPr>
        <p:spPr>
          <a:xfrm flipV="1">
            <a:off x="4243427" y="3384381"/>
            <a:ext cx="0" cy="10096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7FD962-48C6-5941-985F-530246422A79}"/>
              </a:ext>
            </a:extLst>
          </p:cNvPr>
          <p:cNvSpPr txBox="1"/>
          <p:nvPr/>
        </p:nvSpPr>
        <p:spPr>
          <a:xfrm>
            <a:off x="673830" y="525517"/>
            <a:ext cx="358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that observed cases (B) arise from Y in XYZ (SIR)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6DC00-3924-E24F-9E9F-F76F1340A904}"/>
              </a:ext>
            </a:extLst>
          </p:cNvPr>
          <p:cNvSpPr txBox="1"/>
          <p:nvPr/>
        </p:nvSpPr>
        <p:spPr>
          <a:xfrm>
            <a:off x="3620353" y="2353255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546538-E52E-8C4A-9DAA-ED728C7B3C36}"/>
                  </a:ext>
                </a:extLst>
              </p:cNvPr>
              <p:cNvSpPr txBox="1"/>
              <p:nvPr/>
            </p:nvSpPr>
            <p:spPr>
              <a:xfrm>
                <a:off x="5536913" y="190127"/>
                <a:ext cx="5981258" cy="4177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(i.e. </a:t>
                </a:r>
                <a:r>
                  <a:rPr lang="en-US" dirty="0">
                    <a:latin typeface="Symbol" charset="2"/>
                    <a:ea typeface="Symbol" charset="2"/>
                    <a:cs typeface="Symbol" charset="2"/>
                  </a:rPr>
                  <a:t>b </a:t>
                </a:r>
                <a:r>
                  <a:rPr lang="en-US" dirty="0">
                    <a:latin typeface="Calibri" panose="020F0502020204030204" pitchFamily="34" charset="0"/>
                    <a:ea typeface="Symbol" charset="2"/>
                    <a:cs typeface="Calibri" panose="020F0502020204030204" pitchFamily="34" charset="0"/>
                  </a:rPr>
                  <a:t>and </a:t>
                </a:r>
                <a:r>
                  <a:rPr lang="en-US" dirty="0">
                    <a:latin typeface="Symbol" charset="2"/>
                    <a:ea typeface="Symbol" charset="2"/>
                    <a:cs typeface="Symbol" charset="2"/>
                  </a:rPr>
                  <a:t>g), </a:t>
                </a:r>
                <a:r>
                  <a:rPr lang="en-US" dirty="0">
                    <a:latin typeface="Calibri" panose="020F0502020204030204" pitchFamily="34" charset="0"/>
                    <a:ea typeface="Symbol" charset="2"/>
                    <a:cs typeface="Calibri" panose="020F0502020204030204" pitchFamily="34" charset="0"/>
                  </a:rPr>
                  <a:t>SIR model generates a sequence</a:t>
                </a:r>
                <a:r>
                  <a:rPr lang="en-US" dirty="0">
                    <a:latin typeface="Symbol" charset="2"/>
                    <a:ea typeface="Symbol" charset="2"/>
                    <a:cs typeface="Symbol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Symbol" charset="2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Symbol" charset="2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Symbol" charset="2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Symbol" charset="2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Symbol" charset="2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ea typeface="Symbol" charset="2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|</a:t>
                </a:r>
                <a:r>
                  <a:rPr 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Symbol" charset="2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|</a:t>
                </a:r>
                <a:r>
                  <a:rPr 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Symbol" charset="2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) …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|</a:t>
                </a:r>
                <a:r>
                  <a:rPr 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Symbol" charset="2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|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Symbol" charset="2"/>
                                  <a:cs typeface="Calibri" panose="020F050202020403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Symbol" charset="2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|</m:t>
                          </m:r>
                          <m:r>
                            <m:rPr>
                              <m:nor/>
                            </m:rPr>
                            <a:rPr lang="en-US" dirty="0"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Symbol" charset="2"/>
                                  <a:cs typeface="Calibri" panose="020F050202020403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Symbol" charset="2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546538-E52E-8C4A-9DAA-ED728C7B3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913" y="190127"/>
                <a:ext cx="5981258" cy="4177619"/>
              </a:xfrm>
              <a:prstGeom prst="rect">
                <a:avLst/>
              </a:prstGeom>
              <a:blipFill>
                <a:blip r:embed="rId2"/>
                <a:stretch>
                  <a:fillRect l="-636" t="-60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10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F121-78D0-D74A-B62A-8CC200E4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087" y="39527"/>
            <a:ext cx="5535826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pic>
        <p:nvPicPr>
          <p:cNvPr id="7" name="Picture 6" descr="A close up of a white wall&#10;&#10;Description automatically generated">
            <a:extLst>
              <a:ext uri="{FF2B5EF4-FFF2-40B4-BE49-F238E27FC236}">
                <a16:creationId xmlns:a16="http://schemas.microsoft.com/office/drawing/2014/main" id="{11822FB7-C35D-D141-9DB2-6E9D26CC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24" y="1365090"/>
            <a:ext cx="7890865" cy="52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DF4AFF8-713D-8B40-BCD7-E59EF7A4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19" y="1072273"/>
            <a:ext cx="8339302" cy="55784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D51DF8-38E6-9946-B50C-4A543B4921D2}"/>
              </a:ext>
            </a:extLst>
          </p:cNvPr>
          <p:cNvSpPr/>
          <p:nvPr/>
        </p:nvSpPr>
        <p:spPr>
          <a:xfrm>
            <a:off x="4258484" y="207282"/>
            <a:ext cx="330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British Boarding School Model Fit</a:t>
            </a:r>
          </a:p>
        </p:txBody>
      </p:sp>
    </p:spTree>
    <p:extLst>
      <p:ext uri="{BB962C8B-B14F-4D97-AF65-F5344CB8AC3E}">
        <p14:creationId xmlns:p14="http://schemas.microsoft.com/office/powerpoint/2010/main" val="148955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522B-FBF2-3E49-A8E1-A94405AE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173" y="2253961"/>
            <a:ext cx="7802310" cy="3843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values of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b </a:t>
            </a:r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and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 g </a:t>
            </a:r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generated this outbreak?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4685D5-5C00-9F48-B622-AE4ABEF1CD2F}"/>
              </a:ext>
            </a:extLst>
          </p:cNvPr>
          <p:cNvCxnSpPr/>
          <p:nvPr/>
        </p:nvCxnSpPr>
        <p:spPr>
          <a:xfrm>
            <a:off x="3674928" y="1238299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7A2D6E1-7A89-2941-A802-1E61478F4CCA}"/>
              </a:ext>
            </a:extLst>
          </p:cNvPr>
          <p:cNvSpPr txBox="1"/>
          <p:nvPr/>
        </p:nvSpPr>
        <p:spPr>
          <a:xfrm>
            <a:off x="4290966" y="622581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SI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16958-4AA2-CC4C-BF54-10716CACF98B}"/>
              </a:ext>
            </a:extLst>
          </p:cNvPr>
          <p:cNvSpPr txBox="1"/>
          <p:nvPr/>
        </p:nvSpPr>
        <p:spPr>
          <a:xfrm>
            <a:off x="2399920" y="668747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E8A6C-4739-F041-A461-43E6FFB22947}"/>
              </a:ext>
            </a:extLst>
          </p:cNvPr>
          <p:cNvSpPr txBox="1"/>
          <p:nvPr/>
        </p:nvSpPr>
        <p:spPr>
          <a:xfrm>
            <a:off x="5359915" y="668746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ED0D9-96B0-A047-B202-40ED378830B7}"/>
              </a:ext>
            </a:extLst>
          </p:cNvPr>
          <p:cNvCxnSpPr/>
          <p:nvPr/>
        </p:nvCxnSpPr>
        <p:spPr>
          <a:xfrm>
            <a:off x="6634923" y="1238299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F4D9F5-5D91-AD4F-8F5D-88E274EC3C72}"/>
              </a:ext>
            </a:extLst>
          </p:cNvPr>
          <p:cNvSpPr txBox="1"/>
          <p:nvPr/>
        </p:nvSpPr>
        <p:spPr>
          <a:xfrm>
            <a:off x="8319910" y="668746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0864F-14FC-C644-BBC1-4838F84FF4FC}"/>
              </a:ext>
            </a:extLst>
          </p:cNvPr>
          <p:cNvSpPr txBox="1"/>
          <p:nvPr/>
        </p:nvSpPr>
        <p:spPr>
          <a:xfrm>
            <a:off x="7276474" y="554739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gI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F321E-90E3-0A41-83C1-032730D6E317}"/>
              </a:ext>
            </a:extLst>
          </p:cNvPr>
          <p:cNvSpPr txBox="1"/>
          <p:nvPr/>
        </p:nvSpPr>
        <p:spPr>
          <a:xfrm>
            <a:off x="3980306" y="1352103"/>
            <a:ext cx="137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6B676-59F2-2045-9A84-BEDE3422D467}"/>
              </a:ext>
            </a:extLst>
          </p:cNvPr>
          <p:cNvSpPr txBox="1"/>
          <p:nvPr/>
        </p:nvSpPr>
        <p:spPr>
          <a:xfrm>
            <a:off x="6853947" y="1346188"/>
            <a:ext cx="137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recovery</a:t>
            </a:r>
          </a:p>
        </p:txBody>
      </p:sp>
      <p:pic>
        <p:nvPicPr>
          <p:cNvPr id="13" name="Picture 12" descr="A close up of a white wall&#10;&#10;Description automatically generated">
            <a:extLst>
              <a:ext uri="{FF2B5EF4-FFF2-40B4-BE49-F238E27FC236}">
                <a16:creationId xmlns:a16="http://schemas.microsoft.com/office/drawing/2014/main" id="{AB919458-0D2C-4341-BAB8-2398F3A9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15" y="3204554"/>
            <a:ext cx="5220150" cy="34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5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71ED-17CD-E947-A88E-A967B676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25E20-955A-CB41-99BE-612BF9BEE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observing the data (D), given the model structure and parameters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identify the parameters that maximize the probability of observing the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25E20-955A-CB41-99BE-612BF9BEE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82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77B6-D631-6D4B-86D8-863CBE91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D7FD0-8EF5-5F43-BA83-5B8D47F80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an uneven coin, and we want to know the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that it lands on heads</a:t>
                </a:r>
              </a:p>
              <a:p>
                <a:r>
                  <a:rPr lang="en-US" dirty="0"/>
                  <a:t>We flip that coin 10 times, and 8 times it comes up heads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for that coin?</a:t>
                </a:r>
              </a:p>
              <a:p>
                <a:r>
                  <a:rPr lang="en-US" dirty="0"/>
                  <a:t>N= number of flips; k= number of times it lands on heads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0.302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=0.026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D7FD0-8EF5-5F43-BA83-5B8D47F80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43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B856-69CE-3D4B-9B42-AE0F7D94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0" y="-128861"/>
            <a:ext cx="10515600" cy="1325563"/>
          </a:xfrm>
        </p:spPr>
        <p:txBody>
          <a:bodyPr/>
          <a:lstStyle/>
          <a:p>
            <a:r>
              <a:rPr lang="en-US" dirty="0"/>
              <a:t>Likelihood Continued</a:t>
            </a:r>
          </a:p>
        </p:txBody>
      </p:sp>
      <p:pic>
        <p:nvPicPr>
          <p:cNvPr id="7" name="Picture 6" descr="A picture containing photo, white, sitting, black&#10;&#10;Description automatically generated">
            <a:extLst>
              <a:ext uri="{FF2B5EF4-FFF2-40B4-BE49-F238E27FC236}">
                <a16:creationId xmlns:a16="http://schemas.microsoft.com/office/drawing/2014/main" id="{E7C1DB37-4E3B-3548-9BFB-F7D192A7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80" y="1006586"/>
            <a:ext cx="8305801" cy="55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7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B08F-544B-2540-AF81-D11BDDED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7211-C77F-5D43-8097-6BC69258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flipped the coin 100 times, and 80 times it was positive?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4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hite wall&#10;&#10;Description automatically generated">
            <a:extLst>
              <a:ext uri="{FF2B5EF4-FFF2-40B4-BE49-F238E27FC236}">
                <a16:creationId xmlns:a16="http://schemas.microsoft.com/office/drawing/2014/main" id="{FDB538E7-6409-B140-B94C-97678474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15" y="285058"/>
            <a:ext cx="9399852" cy="62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285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Cambria Math</vt:lpstr>
      <vt:lpstr>Symbol</vt:lpstr>
      <vt:lpstr>Office Theme</vt:lpstr>
      <vt:lpstr>Lab 4: Model Calibration and Uncertainty Analysis</vt:lpstr>
      <vt:lpstr>Parameter Estimation</vt:lpstr>
      <vt:lpstr>PowerPoint Presentation</vt:lpstr>
      <vt:lpstr>PowerPoint Presentation</vt:lpstr>
      <vt:lpstr>Likelihood</vt:lpstr>
      <vt:lpstr>Likelihood Example</vt:lpstr>
      <vt:lpstr>Likelihood Continued</vt:lpstr>
      <vt:lpstr>Likelihood Continued</vt:lpstr>
      <vt:lpstr>PowerPoint Presentation</vt:lpstr>
      <vt:lpstr>Parameter Estimation in SIR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4: Model Calibration and Uncertainty Analysis</dc:title>
  <dc:creator>Jason Andrews</dc:creator>
  <cp:lastModifiedBy>Jason Andrews</cp:lastModifiedBy>
  <cp:revision>131</cp:revision>
  <dcterms:created xsi:type="dcterms:W3CDTF">2020-05-25T22:26:11Z</dcterms:created>
  <dcterms:modified xsi:type="dcterms:W3CDTF">2020-05-26T17:07:17Z</dcterms:modified>
</cp:coreProperties>
</file>