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77" r:id="rId3"/>
    <p:sldId id="334" r:id="rId4"/>
    <p:sldId id="468" r:id="rId5"/>
    <p:sldId id="611" r:id="rId6"/>
    <p:sldId id="614" r:id="rId7"/>
    <p:sldId id="511" r:id="rId8"/>
    <p:sldId id="615" r:id="rId9"/>
    <p:sldId id="616" r:id="rId10"/>
    <p:sldId id="618" r:id="rId11"/>
    <p:sldId id="617" r:id="rId12"/>
    <p:sldId id="346" r:id="rId13"/>
    <p:sldId id="620" r:id="rId14"/>
    <p:sldId id="613" r:id="rId15"/>
    <p:sldId id="619" r:id="rId16"/>
    <p:sldId id="621" r:id="rId17"/>
    <p:sldId id="622" r:id="rId18"/>
    <p:sldId id="623" r:id="rId19"/>
    <p:sldId id="370" r:id="rId20"/>
    <p:sldId id="372" r:id="rId21"/>
    <p:sldId id="371" r:id="rId22"/>
    <p:sldId id="369" r:id="rId23"/>
    <p:sldId id="373" r:id="rId24"/>
    <p:sldId id="624" r:id="rId25"/>
    <p:sldId id="625" r:id="rId26"/>
    <p:sldId id="626" r:id="rId27"/>
    <p:sldId id="627" r:id="rId28"/>
    <p:sldId id="383" r:id="rId29"/>
    <p:sldId id="628" r:id="rId30"/>
    <p:sldId id="629" r:id="rId31"/>
    <p:sldId id="631" r:id="rId32"/>
    <p:sldId id="632" r:id="rId33"/>
    <p:sldId id="633" r:id="rId34"/>
    <p:sldId id="634" r:id="rId35"/>
    <p:sldId id="398" r:id="rId36"/>
    <p:sldId id="635" r:id="rId37"/>
    <p:sldId id="636" r:id="rId38"/>
    <p:sldId id="637" r:id="rId39"/>
    <p:sldId id="641" r:id="rId40"/>
    <p:sldId id="640" r:id="rId41"/>
    <p:sldId id="638" r:id="rId42"/>
    <p:sldId id="642" r:id="rId43"/>
    <p:sldId id="643" r:id="rId44"/>
    <p:sldId id="644" r:id="rId45"/>
    <p:sldId id="645" r:id="rId46"/>
    <p:sldId id="646" r:id="rId47"/>
    <p:sldId id="561" r:id="rId48"/>
    <p:sldId id="647" r:id="rId49"/>
    <p:sldId id="258" r:id="rId5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resa" initials="T" lastIdx="1" clrIdx="0">
    <p:extLst>
      <p:ext uri="{19B8F6BF-5375-455C-9EA6-DF929625EA0E}">
        <p15:presenceInfo xmlns:p15="http://schemas.microsoft.com/office/powerpoint/2012/main" userId="111e9a38562329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800080"/>
    <a:srgbClr val="FFCCCC"/>
    <a:srgbClr val="FFCCFF"/>
    <a:srgbClr val="FF99FF"/>
    <a:srgbClr val="CC00CC"/>
    <a:srgbClr val="FF9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5" autoAdjust="0"/>
    <p:restoredTop sz="73208" autoAdjust="0"/>
  </p:normalViewPr>
  <p:slideViewPr>
    <p:cSldViewPr>
      <p:cViewPr varScale="1">
        <p:scale>
          <a:sx n="68" d="100"/>
          <a:sy n="68" d="100"/>
        </p:scale>
        <p:origin x="1461"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D7787-98A0-425E-9463-1272C6C3429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F13A3D9D-AB50-46BB-9BF4-FE2E34FC5E0A}">
      <dgm:prSet/>
      <dgm:spPr/>
      <dgm:t>
        <a:bodyPr/>
        <a:lstStyle/>
        <a:p>
          <a:r>
            <a:rPr lang="en-US" dirty="0"/>
            <a:t>First Models </a:t>
          </a:r>
        </a:p>
      </dgm:t>
    </dgm:pt>
    <dgm:pt modelId="{2AE597E3-EA0A-48E0-9805-E573EE2B3CD3}" type="parTrans" cxnId="{A064436B-F82F-416F-BF10-37A1465C9966}">
      <dgm:prSet/>
      <dgm:spPr/>
      <dgm:t>
        <a:bodyPr/>
        <a:lstStyle/>
        <a:p>
          <a:endParaRPr lang="en-US"/>
        </a:p>
      </dgm:t>
    </dgm:pt>
    <dgm:pt modelId="{932ADFE7-6F4D-4034-9A7F-48E22F1728AE}" type="sibTrans" cxnId="{A064436B-F82F-416F-BF10-37A1465C9966}">
      <dgm:prSet/>
      <dgm:spPr/>
      <dgm:t>
        <a:bodyPr/>
        <a:lstStyle/>
        <a:p>
          <a:endParaRPr lang="en-US"/>
        </a:p>
      </dgm:t>
    </dgm:pt>
    <dgm:pt modelId="{8DA87372-ABFC-4AF7-B0B8-84E78F34302D}">
      <dgm:prSet/>
      <dgm:spPr/>
      <dgm:t>
        <a:bodyPr/>
        <a:lstStyle/>
        <a:p>
          <a:r>
            <a:rPr lang="en-US" dirty="0"/>
            <a:t>SIR models with demography</a:t>
          </a:r>
        </a:p>
      </dgm:t>
    </dgm:pt>
    <dgm:pt modelId="{92EFE8D2-39C2-410B-BB45-BE061C813AB4}" type="parTrans" cxnId="{00254CE5-AA47-4CD8-822F-5E10FB55EE66}">
      <dgm:prSet/>
      <dgm:spPr/>
      <dgm:t>
        <a:bodyPr/>
        <a:lstStyle/>
        <a:p>
          <a:endParaRPr lang="en-US"/>
        </a:p>
      </dgm:t>
    </dgm:pt>
    <dgm:pt modelId="{10BF47B8-D1D6-49BF-BB0A-62B444DE482A}" type="sibTrans" cxnId="{00254CE5-AA47-4CD8-822F-5E10FB55EE66}">
      <dgm:prSet/>
      <dgm:spPr/>
      <dgm:t>
        <a:bodyPr/>
        <a:lstStyle/>
        <a:p>
          <a:endParaRPr lang="en-US"/>
        </a:p>
      </dgm:t>
    </dgm:pt>
    <dgm:pt modelId="{36EAB861-7345-40FB-B992-E8BED8E2832C}">
      <dgm:prSet/>
      <dgm:spPr/>
      <dgm:t>
        <a:bodyPr/>
        <a:lstStyle/>
        <a:p>
          <a:r>
            <a:rPr lang="en-US" dirty="0"/>
            <a:t>Reproductive Number, Thresholds, Equilibria</a:t>
          </a:r>
        </a:p>
      </dgm:t>
    </dgm:pt>
    <dgm:pt modelId="{AD8D3D15-0332-409E-AF41-BD1C7D5DE05A}" type="parTrans" cxnId="{CF61881B-AF64-49FA-9D9B-EC5CAACC7D9B}">
      <dgm:prSet/>
      <dgm:spPr/>
      <dgm:t>
        <a:bodyPr/>
        <a:lstStyle/>
        <a:p>
          <a:endParaRPr lang="en-US"/>
        </a:p>
      </dgm:t>
    </dgm:pt>
    <dgm:pt modelId="{5B1D7931-154E-4BE0-88D6-74585874E58A}" type="sibTrans" cxnId="{CF61881B-AF64-49FA-9D9B-EC5CAACC7D9B}">
      <dgm:prSet/>
      <dgm:spPr/>
      <dgm:t>
        <a:bodyPr/>
        <a:lstStyle/>
        <a:p>
          <a:endParaRPr lang="en-US"/>
        </a:p>
      </dgm:t>
    </dgm:pt>
    <dgm:pt modelId="{4D13EE09-9101-44FD-AE5D-B01F6BF7FE44}">
      <dgm:prSet/>
      <dgm:spPr/>
      <dgm:t>
        <a:bodyPr/>
        <a:lstStyle/>
        <a:p>
          <a:r>
            <a:rPr lang="en-US"/>
            <a:t>Lab: Dynamic Models in R</a:t>
          </a:r>
        </a:p>
      </dgm:t>
    </dgm:pt>
    <dgm:pt modelId="{2FD819F7-B992-4536-A3E0-3407732C43E2}" type="parTrans" cxnId="{47F8D605-5633-4568-83FC-F44DBACBD2C2}">
      <dgm:prSet/>
      <dgm:spPr/>
      <dgm:t>
        <a:bodyPr/>
        <a:lstStyle/>
        <a:p>
          <a:endParaRPr lang="en-US"/>
        </a:p>
      </dgm:t>
    </dgm:pt>
    <dgm:pt modelId="{6B0F8716-D924-48B6-B0E4-79B201C69BFB}" type="sibTrans" cxnId="{47F8D605-5633-4568-83FC-F44DBACBD2C2}">
      <dgm:prSet/>
      <dgm:spPr/>
      <dgm:t>
        <a:bodyPr/>
        <a:lstStyle/>
        <a:p>
          <a:endParaRPr lang="en-US"/>
        </a:p>
      </dgm:t>
    </dgm:pt>
    <dgm:pt modelId="{AC629ABA-B7DE-427E-8243-84A220B95F66}">
      <dgm:prSet/>
      <dgm:spPr/>
      <dgm:t>
        <a:bodyPr/>
        <a:lstStyle/>
        <a:p>
          <a:r>
            <a:rPr lang="en-US" dirty="0"/>
            <a:t>Heterogeneous mixing and temporal modeling</a:t>
          </a:r>
        </a:p>
      </dgm:t>
    </dgm:pt>
    <dgm:pt modelId="{D429D728-63DD-4690-A51C-AF44EC674CA1}" type="parTrans" cxnId="{2F330757-DC54-4746-8AC0-B92B20F8F8EA}">
      <dgm:prSet/>
      <dgm:spPr/>
      <dgm:t>
        <a:bodyPr/>
        <a:lstStyle/>
        <a:p>
          <a:endParaRPr lang="en-US"/>
        </a:p>
      </dgm:t>
    </dgm:pt>
    <dgm:pt modelId="{EA31FED9-BFD6-4F28-A50F-9D04CC759D68}" type="sibTrans" cxnId="{2F330757-DC54-4746-8AC0-B92B20F8F8EA}">
      <dgm:prSet/>
      <dgm:spPr/>
      <dgm:t>
        <a:bodyPr/>
        <a:lstStyle/>
        <a:p>
          <a:endParaRPr lang="en-US"/>
        </a:p>
      </dgm:t>
    </dgm:pt>
    <dgm:pt modelId="{5D1EC0D4-5F95-44C0-9676-065DFBEB2EBD}">
      <dgm:prSet/>
      <dgm:spPr/>
      <dgm:t>
        <a:bodyPr/>
        <a:lstStyle/>
        <a:p>
          <a:r>
            <a:rPr lang="en-US"/>
            <a:t>Emerging infections: takeoff, growth, extinction</a:t>
          </a:r>
        </a:p>
      </dgm:t>
    </dgm:pt>
    <dgm:pt modelId="{1CA36CF6-E42B-4E5B-98C8-9D9ACADAE6A1}" type="parTrans" cxnId="{169AA076-049C-4C3C-9470-880047885CB8}">
      <dgm:prSet/>
      <dgm:spPr/>
      <dgm:t>
        <a:bodyPr/>
        <a:lstStyle/>
        <a:p>
          <a:endParaRPr lang="en-US"/>
        </a:p>
      </dgm:t>
    </dgm:pt>
    <dgm:pt modelId="{0BD47185-9727-408A-9901-E25C42F87557}" type="sibTrans" cxnId="{169AA076-049C-4C3C-9470-880047885CB8}">
      <dgm:prSet/>
      <dgm:spPr/>
      <dgm:t>
        <a:bodyPr/>
        <a:lstStyle/>
        <a:p>
          <a:endParaRPr lang="en-US"/>
        </a:p>
      </dgm:t>
    </dgm:pt>
    <dgm:pt modelId="{EDE9185E-874D-4BBC-B8A0-7B9319083693}">
      <dgm:prSet/>
      <dgm:spPr/>
      <dgm:t>
        <a:bodyPr/>
        <a:lstStyle/>
        <a:p>
          <a:r>
            <a:rPr lang="en-US"/>
            <a:t>Lab: Emerging infections</a:t>
          </a:r>
        </a:p>
      </dgm:t>
    </dgm:pt>
    <dgm:pt modelId="{BCE9B7C8-79E7-46E0-BFCE-0F89F1F8919C}" type="parTrans" cxnId="{BD93D628-81B1-4EBE-8366-BB5FB66D5030}">
      <dgm:prSet/>
      <dgm:spPr/>
      <dgm:t>
        <a:bodyPr/>
        <a:lstStyle/>
        <a:p>
          <a:endParaRPr lang="en-US"/>
        </a:p>
      </dgm:t>
    </dgm:pt>
    <dgm:pt modelId="{2940E8DF-78F5-4FFF-87C2-CBE2ED5B1136}" type="sibTrans" cxnId="{BD93D628-81B1-4EBE-8366-BB5FB66D5030}">
      <dgm:prSet/>
      <dgm:spPr/>
      <dgm:t>
        <a:bodyPr/>
        <a:lstStyle/>
        <a:p>
          <a:endParaRPr lang="en-US"/>
        </a:p>
      </dgm:t>
    </dgm:pt>
    <dgm:pt modelId="{3F90BAE7-8F33-4811-8620-541EAC8CCD57}">
      <dgm:prSet/>
      <dgm:spPr/>
      <dgm:t>
        <a:bodyPr/>
        <a:lstStyle/>
        <a:p>
          <a:r>
            <a:rPr lang="en-US" dirty="0"/>
            <a:t>Vectors, zoonoses, &amp; environmental transmission</a:t>
          </a:r>
        </a:p>
      </dgm:t>
    </dgm:pt>
    <dgm:pt modelId="{31CA585A-9842-4320-98FC-E7ECCFC7FC6B}" type="parTrans" cxnId="{96C48C48-AD73-439E-9C45-4455DCCEC2B7}">
      <dgm:prSet/>
      <dgm:spPr/>
      <dgm:t>
        <a:bodyPr/>
        <a:lstStyle/>
        <a:p>
          <a:endParaRPr lang="en-US"/>
        </a:p>
      </dgm:t>
    </dgm:pt>
    <dgm:pt modelId="{D61D6E9E-264A-4E69-8C1E-814F661E7C2D}" type="sibTrans" cxnId="{96C48C48-AD73-439E-9C45-4455DCCEC2B7}">
      <dgm:prSet/>
      <dgm:spPr/>
      <dgm:t>
        <a:bodyPr/>
        <a:lstStyle/>
        <a:p>
          <a:endParaRPr lang="en-US"/>
        </a:p>
      </dgm:t>
    </dgm:pt>
    <dgm:pt modelId="{36E754CF-717E-4C71-A75E-7F46BF540592}">
      <dgm:prSet/>
      <dgm:spPr/>
      <dgm:t>
        <a:bodyPr/>
        <a:lstStyle/>
        <a:p>
          <a:r>
            <a:rPr lang="en-US"/>
            <a:t>Stochastic dynamics</a:t>
          </a:r>
        </a:p>
      </dgm:t>
    </dgm:pt>
    <dgm:pt modelId="{523181F3-81D4-4840-B552-4723A1D814A0}" type="parTrans" cxnId="{3F257AE9-6318-4E87-AC90-5D7E3A04588D}">
      <dgm:prSet/>
      <dgm:spPr/>
      <dgm:t>
        <a:bodyPr/>
        <a:lstStyle/>
        <a:p>
          <a:endParaRPr lang="en-US"/>
        </a:p>
      </dgm:t>
    </dgm:pt>
    <dgm:pt modelId="{FDEF1FE8-EFEA-4266-B807-796CFC114B82}" type="sibTrans" cxnId="{3F257AE9-6318-4E87-AC90-5D7E3A04588D}">
      <dgm:prSet/>
      <dgm:spPr/>
      <dgm:t>
        <a:bodyPr/>
        <a:lstStyle/>
        <a:p>
          <a:endParaRPr lang="en-US"/>
        </a:p>
      </dgm:t>
    </dgm:pt>
    <dgm:pt modelId="{0B0C9CE7-2498-4398-9FA7-4A8CA83DED80}">
      <dgm:prSet/>
      <dgm:spPr/>
      <dgm:t>
        <a:bodyPr/>
        <a:lstStyle/>
        <a:p>
          <a:r>
            <a:rPr lang="en-US"/>
            <a:t>Spatial models, networks</a:t>
          </a:r>
        </a:p>
      </dgm:t>
    </dgm:pt>
    <dgm:pt modelId="{563E8B4F-3012-48FA-877E-ED5D22AC64FA}" type="parTrans" cxnId="{9FF56B3D-C56A-4AEC-B290-9B2C33C25672}">
      <dgm:prSet/>
      <dgm:spPr/>
      <dgm:t>
        <a:bodyPr/>
        <a:lstStyle/>
        <a:p>
          <a:endParaRPr lang="en-US"/>
        </a:p>
      </dgm:t>
    </dgm:pt>
    <dgm:pt modelId="{3079668C-D2AB-4B1B-A932-CCE3C351D36D}" type="sibTrans" cxnId="{9FF56B3D-C56A-4AEC-B290-9B2C33C25672}">
      <dgm:prSet/>
      <dgm:spPr/>
      <dgm:t>
        <a:bodyPr/>
        <a:lstStyle/>
        <a:p>
          <a:endParaRPr lang="en-US"/>
        </a:p>
      </dgm:t>
    </dgm:pt>
    <dgm:pt modelId="{E3717D9A-C5BA-46D7-801E-61B47EB8790A}">
      <dgm:prSet/>
      <dgm:spPr/>
      <dgm:t>
        <a:bodyPr/>
        <a:lstStyle/>
        <a:p>
          <a:r>
            <a:rPr lang="en-US"/>
            <a:t>Interventions and sensitivity analyses</a:t>
          </a:r>
        </a:p>
      </dgm:t>
    </dgm:pt>
    <dgm:pt modelId="{2EDD9C15-C5C3-4D91-92E3-9D2EE79CEA52}" type="parTrans" cxnId="{FEB76F32-AA80-46C2-B378-F37BE29B1217}">
      <dgm:prSet/>
      <dgm:spPr/>
      <dgm:t>
        <a:bodyPr/>
        <a:lstStyle/>
        <a:p>
          <a:endParaRPr lang="en-US"/>
        </a:p>
      </dgm:t>
    </dgm:pt>
    <dgm:pt modelId="{94A8950B-451E-4456-865F-0FEB0543110C}" type="sibTrans" cxnId="{FEB76F32-AA80-46C2-B378-F37BE29B1217}">
      <dgm:prSet/>
      <dgm:spPr/>
      <dgm:t>
        <a:bodyPr/>
        <a:lstStyle/>
        <a:p>
          <a:endParaRPr lang="en-US"/>
        </a:p>
      </dgm:t>
    </dgm:pt>
    <dgm:pt modelId="{99EEF43A-CE15-4EC2-922C-C4A1711DDF6E}">
      <dgm:prSet/>
      <dgm:spPr/>
      <dgm:t>
        <a:bodyPr/>
        <a:lstStyle/>
        <a:p>
          <a:r>
            <a:rPr lang="en-US"/>
            <a:t>Lab: Interventions and sensitivity analyses </a:t>
          </a:r>
        </a:p>
      </dgm:t>
    </dgm:pt>
    <dgm:pt modelId="{3D21ECA0-9C40-4C90-8062-55ABDCA2A8FC}" type="parTrans" cxnId="{86467004-F14D-455A-B692-329BFD60B345}">
      <dgm:prSet/>
      <dgm:spPr/>
      <dgm:t>
        <a:bodyPr/>
        <a:lstStyle/>
        <a:p>
          <a:endParaRPr lang="en-US"/>
        </a:p>
      </dgm:t>
    </dgm:pt>
    <dgm:pt modelId="{0CCA6D27-97A5-4843-9A84-994BDF565F00}" type="sibTrans" cxnId="{86467004-F14D-455A-B692-329BFD60B345}">
      <dgm:prSet/>
      <dgm:spPr/>
      <dgm:t>
        <a:bodyPr/>
        <a:lstStyle/>
        <a:p>
          <a:endParaRPr lang="en-US"/>
        </a:p>
      </dgm:t>
    </dgm:pt>
    <dgm:pt modelId="{876936C3-8F14-4FA3-9961-4475E5864743}">
      <dgm:prSet/>
      <dgm:spPr/>
      <dgm:t>
        <a:bodyPr/>
        <a:lstStyle/>
        <a:p>
          <a:r>
            <a:rPr lang="en-US"/>
            <a:t>Competition and evolutionary models</a:t>
          </a:r>
        </a:p>
      </dgm:t>
    </dgm:pt>
    <dgm:pt modelId="{669135E1-B964-47F7-8FFA-B980E2662E60}" type="parTrans" cxnId="{63F3A72A-B71D-4BCD-8B39-B7289D30C840}">
      <dgm:prSet/>
      <dgm:spPr/>
      <dgm:t>
        <a:bodyPr/>
        <a:lstStyle/>
        <a:p>
          <a:endParaRPr lang="en-US"/>
        </a:p>
      </dgm:t>
    </dgm:pt>
    <dgm:pt modelId="{FD6D70C9-F6E2-4A06-AB43-83D3C21A6584}" type="sibTrans" cxnId="{63F3A72A-B71D-4BCD-8B39-B7289D30C840}">
      <dgm:prSet/>
      <dgm:spPr/>
      <dgm:t>
        <a:bodyPr/>
        <a:lstStyle/>
        <a:p>
          <a:endParaRPr lang="en-US"/>
        </a:p>
      </dgm:t>
    </dgm:pt>
    <dgm:pt modelId="{AA80E1FB-E2A7-4EA4-BFE7-888AF0B828CD}">
      <dgm:prSet/>
      <dgm:spPr/>
      <dgm:t>
        <a:bodyPr/>
        <a:lstStyle/>
        <a:p>
          <a:r>
            <a:rPr lang="en-US"/>
            <a:t>Within host evolution</a:t>
          </a:r>
        </a:p>
      </dgm:t>
    </dgm:pt>
    <dgm:pt modelId="{5E8067D3-8F3E-4F38-AD57-14CD811AABC3}" type="parTrans" cxnId="{C5F88823-880E-4946-9988-63F4B20F5110}">
      <dgm:prSet/>
      <dgm:spPr/>
      <dgm:t>
        <a:bodyPr/>
        <a:lstStyle/>
        <a:p>
          <a:endParaRPr lang="en-US"/>
        </a:p>
      </dgm:t>
    </dgm:pt>
    <dgm:pt modelId="{53BCD97F-19CF-4FB4-9A5D-33D18D60D1CB}" type="sibTrans" cxnId="{C5F88823-880E-4946-9988-63F4B20F5110}">
      <dgm:prSet/>
      <dgm:spPr/>
      <dgm:t>
        <a:bodyPr/>
        <a:lstStyle/>
        <a:p>
          <a:endParaRPr lang="en-US"/>
        </a:p>
      </dgm:t>
    </dgm:pt>
    <dgm:pt modelId="{1499B1EA-5C2C-47A3-891E-B87333E6519B}">
      <dgm:prSet/>
      <dgm:spPr/>
      <dgm:t>
        <a:bodyPr/>
        <a:lstStyle/>
        <a:p>
          <a:r>
            <a:rPr lang="en-US"/>
            <a:t>Lab on Parameterization, calibration, and uncertainty</a:t>
          </a:r>
        </a:p>
      </dgm:t>
    </dgm:pt>
    <dgm:pt modelId="{BF790ECA-D1D8-4154-A6E9-861412B0D32E}" type="parTrans" cxnId="{41B53338-36A8-448B-AE91-78F7A9DEC35D}">
      <dgm:prSet/>
      <dgm:spPr/>
      <dgm:t>
        <a:bodyPr/>
        <a:lstStyle/>
        <a:p>
          <a:endParaRPr lang="en-US"/>
        </a:p>
      </dgm:t>
    </dgm:pt>
    <dgm:pt modelId="{C7FBCD56-D4AB-4A4C-BA7B-8AB694D911B4}" type="sibTrans" cxnId="{41B53338-36A8-448B-AE91-78F7A9DEC35D}">
      <dgm:prSet/>
      <dgm:spPr/>
      <dgm:t>
        <a:bodyPr/>
        <a:lstStyle/>
        <a:p>
          <a:endParaRPr lang="en-US"/>
        </a:p>
      </dgm:t>
    </dgm:pt>
    <dgm:pt modelId="{E8464ED5-91F2-49DE-B311-468A5B02BFC1}">
      <dgm:prSet/>
      <dgm:spPr/>
      <dgm:t>
        <a:bodyPr/>
        <a:lstStyle/>
        <a:p>
          <a:r>
            <a:rPr lang="en-US"/>
            <a:t>Health policy and economic evaluation models</a:t>
          </a:r>
        </a:p>
      </dgm:t>
    </dgm:pt>
    <dgm:pt modelId="{6D09448B-B992-4C82-88EA-CB72A97B3B7C}" type="parTrans" cxnId="{4BCF5CF1-5171-46F2-973B-4875BBF6E8D3}">
      <dgm:prSet/>
      <dgm:spPr/>
      <dgm:t>
        <a:bodyPr/>
        <a:lstStyle/>
        <a:p>
          <a:endParaRPr lang="en-US"/>
        </a:p>
      </dgm:t>
    </dgm:pt>
    <dgm:pt modelId="{CCC04FCC-7E5F-4355-8304-60A4956E3549}" type="sibTrans" cxnId="{4BCF5CF1-5171-46F2-973B-4875BBF6E8D3}">
      <dgm:prSet/>
      <dgm:spPr/>
      <dgm:t>
        <a:bodyPr/>
        <a:lstStyle/>
        <a:p>
          <a:endParaRPr lang="en-US"/>
        </a:p>
      </dgm:t>
    </dgm:pt>
    <dgm:pt modelId="{FB3263D9-28D3-4CAB-9112-981F3A809271}">
      <dgm:prSet/>
      <dgm:spPr/>
      <dgm:t>
        <a:bodyPr/>
        <a:lstStyle/>
        <a:p>
          <a:r>
            <a:rPr lang="en-US"/>
            <a:t>Uses and abuses of models</a:t>
          </a:r>
        </a:p>
      </dgm:t>
    </dgm:pt>
    <dgm:pt modelId="{6B2063BA-D391-46D5-8A75-89780112C929}" type="parTrans" cxnId="{D1B22FFF-D4AB-4392-831E-C4DCE3416B37}">
      <dgm:prSet/>
      <dgm:spPr/>
      <dgm:t>
        <a:bodyPr/>
        <a:lstStyle/>
        <a:p>
          <a:endParaRPr lang="en-US"/>
        </a:p>
      </dgm:t>
    </dgm:pt>
    <dgm:pt modelId="{EEEE26D4-955B-47E9-82D7-F20870DDB7B0}" type="sibTrans" cxnId="{D1B22FFF-D4AB-4392-831E-C4DCE3416B37}">
      <dgm:prSet/>
      <dgm:spPr/>
      <dgm:t>
        <a:bodyPr/>
        <a:lstStyle/>
        <a:p>
          <a:endParaRPr lang="en-US"/>
        </a:p>
      </dgm:t>
    </dgm:pt>
    <dgm:pt modelId="{33FBE06F-F57C-4F65-984D-6EE6387F245C}" type="pres">
      <dgm:prSet presAssocID="{EAFD7787-98A0-425E-9463-1272C6C34290}" presName="Name0" presStyleCnt="0">
        <dgm:presLayoutVars>
          <dgm:dir/>
          <dgm:resizeHandles val="exact"/>
        </dgm:presLayoutVars>
      </dgm:prSet>
      <dgm:spPr/>
    </dgm:pt>
    <dgm:pt modelId="{2FF09B00-A03F-4010-BB11-28D242B22190}" type="pres">
      <dgm:prSet presAssocID="{F13A3D9D-AB50-46BB-9BF4-FE2E34FC5E0A}" presName="node" presStyleLbl="node1" presStyleIdx="0" presStyleCnt="17">
        <dgm:presLayoutVars>
          <dgm:bulletEnabled val="1"/>
        </dgm:presLayoutVars>
      </dgm:prSet>
      <dgm:spPr/>
    </dgm:pt>
    <dgm:pt modelId="{2355E624-741B-4125-9B2B-61D6C06DABD6}" type="pres">
      <dgm:prSet presAssocID="{932ADFE7-6F4D-4034-9A7F-48E22F1728AE}" presName="sibTrans" presStyleLbl="sibTrans1D1" presStyleIdx="0" presStyleCnt="16"/>
      <dgm:spPr/>
    </dgm:pt>
    <dgm:pt modelId="{0834CED2-DEEA-4769-B19C-2BDF9A4D3953}" type="pres">
      <dgm:prSet presAssocID="{932ADFE7-6F4D-4034-9A7F-48E22F1728AE}" presName="connectorText" presStyleLbl="sibTrans1D1" presStyleIdx="0" presStyleCnt="16"/>
      <dgm:spPr/>
    </dgm:pt>
    <dgm:pt modelId="{25D9CB0A-21B0-42F1-9E08-5C02C2B4DE47}" type="pres">
      <dgm:prSet presAssocID="{8DA87372-ABFC-4AF7-B0B8-84E78F34302D}" presName="node" presStyleLbl="node1" presStyleIdx="1" presStyleCnt="17">
        <dgm:presLayoutVars>
          <dgm:bulletEnabled val="1"/>
        </dgm:presLayoutVars>
      </dgm:prSet>
      <dgm:spPr/>
    </dgm:pt>
    <dgm:pt modelId="{0F772A5A-3333-4085-B2E4-58F8EE18A799}" type="pres">
      <dgm:prSet presAssocID="{10BF47B8-D1D6-49BF-BB0A-62B444DE482A}" presName="sibTrans" presStyleLbl="sibTrans1D1" presStyleIdx="1" presStyleCnt="16"/>
      <dgm:spPr/>
    </dgm:pt>
    <dgm:pt modelId="{8A3981C8-E812-47BD-870A-9B9A03DC71BF}" type="pres">
      <dgm:prSet presAssocID="{10BF47B8-D1D6-49BF-BB0A-62B444DE482A}" presName="connectorText" presStyleLbl="sibTrans1D1" presStyleIdx="1" presStyleCnt="16"/>
      <dgm:spPr/>
    </dgm:pt>
    <dgm:pt modelId="{52F166E0-DEDC-401C-A29A-70A2CBE192A1}" type="pres">
      <dgm:prSet presAssocID="{36EAB861-7345-40FB-B992-E8BED8E2832C}" presName="node" presStyleLbl="node1" presStyleIdx="2" presStyleCnt="17">
        <dgm:presLayoutVars>
          <dgm:bulletEnabled val="1"/>
        </dgm:presLayoutVars>
      </dgm:prSet>
      <dgm:spPr/>
    </dgm:pt>
    <dgm:pt modelId="{89E6E13B-E4A9-4637-BA59-D0E768C044E4}" type="pres">
      <dgm:prSet presAssocID="{5B1D7931-154E-4BE0-88D6-74585874E58A}" presName="sibTrans" presStyleLbl="sibTrans1D1" presStyleIdx="2" presStyleCnt="16"/>
      <dgm:spPr/>
    </dgm:pt>
    <dgm:pt modelId="{2B652AB0-EDAE-4087-83F7-CE7825DD469C}" type="pres">
      <dgm:prSet presAssocID="{5B1D7931-154E-4BE0-88D6-74585874E58A}" presName="connectorText" presStyleLbl="sibTrans1D1" presStyleIdx="2" presStyleCnt="16"/>
      <dgm:spPr/>
    </dgm:pt>
    <dgm:pt modelId="{5188B441-24AA-4A2D-98E6-FA48B7E945A4}" type="pres">
      <dgm:prSet presAssocID="{4D13EE09-9101-44FD-AE5D-B01F6BF7FE44}" presName="node" presStyleLbl="node1" presStyleIdx="3" presStyleCnt="17">
        <dgm:presLayoutVars>
          <dgm:bulletEnabled val="1"/>
        </dgm:presLayoutVars>
      </dgm:prSet>
      <dgm:spPr/>
    </dgm:pt>
    <dgm:pt modelId="{499C1554-C68C-4EAA-8161-86A176F6BF96}" type="pres">
      <dgm:prSet presAssocID="{6B0F8716-D924-48B6-B0E4-79B201C69BFB}" presName="sibTrans" presStyleLbl="sibTrans1D1" presStyleIdx="3" presStyleCnt="16"/>
      <dgm:spPr/>
    </dgm:pt>
    <dgm:pt modelId="{E167D866-BAD7-4A65-B0A5-E6CE92DF1765}" type="pres">
      <dgm:prSet presAssocID="{6B0F8716-D924-48B6-B0E4-79B201C69BFB}" presName="connectorText" presStyleLbl="sibTrans1D1" presStyleIdx="3" presStyleCnt="16"/>
      <dgm:spPr/>
    </dgm:pt>
    <dgm:pt modelId="{1CA9474E-0234-48FB-9316-143DF698BD6F}" type="pres">
      <dgm:prSet presAssocID="{AC629ABA-B7DE-427E-8243-84A220B95F66}" presName="node" presStyleLbl="node1" presStyleIdx="4" presStyleCnt="17">
        <dgm:presLayoutVars>
          <dgm:bulletEnabled val="1"/>
        </dgm:presLayoutVars>
      </dgm:prSet>
      <dgm:spPr/>
    </dgm:pt>
    <dgm:pt modelId="{EDCB3963-2BE8-4DA7-A7D9-63A657FE706E}" type="pres">
      <dgm:prSet presAssocID="{EA31FED9-BFD6-4F28-A50F-9D04CC759D68}" presName="sibTrans" presStyleLbl="sibTrans1D1" presStyleIdx="4" presStyleCnt="16"/>
      <dgm:spPr/>
    </dgm:pt>
    <dgm:pt modelId="{F31331E5-3B92-4116-B981-B5B030015F46}" type="pres">
      <dgm:prSet presAssocID="{EA31FED9-BFD6-4F28-A50F-9D04CC759D68}" presName="connectorText" presStyleLbl="sibTrans1D1" presStyleIdx="4" presStyleCnt="16"/>
      <dgm:spPr/>
    </dgm:pt>
    <dgm:pt modelId="{27225D10-48E5-43BE-8EC3-01C7D8A2A0F2}" type="pres">
      <dgm:prSet presAssocID="{5D1EC0D4-5F95-44C0-9676-065DFBEB2EBD}" presName="node" presStyleLbl="node1" presStyleIdx="5" presStyleCnt="17">
        <dgm:presLayoutVars>
          <dgm:bulletEnabled val="1"/>
        </dgm:presLayoutVars>
      </dgm:prSet>
      <dgm:spPr/>
    </dgm:pt>
    <dgm:pt modelId="{6E818139-9123-4EA5-8A4E-FA9BD36A6C65}" type="pres">
      <dgm:prSet presAssocID="{0BD47185-9727-408A-9901-E25C42F87557}" presName="sibTrans" presStyleLbl="sibTrans1D1" presStyleIdx="5" presStyleCnt="16"/>
      <dgm:spPr/>
    </dgm:pt>
    <dgm:pt modelId="{7DF9971B-0F8D-4BB9-86E2-7DE6DCE76C19}" type="pres">
      <dgm:prSet presAssocID="{0BD47185-9727-408A-9901-E25C42F87557}" presName="connectorText" presStyleLbl="sibTrans1D1" presStyleIdx="5" presStyleCnt="16"/>
      <dgm:spPr/>
    </dgm:pt>
    <dgm:pt modelId="{7CF14C94-F87F-45FF-87B1-C032896F1BC2}" type="pres">
      <dgm:prSet presAssocID="{EDE9185E-874D-4BBC-B8A0-7B9319083693}" presName="node" presStyleLbl="node1" presStyleIdx="6" presStyleCnt="17">
        <dgm:presLayoutVars>
          <dgm:bulletEnabled val="1"/>
        </dgm:presLayoutVars>
      </dgm:prSet>
      <dgm:spPr/>
    </dgm:pt>
    <dgm:pt modelId="{6BA7F1C3-76FA-4FA7-A480-D508D040E681}" type="pres">
      <dgm:prSet presAssocID="{2940E8DF-78F5-4FFF-87C2-CBE2ED5B1136}" presName="sibTrans" presStyleLbl="sibTrans1D1" presStyleIdx="6" presStyleCnt="16"/>
      <dgm:spPr/>
    </dgm:pt>
    <dgm:pt modelId="{74F25CB8-0460-488E-B2CE-AED2BDD57BF0}" type="pres">
      <dgm:prSet presAssocID="{2940E8DF-78F5-4FFF-87C2-CBE2ED5B1136}" presName="connectorText" presStyleLbl="sibTrans1D1" presStyleIdx="6" presStyleCnt="16"/>
      <dgm:spPr/>
    </dgm:pt>
    <dgm:pt modelId="{6DBFD550-83C3-49B8-BE3D-88ADD5F05FEA}" type="pres">
      <dgm:prSet presAssocID="{3F90BAE7-8F33-4811-8620-541EAC8CCD57}" presName="node" presStyleLbl="node1" presStyleIdx="7" presStyleCnt="17">
        <dgm:presLayoutVars>
          <dgm:bulletEnabled val="1"/>
        </dgm:presLayoutVars>
      </dgm:prSet>
      <dgm:spPr/>
    </dgm:pt>
    <dgm:pt modelId="{3A07C841-72F0-4250-8111-86615B9C4CA4}" type="pres">
      <dgm:prSet presAssocID="{D61D6E9E-264A-4E69-8C1E-814F661E7C2D}" presName="sibTrans" presStyleLbl="sibTrans1D1" presStyleIdx="7" presStyleCnt="16"/>
      <dgm:spPr/>
    </dgm:pt>
    <dgm:pt modelId="{DCB7A635-A265-4570-97CC-EAD3C4CE6F09}" type="pres">
      <dgm:prSet presAssocID="{D61D6E9E-264A-4E69-8C1E-814F661E7C2D}" presName="connectorText" presStyleLbl="sibTrans1D1" presStyleIdx="7" presStyleCnt="16"/>
      <dgm:spPr/>
    </dgm:pt>
    <dgm:pt modelId="{EE07531E-EBD2-40CB-9770-130D52CBFE6E}" type="pres">
      <dgm:prSet presAssocID="{36E754CF-717E-4C71-A75E-7F46BF540592}" presName="node" presStyleLbl="node1" presStyleIdx="8" presStyleCnt="17">
        <dgm:presLayoutVars>
          <dgm:bulletEnabled val="1"/>
        </dgm:presLayoutVars>
      </dgm:prSet>
      <dgm:spPr/>
    </dgm:pt>
    <dgm:pt modelId="{731E08D6-37AA-4571-89AF-2EA5621A630B}" type="pres">
      <dgm:prSet presAssocID="{FDEF1FE8-EFEA-4266-B807-796CFC114B82}" presName="sibTrans" presStyleLbl="sibTrans1D1" presStyleIdx="8" presStyleCnt="16"/>
      <dgm:spPr/>
    </dgm:pt>
    <dgm:pt modelId="{F2101693-D049-4C35-82D2-CD9D79D4731A}" type="pres">
      <dgm:prSet presAssocID="{FDEF1FE8-EFEA-4266-B807-796CFC114B82}" presName="connectorText" presStyleLbl="sibTrans1D1" presStyleIdx="8" presStyleCnt="16"/>
      <dgm:spPr/>
    </dgm:pt>
    <dgm:pt modelId="{9B1912C2-E1CF-4051-AE6C-E6AC579FEC2D}" type="pres">
      <dgm:prSet presAssocID="{0B0C9CE7-2498-4398-9FA7-4A8CA83DED80}" presName="node" presStyleLbl="node1" presStyleIdx="9" presStyleCnt="17">
        <dgm:presLayoutVars>
          <dgm:bulletEnabled val="1"/>
        </dgm:presLayoutVars>
      </dgm:prSet>
      <dgm:spPr/>
    </dgm:pt>
    <dgm:pt modelId="{B3B2B9B5-8866-4998-A4B8-737F762C2618}" type="pres">
      <dgm:prSet presAssocID="{3079668C-D2AB-4B1B-A932-CCE3C351D36D}" presName="sibTrans" presStyleLbl="sibTrans1D1" presStyleIdx="9" presStyleCnt="16"/>
      <dgm:spPr/>
    </dgm:pt>
    <dgm:pt modelId="{86B5669F-D7E2-4947-8060-CB0028F26C76}" type="pres">
      <dgm:prSet presAssocID="{3079668C-D2AB-4B1B-A932-CCE3C351D36D}" presName="connectorText" presStyleLbl="sibTrans1D1" presStyleIdx="9" presStyleCnt="16"/>
      <dgm:spPr/>
    </dgm:pt>
    <dgm:pt modelId="{235A7C18-EF72-4CC0-A9FA-968B5D12691A}" type="pres">
      <dgm:prSet presAssocID="{E3717D9A-C5BA-46D7-801E-61B47EB8790A}" presName="node" presStyleLbl="node1" presStyleIdx="10" presStyleCnt="17">
        <dgm:presLayoutVars>
          <dgm:bulletEnabled val="1"/>
        </dgm:presLayoutVars>
      </dgm:prSet>
      <dgm:spPr/>
    </dgm:pt>
    <dgm:pt modelId="{C33C8E13-4745-4CE1-A244-5F8C2BB2D68F}" type="pres">
      <dgm:prSet presAssocID="{94A8950B-451E-4456-865F-0FEB0543110C}" presName="sibTrans" presStyleLbl="sibTrans1D1" presStyleIdx="10" presStyleCnt="16"/>
      <dgm:spPr/>
    </dgm:pt>
    <dgm:pt modelId="{C6696659-0678-4FC5-A229-E8C309632A67}" type="pres">
      <dgm:prSet presAssocID="{94A8950B-451E-4456-865F-0FEB0543110C}" presName="connectorText" presStyleLbl="sibTrans1D1" presStyleIdx="10" presStyleCnt="16"/>
      <dgm:spPr/>
    </dgm:pt>
    <dgm:pt modelId="{627FDB46-35B9-465E-920E-EE2F59C93157}" type="pres">
      <dgm:prSet presAssocID="{99EEF43A-CE15-4EC2-922C-C4A1711DDF6E}" presName="node" presStyleLbl="node1" presStyleIdx="11" presStyleCnt="17">
        <dgm:presLayoutVars>
          <dgm:bulletEnabled val="1"/>
        </dgm:presLayoutVars>
      </dgm:prSet>
      <dgm:spPr/>
    </dgm:pt>
    <dgm:pt modelId="{522BC0D9-9BD0-439D-9DA8-9267026CCDDB}" type="pres">
      <dgm:prSet presAssocID="{0CCA6D27-97A5-4843-9A84-994BDF565F00}" presName="sibTrans" presStyleLbl="sibTrans1D1" presStyleIdx="11" presStyleCnt="16"/>
      <dgm:spPr/>
    </dgm:pt>
    <dgm:pt modelId="{0E0DCF7E-8F13-4CF9-994E-A9298CED8B55}" type="pres">
      <dgm:prSet presAssocID="{0CCA6D27-97A5-4843-9A84-994BDF565F00}" presName="connectorText" presStyleLbl="sibTrans1D1" presStyleIdx="11" presStyleCnt="16"/>
      <dgm:spPr/>
    </dgm:pt>
    <dgm:pt modelId="{4D02FC74-A11D-4C42-8317-0910A4B7276F}" type="pres">
      <dgm:prSet presAssocID="{876936C3-8F14-4FA3-9961-4475E5864743}" presName="node" presStyleLbl="node1" presStyleIdx="12" presStyleCnt="17">
        <dgm:presLayoutVars>
          <dgm:bulletEnabled val="1"/>
        </dgm:presLayoutVars>
      </dgm:prSet>
      <dgm:spPr/>
    </dgm:pt>
    <dgm:pt modelId="{F2B5D056-EFFB-4D32-94E0-91FAC50BF20F}" type="pres">
      <dgm:prSet presAssocID="{FD6D70C9-F6E2-4A06-AB43-83D3C21A6584}" presName="sibTrans" presStyleLbl="sibTrans1D1" presStyleIdx="12" presStyleCnt="16"/>
      <dgm:spPr/>
    </dgm:pt>
    <dgm:pt modelId="{22C65A11-DBC5-4E4A-84CA-CF64B4B031A5}" type="pres">
      <dgm:prSet presAssocID="{FD6D70C9-F6E2-4A06-AB43-83D3C21A6584}" presName="connectorText" presStyleLbl="sibTrans1D1" presStyleIdx="12" presStyleCnt="16"/>
      <dgm:spPr/>
    </dgm:pt>
    <dgm:pt modelId="{45753E0F-163E-4AA8-9277-D0871F6DF653}" type="pres">
      <dgm:prSet presAssocID="{AA80E1FB-E2A7-4EA4-BFE7-888AF0B828CD}" presName="node" presStyleLbl="node1" presStyleIdx="13" presStyleCnt="17">
        <dgm:presLayoutVars>
          <dgm:bulletEnabled val="1"/>
        </dgm:presLayoutVars>
      </dgm:prSet>
      <dgm:spPr/>
    </dgm:pt>
    <dgm:pt modelId="{DD35C2B4-4A6B-40B5-95BD-62D5F209025F}" type="pres">
      <dgm:prSet presAssocID="{53BCD97F-19CF-4FB4-9A5D-33D18D60D1CB}" presName="sibTrans" presStyleLbl="sibTrans1D1" presStyleIdx="13" presStyleCnt="16"/>
      <dgm:spPr/>
    </dgm:pt>
    <dgm:pt modelId="{5FFFAF5B-B256-4F07-84D7-ECAB32C17939}" type="pres">
      <dgm:prSet presAssocID="{53BCD97F-19CF-4FB4-9A5D-33D18D60D1CB}" presName="connectorText" presStyleLbl="sibTrans1D1" presStyleIdx="13" presStyleCnt="16"/>
      <dgm:spPr/>
    </dgm:pt>
    <dgm:pt modelId="{FBE4F787-4AB1-4A84-88FA-E46968E3C8FE}" type="pres">
      <dgm:prSet presAssocID="{1499B1EA-5C2C-47A3-891E-B87333E6519B}" presName="node" presStyleLbl="node1" presStyleIdx="14" presStyleCnt="17">
        <dgm:presLayoutVars>
          <dgm:bulletEnabled val="1"/>
        </dgm:presLayoutVars>
      </dgm:prSet>
      <dgm:spPr/>
    </dgm:pt>
    <dgm:pt modelId="{EDFBA90A-4888-47B8-8D0A-B0BB79CC4A51}" type="pres">
      <dgm:prSet presAssocID="{C7FBCD56-D4AB-4A4C-BA7B-8AB694D911B4}" presName="sibTrans" presStyleLbl="sibTrans1D1" presStyleIdx="14" presStyleCnt="16"/>
      <dgm:spPr/>
    </dgm:pt>
    <dgm:pt modelId="{D50494DB-EC6D-4623-A914-29241B77C816}" type="pres">
      <dgm:prSet presAssocID="{C7FBCD56-D4AB-4A4C-BA7B-8AB694D911B4}" presName="connectorText" presStyleLbl="sibTrans1D1" presStyleIdx="14" presStyleCnt="16"/>
      <dgm:spPr/>
    </dgm:pt>
    <dgm:pt modelId="{2E873A18-3BB8-4867-B4EC-CD4D6914386C}" type="pres">
      <dgm:prSet presAssocID="{E8464ED5-91F2-49DE-B311-468A5B02BFC1}" presName="node" presStyleLbl="node1" presStyleIdx="15" presStyleCnt="17">
        <dgm:presLayoutVars>
          <dgm:bulletEnabled val="1"/>
        </dgm:presLayoutVars>
      </dgm:prSet>
      <dgm:spPr/>
    </dgm:pt>
    <dgm:pt modelId="{9168A32A-329B-4436-A4E8-1968BCAE95A6}" type="pres">
      <dgm:prSet presAssocID="{CCC04FCC-7E5F-4355-8304-60A4956E3549}" presName="sibTrans" presStyleLbl="sibTrans1D1" presStyleIdx="15" presStyleCnt="16"/>
      <dgm:spPr/>
    </dgm:pt>
    <dgm:pt modelId="{01144ABE-4EBB-4545-B3F3-A8B5B606012B}" type="pres">
      <dgm:prSet presAssocID="{CCC04FCC-7E5F-4355-8304-60A4956E3549}" presName="connectorText" presStyleLbl="sibTrans1D1" presStyleIdx="15" presStyleCnt="16"/>
      <dgm:spPr/>
    </dgm:pt>
    <dgm:pt modelId="{AF09C222-1D99-4F9B-882C-509DBA6E7A14}" type="pres">
      <dgm:prSet presAssocID="{FB3263D9-28D3-4CAB-9112-981F3A809271}" presName="node" presStyleLbl="node1" presStyleIdx="16" presStyleCnt="17">
        <dgm:presLayoutVars>
          <dgm:bulletEnabled val="1"/>
        </dgm:presLayoutVars>
      </dgm:prSet>
      <dgm:spPr/>
    </dgm:pt>
  </dgm:ptLst>
  <dgm:cxnLst>
    <dgm:cxn modelId="{86467004-F14D-455A-B692-329BFD60B345}" srcId="{EAFD7787-98A0-425E-9463-1272C6C34290}" destId="{99EEF43A-CE15-4EC2-922C-C4A1711DDF6E}" srcOrd="11" destOrd="0" parTransId="{3D21ECA0-9C40-4C90-8062-55ABDCA2A8FC}" sibTransId="{0CCA6D27-97A5-4843-9A84-994BDF565F00}"/>
    <dgm:cxn modelId="{47F8D605-5633-4568-83FC-F44DBACBD2C2}" srcId="{EAFD7787-98A0-425E-9463-1272C6C34290}" destId="{4D13EE09-9101-44FD-AE5D-B01F6BF7FE44}" srcOrd="3" destOrd="0" parTransId="{2FD819F7-B992-4536-A3E0-3407732C43E2}" sibTransId="{6B0F8716-D924-48B6-B0E4-79B201C69BFB}"/>
    <dgm:cxn modelId="{C8A26B08-8B7E-429B-83E3-3FF432A1AD6E}" type="presOf" srcId="{6B0F8716-D924-48B6-B0E4-79B201C69BFB}" destId="{E167D866-BAD7-4A65-B0A5-E6CE92DF1765}" srcOrd="1" destOrd="0" presId="urn:microsoft.com/office/officeart/2016/7/layout/RepeatingBendingProcessNew"/>
    <dgm:cxn modelId="{1F84E00F-FDE2-4C80-8C31-EA8307497A5E}" type="presOf" srcId="{CCC04FCC-7E5F-4355-8304-60A4956E3549}" destId="{01144ABE-4EBB-4545-B3F3-A8B5B606012B}" srcOrd="1" destOrd="0" presId="urn:microsoft.com/office/officeart/2016/7/layout/RepeatingBendingProcessNew"/>
    <dgm:cxn modelId="{8B735714-9E0F-4F8A-B7F5-5F17933F8137}" type="presOf" srcId="{932ADFE7-6F4D-4034-9A7F-48E22F1728AE}" destId="{0834CED2-DEEA-4769-B19C-2BDF9A4D3953}" srcOrd="1" destOrd="0" presId="urn:microsoft.com/office/officeart/2016/7/layout/RepeatingBendingProcessNew"/>
    <dgm:cxn modelId="{56E3AB14-2539-4A40-BC39-75EB7D3BE7A4}" type="presOf" srcId="{FDEF1FE8-EFEA-4266-B807-796CFC114B82}" destId="{731E08D6-37AA-4571-89AF-2EA5621A630B}" srcOrd="0" destOrd="0" presId="urn:microsoft.com/office/officeart/2016/7/layout/RepeatingBendingProcessNew"/>
    <dgm:cxn modelId="{3F33831A-4503-4DA9-AA26-D5F435FC742F}" type="presOf" srcId="{F13A3D9D-AB50-46BB-9BF4-FE2E34FC5E0A}" destId="{2FF09B00-A03F-4010-BB11-28D242B22190}" srcOrd="0" destOrd="0" presId="urn:microsoft.com/office/officeart/2016/7/layout/RepeatingBendingProcessNew"/>
    <dgm:cxn modelId="{CF61881B-AF64-49FA-9D9B-EC5CAACC7D9B}" srcId="{EAFD7787-98A0-425E-9463-1272C6C34290}" destId="{36EAB861-7345-40FB-B992-E8BED8E2832C}" srcOrd="2" destOrd="0" parTransId="{AD8D3D15-0332-409E-AF41-BD1C7D5DE05A}" sibTransId="{5B1D7931-154E-4BE0-88D6-74585874E58A}"/>
    <dgm:cxn modelId="{C5F88823-880E-4946-9988-63F4B20F5110}" srcId="{EAFD7787-98A0-425E-9463-1272C6C34290}" destId="{AA80E1FB-E2A7-4EA4-BFE7-888AF0B828CD}" srcOrd="13" destOrd="0" parTransId="{5E8067D3-8F3E-4F38-AD57-14CD811AABC3}" sibTransId="{53BCD97F-19CF-4FB4-9A5D-33D18D60D1CB}"/>
    <dgm:cxn modelId="{9F7E8624-0BA1-41CE-A32B-B1CB768584D7}" type="presOf" srcId="{EDE9185E-874D-4BBC-B8A0-7B9319083693}" destId="{7CF14C94-F87F-45FF-87B1-C032896F1BC2}" srcOrd="0" destOrd="0" presId="urn:microsoft.com/office/officeart/2016/7/layout/RepeatingBendingProcessNew"/>
    <dgm:cxn modelId="{CDB75226-811D-434C-8074-13A91A2620B6}" type="presOf" srcId="{D61D6E9E-264A-4E69-8C1E-814F661E7C2D}" destId="{3A07C841-72F0-4250-8111-86615B9C4CA4}" srcOrd="0" destOrd="0" presId="urn:microsoft.com/office/officeart/2016/7/layout/RepeatingBendingProcessNew"/>
    <dgm:cxn modelId="{9238A527-53D7-489C-8987-5FF1EB22F4F0}" type="presOf" srcId="{FB3263D9-28D3-4CAB-9112-981F3A809271}" destId="{AF09C222-1D99-4F9B-882C-509DBA6E7A14}" srcOrd="0" destOrd="0" presId="urn:microsoft.com/office/officeart/2016/7/layout/RepeatingBendingProcessNew"/>
    <dgm:cxn modelId="{BD93D628-81B1-4EBE-8366-BB5FB66D5030}" srcId="{EAFD7787-98A0-425E-9463-1272C6C34290}" destId="{EDE9185E-874D-4BBC-B8A0-7B9319083693}" srcOrd="6" destOrd="0" parTransId="{BCE9B7C8-79E7-46E0-BFCE-0F89F1F8919C}" sibTransId="{2940E8DF-78F5-4FFF-87C2-CBE2ED5B1136}"/>
    <dgm:cxn modelId="{63F3A72A-B71D-4BCD-8B39-B7289D30C840}" srcId="{EAFD7787-98A0-425E-9463-1272C6C34290}" destId="{876936C3-8F14-4FA3-9961-4475E5864743}" srcOrd="12" destOrd="0" parTransId="{669135E1-B964-47F7-8FFA-B980E2662E60}" sibTransId="{FD6D70C9-F6E2-4A06-AB43-83D3C21A6584}"/>
    <dgm:cxn modelId="{C730D92C-8413-4219-A2DE-062F962503D9}" type="presOf" srcId="{FDEF1FE8-EFEA-4266-B807-796CFC114B82}" destId="{F2101693-D049-4C35-82D2-CD9D79D4731A}" srcOrd="1" destOrd="0" presId="urn:microsoft.com/office/officeart/2016/7/layout/RepeatingBendingProcessNew"/>
    <dgm:cxn modelId="{FEB76F32-AA80-46C2-B378-F37BE29B1217}" srcId="{EAFD7787-98A0-425E-9463-1272C6C34290}" destId="{E3717D9A-C5BA-46D7-801E-61B47EB8790A}" srcOrd="10" destOrd="0" parTransId="{2EDD9C15-C5C3-4D91-92E3-9D2EE79CEA52}" sibTransId="{94A8950B-451E-4456-865F-0FEB0543110C}"/>
    <dgm:cxn modelId="{7E6F0D35-D8F9-4E17-8448-AA1D7E2BFB4A}" type="presOf" srcId="{3F90BAE7-8F33-4811-8620-541EAC8CCD57}" destId="{6DBFD550-83C3-49B8-BE3D-88ADD5F05FEA}" srcOrd="0" destOrd="0" presId="urn:microsoft.com/office/officeart/2016/7/layout/RepeatingBendingProcessNew"/>
    <dgm:cxn modelId="{41B53338-36A8-448B-AE91-78F7A9DEC35D}" srcId="{EAFD7787-98A0-425E-9463-1272C6C34290}" destId="{1499B1EA-5C2C-47A3-891E-B87333E6519B}" srcOrd="14" destOrd="0" parTransId="{BF790ECA-D1D8-4154-A6E9-861412B0D32E}" sibTransId="{C7FBCD56-D4AB-4A4C-BA7B-8AB694D911B4}"/>
    <dgm:cxn modelId="{90A7D938-7D5E-45B3-BE15-2BC8C332B002}" type="presOf" srcId="{6B0F8716-D924-48B6-B0E4-79B201C69BFB}" destId="{499C1554-C68C-4EAA-8161-86A176F6BF96}" srcOrd="0" destOrd="0" presId="urn:microsoft.com/office/officeart/2016/7/layout/RepeatingBendingProcessNew"/>
    <dgm:cxn modelId="{9FF56B3D-C56A-4AEC-B290-9B2C33C25672}" srcId="{EAFD7787-98A0-425E-9463-1272C6C34290}" destId="{0B0C9CE7-2498-4398-9FA7-4A8CA83DED80}" srcOrd="9" destOrd="0" parTransId="{563E8B4F-3012-48FA-877E-ED5D22AC64FA}" sibTransId="{3079668C-D2AB-4B1B-A932-CCE3C351D36D}"/>
    <dgm:cxn modelId="{21208A5C-4A50-4259-A270-01BB946C0ED4}" type="presOf" srcId="{0B0C9CE7-2498-4398-9FA7-4A8CA83DED80}" destId="{9B1912C2-E1CF-4051-AE6C-E6AC579FEC2D}" srcOrd="0" destOrd="0" presId="urn:microsoft.com/office/officeart/2016/7/layout/RepeatingBendingProcessNew"/>
    <dgm:cxn modelId="{DA551563-17B2-4C76-8EC3-37F4714C518D}" type="presOf" srcId="{94A8950B-451E-4456-865F-0FEB0543110C}" destId="{C6696659-0678-4FC5-A229-E8C309632A67}" srcOrd="1" destOrd="0" presId="urn:microsoft.com/office/officeart/2016/7/layout/RepeatingBendingProcessNew"/>
    <dgm:cxn modelId="{BA3F7B43-6B57-47A9-8D96-B7D4F904C71E}" type="presOf" srcId="{99EEF43A-CE15-4EC2-922C-C4A1711DDF6E}" destId="{627FDB46-35B9-465E-920E-EE2F59C93157}" srcOrd="0" destOrd="0" presId="urn:microsoft.com/office/officeart/2016/7/layout/RepeatingBendingProcessNew"/>
    <dgm:cxn modelId="{07EC4045-AD0E-4A11-82AD-7E798723F483}" type="presOf" srcId="{C7FBCD56-D4AB-4A4C-BA7B-8AB694D911B4}" destId="{D50494DB-EC6D-4623-A914-29241B77C816}" srcOrd="1" destOrd="0" presId="urn:microsoft.com/office/officeart/2016/7/layout/RepeatingBendingProcessNew"/>
    <dgm:cxn modelId="{15329E46-626A-457E-A5B3-C5F06E93D2CC}" type="presOf" srcId="{EAFD7787-98A0-425E-9463-1272C6C34290}" destId="{33FBE06F-F57C-4F65-984D-6EE6387F245C}" srcOrd="0" destOrd="0" presId="urn:microsoft.com/office/officeart/2016/7/layout/RepeatingBendingProcessNew"/>
    <dgm:cxn modelId="{96C48C48-AD73-439E-9C45-4455DCCEC2B7}" srcId="{EAFD7787-98A0-425E-9463-1272C6C34290}" destId="{3F90BAE7-8F33-4811-8620-541EAC8CCD57}" srcOrd="7" destOrd="0" parTransId="{31CA585A-9842-4320-98FC-E7ECCFC7FC6B}" sibTransId="{D61D6E9E-264A-4E69-8C1E-814F661E7C2D}"/>
    <dgm:cxn modelId="{0E391369-2F73-48C1-A5B1-E9A965D5728E}" type="presOf" srcId="{EA31FED9-BFD6-4F28-A50F-9D04CC759D68}" destId="{F31331E5-3B92-4116-B981-B5B030015F46}" srcOrd="1" destOrd="0" presId="urn:microsoft.com/office/officeart/2016/7/layout/RepeatingBendingProcessNew"/>
    <dgm:cxn modelId="{A064436B-F82F-416F-BF10-37A1465C9966}" srcId="{EAFD7787-98A0-425E-9463-1272C6C34290}" destId="{F13A3D9D-AB50-46BB-9BF4-FE2E34FC5E0A}" srcOrd="0" destOrd="0" parTransId="{2AE597E3-EA0A-48E0-9805-E573EE2B3CD3}" sibTransId="{932ADFE7-6F4D-4034-9A7F-48E22F1728AE}"/>
    <dgm:cxn modelId="{102AF86B-0E35-42BC-B416-3C56C5EFF6CF}" type="presOf" srcId="{10BF47B8-D1D6-49BF-BB0A-62B444DE482A}" destId="{0F772A5A-3333-4085-B2E4-58F8EE18A799}" srcOrd="0" destOrd="0" presId="urn:microsoft.com/office/officeart/2016/7/layout/RepeatingBendingProcessNew"/>
    <dgm:cxn modelId="{D63C1770-E262-447C-BDF5-9E9FA94CAE0B}" type="presOf" srcId="{1499B1EA-5C2C-47A3-891E-B87333E6519B}" destId="{FBE4F787-4AB1-4A84-88FA-E46968E3C8FE}" srcOrd="0" destOrd="0" presId="urn:microsoft.com/office/officeart/2016/7/layout/RepeatingBendingProcessNew"/>
    <dgm:cxn modelId="{1C7DF271-2465-40FC-AB1D-24E461023057}" type="presOf" srcId="{2940E8DF-78F5-4FFF-87C2-CBE2ED5B1136}" destId="{6BA7F1C3-76FA-4FA7-A480-D508D040E681}" srcOrd="0" destOrd="0" presId="urn:microsoft.com/office/officeart/2016/7/layout/RepeatingBendingProcessNew"/>
    <dgm:cxn modelId="{AABBD474-A60F-4BB0-B1F5-01A00C881D5F}" type="presOf" srcId="{53BCD97F-19CF-4FB4-9A5D-33D18D60D1CB}" destId="{DD35C2B4-4A6B-40B5-95BD-62D5F209025F}" srcOrd="0" destOrd="0" presId="urn:microsoft.com/office/officeart/2016/7/layout/RepeatingBendingProcessNew"/>
    <dgm:cxn modelId="{169AA076-049C-4C3C-9470-880047885CB8}" srcId="{EAFD7787-98A0-425E-9463-1272C6C34290}" destId="{5D1EC0D4-5F95-44C0-9676-065DFBEB2EBD}" srcOrd="5" destOrd="0" parTransId="{1CA36CF6-E42B-4E5B-98C8-9D9ACADAE6A1}" sibTransId="{0BD47185-9727-408A-9901-E25C42F87557}"/>
    <dgm:cxn modelId="{F80A0577-CA28-4554-927B-4F9788D833A6}" type="presOf" srcId="{2940E8DF-78F5-4FFF-87C2-CBE2ED5B1136}" destId="{74F25CB8-0460-488E-B2CE-AED2BDD57BF0}" srcOrd="1" destOrd="0" presId="urn:microsoft.com/office/officeart/2016/7/layout/RepeatingBendingProcessNew"/>
    <dgm:cxn modelId="{2F330757-DC54-4746-8AC0-B92B20F8F8EA}" srcId="{EAFD7787-98A0-425E-9463-1272C6C34290}" destId="{AC629ABA-B7DE-427E-8243-84A220B95F66}" srcOrd="4" destOrd="0" parTransId="{D429D728-63DD-4690-A51C-AF44EC674CA1}" sibTransId="{EA31FED9-BFD6-4F28-A50F-9D04CC759D68}"/>
    <dgm:cxn modelId="{8B1E788B-301D-41F2-B982-B741C964936A}" type="presOf" srcId="{D61D6E9E-264A-4E69-8C1E-814F661E7C2D}" destId="{DCB7A635-A265-4570-97CC-EAD3C4CE6F09}" srcOrd="1" destOrd="0" presId="urn:microsoft.com/office/officeart/2016/7/layout/RepeatingBendingProcessNew"/>
    <dgm:cxn modelId="{F4F3248D-C732-436E-A431-66B4F566D4AE}" type="presOf" srcId="{876936C3-8F14-4FA3-9961-4475E5864743}" destId="{4D02FC74-A11D-4C42-8317-0910A4B7276F}" srcOrd="0" destOrd="0" presId="urn:microsoft.com/office/officeart/2016/7/layout/RepeatingBendingProcessNew"/>
    <dgm:cxn modelId="{6B86E38D-53C2-4953-970E-EC02C403385E}" type="presOf" srcId="{4D13EE09-9101-44FD-AE5D-B01F6BF7FE44}" destId="{5188B441-24AA-4A2D-98E6-FA48B7E945A4}" srcOrd="0" destOrd="0" presId="urn:microsoft.com/office/officeart/2016/7/layout/RepeatingBendingProcessNew"/>
    <dgm:cxn modelId="{0DF26E8F-903B-4119-A5BF-D647708327A6}" type="presOf" srcId="{FD6D70C9-F6E2-4A06-AB43-83D3C21A6584}" destId="{F2B5D056-EFFB-4D32-94E0-91FAC50BF20F}" srcOrd="0" destOrd="0" presId="urn:microsoft.com/office/officeart/2016/7/layout/RepeatingBendingProcessNew"/>
    <dgm:cxn modelId="{23A99893-6B4E-4763-9113-CAC2EBA9F699}" type="presOf" srcId="{3079668C-D2AB-4B1B-A932-CCE3C351D36D}" destId="{B3B2B9B5-8866-4998-A4B8-737F762C2618}" srcOrd="0" destOrd="0" presId="urn:microsoft.com/office/officeart/2016/7/layout/RepeatingBendingProcessNew"/>
    <dgm:cxn modelId="{4C4D1D98-97D7-42B2-A957-62666FBEFFC7}" type="presOf" srcId="{94A8950B-451E-4456-865F-0FEB0543110C}" destId="{C33C8E13-4745-4CE1-A244-5F8C2BB2D68F}" srcOrd="0" destOrd="0" presId="urn:microsoft.com/office/officeart/2016/7/layout/RepeatingBendingProcessNew"/>
    <dgm:cxn modelId="{2CA69D99-A17E-4F12-BA61-3939948E25C3}" type="presOf" srcId="{0BD47185-9727-408A-9901-E25C42F87557}" destId="{7DF9971B-0F8D-4BB9-86E2-7DE6DCE76C19}" srcOrd="1" destOrd="0" presId="urn:microsoft.com/office/officeart/2016/7/layout/RepeatingBendingProcessNew"/>
    <dgm:cxn modelId="{A9F3C6A1-1B5A-4FA4-A3A3-E358F66BEA41}" type="presOf" srcId="{AC629ABA-B7DE-427E-8243-84A220B95F66}" destId="{1CA9474E-0234-48FB-9316-143DF698BD6F}" srcOrd="0" destOrd="0" presId="urn:microsoft.com/office/officeart/2016/7/layout/RepeatingBendingProcessNew"/>
    <dgm:cxn modelId="{048736A2-B2AA-4039-AB9A-A6E8071A420E}" type="presOf" srcId="{C7FBCD56-D4AB-4A4C-BA7B-8AB694D911B4}" destId="{EDFBA90A-4888-47B8-8D0A-B0BB79CC4A51}" srcOrd="0" destOrd="0" presId="urn:microsoft.com/office/officeart/2016/7/layout/RepeatingBendingProcessNew"/>
    <dgm:cxn modelId="{5FDDF1A6-2610-4CD5-9DE0-080D09B787FD}" type="presOf" srcId="{36EAB861-7345-40FB-B992-E8BED8E2832C}" destId="{52F166E0-DEDC-401C-A29A-70A2CBE192A1}" srcOrd="0" destOrd="0" presId="urn:microsoft.com/office/officeart/2016/7/layout/RepeatingBendingProcessNew"/>
    <dgm:cxn modelId="{D63850AE-DD48-4754-8814-1B302B046B24}" type="presOf" srcId="{EA31FED9-BFD6-4F28-A50F-9D04CC759D68}" destId="{EDCB3963-2BE8-4DA7-A7D9-63A657FE706E}" srcOrd="0" destOrd="0" presId="urn:microsoft.com/office/officeart/2016/7/layout/RepeatingBendingProcessNew"/>
    <dgm:cxn modelId="{DE1552AF-CC78-486F-9DD8-C926990241B7}" type="presOf" srcId="{10BF47B8-D1D6-49BF-BB0A-62B444DE482A}" destId="{8A3981C8-E812-47BD-870A-9B9A03DC71BF}" srcOrd="1" destOrd="0" presId="urn:microsoft.com/office/officeart/2016/7/layout/RepeatingBendingProcessNew"/>
    <dgm:cxn modelId="{F74F18B1-A620-428C-81DC-E8F1031A80DD}" type="presOf" srcId="{0CCA6D27-97A5-4843-9A84-994BDF565F00}" destId="{0E0DCF7E-8F13-4CF9-994E-A9298CED8B55}" srcOrd="1" destOrd="0" presId="urn:microsoft.com/office/officeart/2016/7/layout/RepeatingBendingProcessNew"/>
    <dgm:cxn modelId="{A650A6B3-9E57-4072-A0D7-6ABE4632B59A}" type="presOf" srcId="{5B1D7931-154E-4BE0-88D6-74585874E58A}" destId="{89E6E13B-E4A9-4637-BA59-D0E768C044E4}" srcOrd="0" destOrd="0" presId="urn:microsoft.com/office/officeart/2016/7/layout/RepeatingBendingProcessNew"/>
    <dgm:cxn modelId="{5DDB27BA-A7FB-4471-880D-BC1CF00C3F59}" type="presOf" srcId="{8DA87372-ABFC-4AF7-B0B8-84E78F34302D}" destId="{25D9CB0A-21B0-42F1-9E08-5C02C2B4DE47}" srcOrd="0" destOrd="0" presId="urn:microsoft.com/office/officeart/2016/7/layout/RepeatingBendingProcessNew"/>
    <dgm:cxn modelId="{9F8EB3BC-4FF2-413A-BAD5-FE237EDD69EA}" type="presOf" srcId="{5B1D7931-154E-4BE0-88D6-74585874E58A}" destId="{2B652AB0-EDAE-4087-83F7-CE7825DD469C}" srcOrd="1" destOrd="0" presId="urn:microsoft.com/office/officeart/2016/7/layout/RepeatingBendingProcessNew"/>
    <dgm:cxn modelId="{A2ACA3C0-7985-4EC7-A1A8-5926C58E32F6}" type="presOf" srcId="{0CCA6D27-97A5-4843-9A84-994BDF565F00}" destId="{522BC0D9-9BD0-439D-9DA8-9267026CCDDB}" srcOrd="0" destOrd="0" presId="urn:microsoft.com/office/officeart/2016/7/layout/RepeatingBendingProcessNew"/>
    <dgm:cxn modelId="{BB8977C5-C88E-4D25-A861-F3E2A69DD2D6}" type="presOf" srcId="{5D1EC0D4-5F95-44C0-9676-065DFBEB2EBD}" destId="{27225D10-48E5-43BE-8EC3-01C7D8A2A0F2}" srcOrd="0" destOrd="0" presId="urn:microsoft.com/office/officeart/2016/7/layout/RepeatingBendingProcessNew"/>
    <dgm:cxn modelId="{1ECD49C8-9EF8-4D2C-BDD5-42AF307F6EDB}" type="presOf" srcId="{FD6D70C9-F6E2-4A06-AB43-83D3C21A6584}" destId="{22C65A11-DBC5-4E4A-84CA-CF64B4B031A5}" srcOrd="1" destOrd="0" presId="urn:microsoft.com/office/officeart/2016/7/layout/RepeatingBendingProcessNew"/>
    <dgm:cxn modelId="{B8A2CBC9-E695-418B-9539-B72AA51AD447}" type="presOf" srcId="{932ADFE7-6F4D-4034-9A7F-48E22F1728AE}" destId="{2355E624-741B-4125-9B2B-61D6C06DABD6}" srcOrd="0" destOrd="0" presId="urn:microsoft.com/office/officeart/2016/7/layout/RepeatingBendingProcessNew"/>
    <dgm:cxn modelId="{A5CBB8CA-7653-458D-9698-7E7EEC783783}" type="presOf" srcId="{53BCD97F-19CF-4FB4-9A5D-33D18D60D1CB}" destId="{5FFFAF5B-B256-4F07-84D7-ECAB32C17939}" srcOrd="1" destOrd="0" presId="urn:microsoft.com/office/officeart/2016/7/layout/RepeatingBendingProcessNew"/>
    <dgm:cxn modelId="{4A4C5FCD-78BC-4AD5-A463-41B3B971B4CF}" type="presOf" srcId="{E3717D9A-C5BA-46D7-801E-61B47EB8790A}" destId="{235A7C18-EF72-4CC0-A9FA-968B5D12691A}" srcOrd="0" destOrd="0" presId="urn:microsoft.com/office/officeart/2016/7/layout/RepeatingBendingProcessNew"/>
    <dgm:cxn modelId="{0A906ED3-EF13-4D04-9193-80800C8075ED}" type="presOf" srcId="{AA80E1FB-E2A7-4EA4-BFE7-888AF0B828CD}" destId="{45753E0F-163E-4AA8-9277-D0871F6DF653}" srcOrd="0" destOrd="0" presId="urn:microsoft.com/office/officeart/2016/7/layout/RepeatingBendingProcessNew"/>
    <dgm:cxn modelId="{C1B829DA-A6C1-4677-8E17-7E9F1221B636}" type="presOf" srcId="{3079668C-D2AB-4B1B-A932-CCE3C351D36D}" destId="{86B5669F-D7E2-4947-8060-CB0028F26C76}" srcOrd="1" destOrd="0" presId="urn:microsoft.com/office/officeart/2016/7/layout/RepeatingBendingProcessNew"/>
    <dgm:cxn modelId="{00254CE5-AA47-4CD8-822F-5E10FB55EE66}" srcId="{EAFD7787-98A0-425E-9463-1272C6C34290}" destId="{8DA87372-ABFC-4AF7-B0B8-84E78F34302D}" srcOrd="1" destOrd="0" parTransId="{92EFE8D2-39C2-410B-BB45-BE061C813AB4}" sibTransId="{10BF47B8-D1D6-49BF-BB0A-62B444DE482A}"/>
    <dgm:cxn modelId="{3F257AE9-6318-4E87-AC90-5D7E3A04588D}" srcId="{EAFD7787-98A0-425E-9463-1272C6C34290}" destId="{36E754CF-717E-4C71-A75E-7F46BF540592}" srcOrd="8" destOrd="0" parTransId="{523181F3-81D4-4840-B552-4723A1D814A0}" sibTransId="{FDEF1FE8-EFEA-4266-B807-796CFC114B82}"/>
    <dgm:cxn modelId="{283178EC-BC64-4BB5-9133-ACB410C7904D}" type="presOf" srcId="{36E754CF-717E-4C71-A75E-7F46BF540592}" destId="{EE07531E-EBD2-40CB-9770-130D52CBFE6E}" srcOrd="0" destOrd="0" presId="urn:microsoft.com/office/officeart/2016/7/layout/RepeatingBendingProcessNew"/>
    <dgm:cxn modelId="{426EE8EF-1F16-4498-BDA1-ECD637FAC1D5}" type="presOf" srcId="{E8464ED5-91F2-49DE-B311-468A5B02BFC1}" destId="{2E873A18-3BB8-4867-B4EC-CD4D6914386C}" srcOrd="0" destOrd="0" presId="urn:microsoft.com/office/officeart/2016/7/layout/RepeatingBendingProcessNew"/>
    <dgm:cxn modelId="{06172BF1-7961-46B8-916C-B4F7FD0C7C71}" type="presOf" srcId="{CCC04FCC-7E5F-4355-8304-60A4956E3549}" destId="{9168A32A-329B-4436-A4E8-1968BCAE95A6}" srcOrd="0" destOrd="0" presId="urn:microsoft.com/office/officeart/2016/7/layout/RepeatingBendingProcessNew"/>
    <dgm:cxn modelId="{4BCF5CF1-5171-46F2-973B-4875BBF6E8D3}" srcId="{EAFD7787-98A0-425E-9463-1272C6C34290}" destId="{E8464ED5-91F2-49DE-B311-468A5B02BFC1}" srcOrd="15" destOrd="0" parTransId="{6D09448B-B992-4C82-88EA-CB72A97B3B7C}" sibTransId="{CCC04FCC-7E5F-4355-8304-60A4956E3549}"/>
    <dgm:cxn modelId="{E143A4FA-AFBB-4D55-8B7A-3478962AED56}" type="presOf" srcId="{0BD47185-9727-408A-9901-E25C42F87557}" destId="{6E818139-9123-4EA5-8A4E-FA9BD36A6C65}" srcOrd="0" destOrd="0" presId="urn:microsoft.com/office/officeart/2016/7/layout/RepeatingBendingProcessNew"/>
    <dgm:cxn modelId="{D1B22FFF-D4AB-4392-831E-C4DCE3416B37}" srcId="{EAFD7787-98A0-425E-9463-1272C6C34290}" destId="{FB3263D9-28D3-4CAB-9112-981F3A809271}" srcOrd="16" destOrd="0" parTransId="{6B2063BA-D391-46D5-8A75-89780112C929}" sibTransId="{EEEE26D4-955B-47E9-82D7-F20870DDB7B0}"/>
    <dgm:cxn modelId="{F6A02782-02A4-4852-A975-971ED62DC607}" type="presParOf" srcId="{33FBE06F-F57C-4F65-984D-6EE6387F245C}" destId="{2FF09B00-A03F-4010-BB11-28D242B22190}" srcOrd="0" destOrd="0" presId="urn:microsoft.com/office/officeart/2016/7/layout/RepeatingBendingProcessNew"/>
    <dgm:cxn modelId="{286CD771-0219-4C20-BD7B-A0D46D616AD9}" type="presParOf" srcId="{33FBE06F-F57C-4F65-984D-6EE6387F245C}" destId="{2355E624-741B-4125-9B2B-61D6C06DABD6}" srcOrd="1" destOrd="0" presId="urn:microsoft.com/office/officeart/2016/7/layout/RepeatingBendingProcessNew"/>
    <dgm:cxn modelId="{74868826-1722-40EC-A5A7-6DCAE817F469}" type="presParOf" srcId="{2355E624-741B-4125-9B2B-61D6C06DABD6}" destId="{0834CED2-DEEA-4769-B19C-2BDF9A4D3953}" srcOrd="0" destOrd="0" presId="urn:microsoft.com/office/officeart/2016/7/layout/RepeatingBendingProcessNew"/>
    <dgm:cxn modelId="{0181863B-CDB1-473E-91DF-B29F73B81090}" type="presParOf" srcId="{33FBE06F-F57C-4F65-984D-6EE6387F245C}" destId="{25D9CB0A-21B0-42F1-9E08-5C02C2B4DE47}" srcOrd="2" destOrd="0" presId="urn:microsoft.com/office/officeart/2016/7/layout/RepeatingBendingProcessNew"/>
    <dgm:cxn modelId="{073CA972-4250-4275-9E58-47BCCDD166A8}" type="presParOf" srcId="{33FBE06F-F57C-4F65-984D-6EE6387F245C}" destId="{0F772A5A-3333-4085-B2E4-58F8EE18A799}" srcOrd="3" destOrd="0" presId="urn:microsoft.com/office/officeart/2016/7/layout/RepeatingBendingProcessNew"/>
    <dgm:cxn modelId="{848595FE-FA9E-4327-9B90-35A71BE4C49F}" type="presParOf" srcId="{0F772A5A-3333-4085-B2E4-58F8EE18A799}" destId="{8A3981C8-E812-47BD-870A-9B9A03DC71BF}" srcOrd="0" destOrd="0" presId="urn:microsoft.com/office/officeart/2016/7/layout/RepeatingBendingProcessNew"/>
    <dgm:cxn modelId="{4450B060-958D-4230-A04D-C25A47EC294F}" type="presParOf" srcId="{33FBE06F-F57C-4F65-984D-6EE6387F245C}" destId="{52F166E0-DEDC-401C-A29A-70A2CBE192A1}" srcOrd="4" destOrd="0" presId="urn:microsoft.com/office/officeart/2016/7/layout/RepeatingBendingProcessNew"/>
    <dgm:cxn modelId="{F95EF4BC-896E-4BF4-A3A1-049300D8743F}" type="presParOf" srcId="{33FBE06F-F57C-4F65-984D-6EE6387F245C}" destId="{89E6E13B-E4A9-4637-BA59-D0E768C044E4}" srcOrd="5" destOrd="0" presId="urn:microsoft.com/office/officeart/2016/7/layout/RepeatingBendingProcessNew"/>
    <dgm:cxn modelId="{2C527D56-0BA0-4CC9-81B2-A9369B4EB8C8}" type="presParOf" srcId="{89E6E13B-E4A9-4637-BA59-D0E768C044E4}" destId="{2B652AB0-EDAE-4087-83F7-CE7825DD469C}" srcOrd="0" destOrd="0" presId="urn:microsoft.com/office/officeart/2016/7/layout/RepeatingBendingProcessNew"/>
    <dgm:cxn modelId="{CB34EE9D-FB7A-42C6-AC57-D0A82B1EE751}" type="presParOf" srcId="{33FBE06F-F57C-4F65-984D-6EE6387F245C}" destId="{5188B441-24AA-4A2D-98E6-FA48B7E945A4}" srcOrd="6" destOrd="0" presId="urn:microsoft.com/office/officeart/2016/7/layout/RepeatingBendingProcessNew"/>
    <dgm:cxn modelId="{06CAA032-9B20-4EC3-99CD-6BE18396C04A}" type="presParOf" srcId="{33FBE06F-F57C-4F65-984D-6EE6387F245C}" destId="{499C1554-C68C-4EAA-8161-86A176F6BF96}" srcOrd="7" destOrd="0" presId="urn:microsoft.com/office/officeart/2016/7/layout/RepeatingBendingProcessNew"/>
    <dgm:cxn modelId="{11A01527-E98F-4FF7-8DE9-7FA97179F999}" type="presParOf" srcId="{499C1554-C68C-4EAA-8161-86A176F6BF96}" destId="{E167D866-BAD7-4A65-B0A5-E6CE92DF1765}" srcOrd="0" destOrd="0" presId="urn:microsoft.com/office/officeart/2016/7/layout/RepeatingBendingProcessNew"/>
    <dgm:cxn modelId="{74AA041B-CA6F-4592-9A6E-BC9C5BF5A74A}" type="presParOf" srcId="{33FBE06F-F57C-4F65-984D-6EE6387F245C}" destId="{1CA9474E-0234-48FB-9316-143DF698BD6F}" srcOrd="8" destOrd="0" presId="urn:microsoft.com/office/officeart/2016/7/layout/RepeatingBendingProcessNew"/>
    <dgm:cxn modelId="{6EC1F931-399E-4A05-9111-2B5790DE3164}" type="presParOf" srcId="{33FBE06F-F57C-4F65-984D-6EE6387F245C}" destId="{EDCB3963-2BE8-4DA7-A7D9-63A657FE706E}" srcOrd="9" destOrd="0" presId="urn:microsoft.com/office/officeart/2016/7/layout/RepeatingBendingProcessNew"/>
    <dgm:cxn modelId="{1C1E353F-2D89-4DB6-B768-32C144DEA43A}" type="presParOf" srcId="{EDCB3963-2BE8-4DA7-A7D9-63A657FE706E}" destId="{F31331E5-3B92-4116-B981-B5B030015F46}" srcOrd="0" destOrd="0" presId="urn:microsoft.com/office/officeart/2016/7/layout/RepeatingBendingProcessNew"/>
    <dgm:cxn modelId="{F5585D8A-05A6-410F-96C2-3CFFD0C28CF4}" type="presParOf" srcId="{33FBE06F-F57C-4F65-984D-6EE6387F245C}" destId="{27225D10-48E5-43BE-8EC3-01C7D8A2A0F2}" srcOrd="10" destOrd="0" presId="urn:microsoft.com/office/officeart/2016/7/layout/RepeatingBendingProcessNew"/>
    <dgm:cxn modelId="{3647943D-F98A-47D2-B209-DE8C12DD4621}" type="presParOf" srcId="{33FBE06F-F57C-4F65-984D-6EE6387F245C}" destId="{6E818139-9123-4EA5-8A4E-FA9BD36A6C65}" srcOrd="11" destOrd="0" presId="urn:microsoft.com/office/officeart/2016/7/layout/RepeatingBendingProcessNew"/>
    <dgm:cxn modelId="{5307C5CF-0B6D-43E6-B8DE-A62C185F18D7}" type="presParOf" srcId="{6E818139-9123-4EA5-8A4E-FA9BD36A6C65}" destId="{7DF9971B-0F8D-4BB9-86E2-7DE6DCE76C19}" srcOrd="0" destOrd="0" presId="urn:microsoft.com/office/officeart/2016/7/layout/RepeatingBendingProcessNew"/>
    <dgm:cxn modelId="{2C02613A-314D-466F-BFBB-FBFA1B310D75}" type="presParOf" srcId="{33FBE06F-F57C-4F65-984D-6EE6387F245C}" destId="{7CF14C94-F87F-45FF-87B1-C032896F1BC2}" srcOrd="12" destOrd="0" presId="urn:microsoft.com/office/officeart/2016/7/layout/RepeatingBendingProcessNew"/>
    <dgm:cxn modelId="{A0F1B4F3-66C5-4CBE-ADF4-BACD8CF8FF15}" type="presParOf" srcId="{33FBE06F-F57C-4F65-984D-6EE6387F245C}" destId="{6BA7F1C3-76FA-4FA7-A480-D508D040E681}" srcOrd="13" destOrd="0" presId="urn:microsoft.com/office/officeart/2016/7/layout/RepeatingBendingProcessNew"/>
    <dgm:cxn modelId="{92C48B8E-7FBB-4AC3-9856-FE7AC29EECBA}" type="presParOf" srcId="{6BA7F1C3-76FA-4FA7-A480-D508D040E681}" destId="{74F25CB8-0460-488E-B2CE-AED2BDD57BF0}" srcOrd="0" destOrd="0" presId="urn:microsoft.com/office/officeart/2016/7/layout/RepeatingBendingProcessNew"/>
    <dgm:cxn modelId="{66E4F839-CB30-4F73-9999-84240E333722}" type="presParOf" srcId="{33FBE06F-F57C-4F65-984D-6EE6387F245C}" destId="{6DBFD550-83C3-49B8-BE3D-88ADD5F05FEA}" srcOrd="14" destOrd="0" presId="urn:microsoft.com/office/officeart/2016/7/layout/RepeatingBendingProcessNew"/>
    <dgm:cxn modelId="{04899E7C-6C93-413A-BD41-690BC12FCE3B}" type="presParOf" srcId="{33FBE06F-F57C-4F65-984D-6EE6387F245C}" destId="{3A07C841-72F0-4250-8111-86615B9C4CA4}" srcOrd="15" destOrd="0" presId="urn:microsoft.com/office/officeart/2016/7/layout/RepeatingBendingProcessNew"/>
    <dgm:cxn modelId="{72C07820-3098-492A-94A3-B118CFA91851}" type="presParOf" srcId="{3A07C841-72F0-4250-8111-86615B9C4CA4}" destId="{DCB7A635-A265-4570-97CC-EAD3C4CE6F09}" srcOrd="0" destOrd="0" presId="urn:microsoft.com/office/officeart/2016/7/layout/RepeatingBendingProcessNew"/>
    <dgm:cxn modelId="{F72B2AA1-F9F0-4585-8499-A7EB3598CA56}" type="presParOf" srcId="{33FBE06F-F57C-4F65-984D-6EE6387F245C}" destId="{EE07531E-EBD2-40CB-9770-130D52CBFE6E}" srcOrd="16" destOrd="0" presId="urn:microsoft.com/office/officeart/2016/7/layout/RepeatingBendingProcessNew"/>
    <dgm:cxn modelId="{419FCDD2-A26A-4C8B-A5EE-8F7BAD5CF871}" type="presParOf" srcId="{33FBE06F-F57C-4F65-984D-6EE6387F245C}" destId="{731E08D6-37AA-4571-89AF-2EA5621A630B}" srcOrd="17" destOrd="0" presId="urn:microsoft.com/office/officeart/2016/7/layout/RepeatingBendingProcessNew"/>
    <dgm:cxn modelId="{C15C93BD-E3B0-4C78-AE8A-921B4EBC6219}" type="presParOf" srcId="{731E08D6-37AA-4571-89AF-2EA5621A630B}" destId="{F2101693-D049-4C35-82D2-CD9D79D4731A}" srcOrd="0" destOrd="0" presId="urn:microsoft.com/office/officeart/2016/7/layout/RepeatingBendingProcessNew"/>
    <dgm:cxn modelId="{2C0DF34A-4340-4F8D-9521-41189DA75E54}" type="presParOf" srcId="{33FBE06F-F57C-4F65-984D-6EE6387F245C}" destId="{9B1912C2-E1CF-4051-AE6C-E6AC579FEC2D}" srcOrd="18" destOrd="0" presId="urn:microsoft.com/office/officeart/2016/7/layout/RepeatingBendingProcessNew"/>
    <dgm:cxn modelId="{65383DF0-6F1C-4C3C-BB06-56FBEC84358D}" type="presParOf" srcId="{33FBE06F-F57C-4F65-984D-6EE6387F245C}" destId="{B3B2B9B5-8866-4998-A4B8-737F762C2618}" srcOrd="19" destOrd="0" presId="urn:microsoft.com/office/officeart/2016/7/layout/RepeatingBendingProcessNew"/>
    <dgm:cxn modelId="{A5724B17-FAF1-4FC5-B80C-309C533471DD}" type="presParOf" srcId="{B3B2B9B5-8866-4998-A4B8-737F762C2618}" destId="{86B5669F-D7E2-4947-8060-CB0028F26C76}" srcOrd="0" destOrd="0" presId="urn:microsoft.com/office/officeart/2016/7/layout/RepeatingBendingProcessNew"/>
    <dgm:cxn modelId="{CC46C967-8E5D-465B-938F-EAD4604F9DD9}" type="presParOf" srcId="{33FBE06F-F57C-4F65-984D-6EE6387F245C}" destId="{235A7C18-EF72-4CC0-A9FA-968B5D12691A}" srcOrd="20" destOrd="0" presId="urn:microsoft.com/office/officeart/2016/7/layout/RepeatingBendingProcessNew"/>
    <dgm:cxn modelId="{79BD1487-A028-41C8-B58D-521F33625B2B}" type="presParOf" srcId="{33FBE06F-F57C-4F65-984D-6EE6387F245C}" destId="{C33C8E13-4745-4CE1-A244-5F8C2BB2D68F}" srcOrd="21" destOrd="0" presId="urn:microsoft.com/office/officeart/2016/7/layout/RepeatingBendingProcessNew"/>
    <dgm:cxn modelId="{7FAE59D9-5A90-4B52-919A-9F5E2F62336D}" type="presParOf" srcId="{C33C8E13-4745-4CE1-A244-5F8C2BB2D68F}" destId="{C6696659-0678-4FC5-A229-E8C309632A67}" srcOrd="0" destOrd="0" presId="urn:microsoft.com/office/officeart/2016/7/layout/RepeatingBendingProcessNew"/>
    <dgm:cxn modelId="{A21484B3-FBB2-421D-98CC-5343D099E14B}" type="presParOf" srcId="{33FBE06F-F57C-4F65-984D-6EE6387F245C}" destId="{627FDB46-35B9-465E-920E-EE2F59C93157}" srcOrd="22" destOrd="0" presId="urn:microsoft.com/office/officeart/2016/7/layout/RepeatingBendingProcessNew"/>
    <dgm:cxn modelId="{F187F060-485F-485A-A5E5-9B03938EFD43}" type="presParOf" srcId="{33FBE06F-F57C-4F65-984D-6EE6387F245C}" destId="{522BC0D9-9BD0-439D-9DA8-9267026CCDDB}" srcOrd="23" destOrd="0" presId="urn:microsoft.com/office/officeart/2016/7/layout/RepeatingBendingProcessNew"/>
    <dgm:cxn modelId="{43027C22-97D5-4BA8-996F-E23CC0E06F41}" type="presParOf" srcId="{522BC0D9-9BD0-439D-9DA8-9267026CCDDB}" destId="{0E0DCF7E-8F13-4CF9-994E-A9298CED8B55}" srcOrd="0" destOrd="0" presId="urn:microsoft.com/office/officeart/2016/7/layout/RepeatingBendingProcessNew"/>
    <dgm:cxn modelId="{BB972675-F4E9-4E74-9A16-DE104B456AA2}" type="presParOf" srcId="{33FBE06F-F57C-4F65-984D-6EE6387F245C}" destId="{4D02FC74-A11D-4C42-8317-0910A4B7276F}" srcOrd="24" destOrd="0" presId="urn:microsoft.com/office/officeart/2016/7/layout/RepeatingBendingProcessNew"/>
    <dgm:cxn modelId="{82C0D29D-05DE-4700-83A7-948A88229535}" type="presParOf" srcId="{33FBE06F-F57C-4F65-984D-6EE6387F245C}" destId="{F2B5D056-EFFB-4D32-94E0-91FAC50BF20F}" srcOrd="25" destOrd="0" presId="urn:microsoft.com/office/officeart/2016/7/layout/RepeatingBendingProcessNew"/>
    <dgm:cxn modelId="{F2E502FA-4E52-4958-977F-38F4A2CB6F82}" type="presParOf" srcId="{F2B5D056-EFFB-4D32-94E0-91FAC50BF20F}" destId="{22C65A11-DBC5-4E4A-84CA-CF64B4B031A5}" srcOrd="0" destOrd="0" presId="urn:microsoft.com/office/officeart/2016/7/layout/RepeatingBendingProcessNew"/>
    <dgm:cxn modelId="{7906CD1F-D101-4BD3-8281-0475EEED4FFA}" type="presParOf" srcId="{33FBE06F-F57C-4F65-984D-6EE6387F245C}" destId="{45753E0F-163E-4AA8-9277-D0871F6DF653}" srcOrd="26" destOrd="0" presId="urn:microsoft.com/office/officeart/2016/7/layout/RepeatingBendingProcessNew"/>
    <dgm:cxn modelId="{18E6ED3E-508E-498A-A157-47A70548F5D1}" type="presParOf" srcId="{33FBE06F-F57C-4F65-984D-6EE6387F245C}" destId="{DD35C2B4-4A6B-40B5-95BD-62D5F209025F}" srcOrd="27" destOrd="0" presId="urn:microsoft.com/office/officeart/2016/7/layout/RepeatingBendingProcessNew"/>
    <dgm:cxn modelId="{50183DC7-92FF-4B88-8696-1F7C041FCAD5}" type="presParOf" srcId="{DD35C2B4-4A6B-40B5-95BD-62D5F209025F}" destId="{5FFFAF5B-B256-4F07-84D7-ECAB32C17939}" srcOrd="0" destOrd="0" presId="urn:microsoft.com/office/officeart/2016/7/layout/RepeatingBendingProcessNew"/>
    <dgm:cxn modelId="{FF76155C-AA59-413D-BC9A-40D05D578BAA}" type="presParOf" srcId="{33FBE06F-F57C-4F65-984D-6EE6387F245C}" destId="{FBE4F787-4AB1-4A84-88FA-E46968E3C8FE}" srcOrd="28" destOrd="0" presId="urn:microsoft.com/office/officeart/2016/7/layout/RepeatingBendingProcessNew"/>
    <dgm:cxn modelId="{FDC00377-7326-4A8E-B7E8-0B40BBA25A59}" type="presParOf" srcId="{33FBE06F-F57C-4F65-984D-6EE6387F245C}" destId="{EDFBA90A-4888-47B8-8D0A-B0BB79CC4A51}" srcOrd="29" destOrd="0" presId="urn:microsoft.com/office/officeart/2016/7/layout/RepeatingBendingProcessNew"/>
    <dgm:cxn modelId="{A5054D91-C616-4F99-B731-E70BD5914D67}" type="presParOf" srcId="{EDFBA90A-4888-47B8-8D0A-B0BB79CC4A51}" destId="{D50494DB-EC6D-4623-A914-29241B77C816}" srcOrd="0" destOrd="0" presId="urn:microsoft.com/office/officeart/2016/7/layout/RepeatingBendingProcessNew"/>
    <dgm:cxn modelId="{26CFD193-F519-40EE-AA93-DEEDEB0159CA}" type="presParOf" srcId="{33FBE06F-F57C-4F65-984D-6EE6387F245C}" destId="{2E873A18-3BB8-4867-B4EC-CD4D6914386C}" srcOrd="30" destOrd="0" presId="urn:microsoft.com/office/officeart/2016/7/layout/RepeatingBendingProcessNew"/>
    <dgm:cxn modelId="{FA6E42E7-B8FC-4180-8F1F-A5D0DEC2F2A0}" type="presParOf" srcId="{33FBE06F-F57C-4F65-984D-6EE6387F245C}" destId="{9168A32A-329B-4436-A4E8-1968BCAE95A6}" srcOrd="31" destOrd="0" presId="urn:microsoft.com/office/officeart/2016/7/layout/RepeatingBendingProcessNew"/>
    <dgm:cxn modelId="{F1A53695-30D5-4219-9A6A-572DA7025CFB}" type="presParOf" srcId="{9168A32A-329B-4436-A4E8-1968BCAE95A6}" destId="{01144ABE-4EBB-4545-B3F3-A8B5B606012B}" srcOrd="0" destOrd="0" presId="urn:microsoft.com/office/officeart/2016/7/layout/RepeatingBendingProcessNew"/>
    <dgm:cxn modelId="{84B0A757-2ABC-4EDC-BB77-35EC5763B802}" type="presParOf" srcId="{33FBE06F-F57C-4F65-984D-6EE6387F245C}" destId="{AF09C222-1D99-4F9B-882C-509DBA6E7A14}" srcOrd="3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5E624-741B-4125-9B2B-61D6C06DABD6}">
      <dsp:nvSpPr>
        <dsp:cNvPr id="0" name=""/>
        <dsp:cNvSpPr/>
      </dsp:nvSpPr>
      <dsp:spPr>
        <a:xfrm>
          <a:off x="1537945" y="330655"/>
          <a:ext cx="253861" cy="91440"/>
        </a:xfrm>
        <a:custGeom>
          <a:avLst/>
          <a:gdLst/>
          <a:ahLst/>
          <a:cxnLst/>
          <a:rect l="0" t="0" r="0" b="0"/>
          <a:pathLst>
            <a:path>
              <a:moveTo>
                <a:pt x="0" y="45720"/>
              </a:moveTo>
              <a:lnTo>
                <a:pt x="25386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764" y="374951"/>
        <a:ext cx="14223" cy="2847"/>
      </dsp:txXfrm>
    </dsp:sp>
    <dsp:sp modelId="{2FF09B00-A03F-4010-BB11-28D242B22190}">
      <dsp:nvSpPr>
        <dsp:cNvPr id="0" name=""/>
        <dsp:cNvSpPr/>
      </dsp:nvSpPr>
      <dsp:spPr>
        <a:xfrm>
          <a:off x="302956" y="5338"/>
          <a:ext cx="1236789" cy="74207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dirty="0"/>
            <a:t>First Models </a:t>
          </a:r>
        </a:p>
      </dsp:txBody>
      <dsp:txXfrm>
        <a:off x="302956" y="5338"/>
        <a:ext cx="1236789" cy="742073"/>
      </dsp:txXfrm>
    </dsp:sp>
    <dsp:sp modelId="{0F772A5A-3333-4085-B2E4-58F8EE18A799}">
      <dsp:nvSpPr>
        <dsp:cNvPr id="0" name=""/>
        <dsp:cNvSpPr/>
      </dsp:nvSpPr>
      <dsp:spPr>
        <a:xfrm>
          <a:off x="3059196" y="330655"/>
          <a:ext cx="253861" cy="91440"/>
        </a:xfrm>
        <a:custGeom>
          <a:avLst/>
          <a:gdLst/>
          <a:ahLst/>
          <a:cxnLst/>
          <a:rect l="0" t="0" r="0" b="0"/>
          <a:pathLst>
            <a:path>
              <a:moveTo>
                <a:pt x="0" y="45720"/>
              </a:moveTo>
              <a:lnTo>
                <a:pt x="253861" y="45720"/>
              </a:lnTo>
            </a:path>
          </a:pathLst>
        </a:custGeom>
        <a:noFill/>
        <a:ln w="9525" cap="flat" cmpd="sng" algn="ctr">
          <a:solidFill>
            <a:schemeClr val="accent2">
              <a:hueOff val="312101"/>
              <a:satOff val="-389"/>
              <a:lumOff val="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015" y="374951"/>
        <a:ext cx="14223" cy="2847"/>
      </dsp:txXfrm>
    </dsp:sp>
    <dsp:sp modelId="{25D9CB0A-21B0-42F1-9E08-5C02C2B4DE47}">
      <dsp:nvSpPr>
        <dsp:cNvPr id="0" name=""/>
        <dsp:cNvSpPr/>
      </dsp:nvSpPr>
      <dsp:spPr>
        <a:xfrm>
          <a:off x="1824206" y="5338"/>
          <a:ext cx="1236789" cy="742073"/>
        </a:xfrm>
        <a:prstGeom prst="rect">
          <a:avLst/>
        </a:prstGeom>
        <a:solidFill>
          <a:schemeClr val="accent2">
            <a:hueOff val="292595"/>
            <a:satOff val="-365"/>
            <a:lumOff val="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dirty="0"/>
            <a:t>SIR models with demography</a:t>
          </a:r>
        </a:p>
      </dsp:txBody>
      <dsp:txXfrm>
        <a:off x="1824206" y="5338"/>
        <a:ext cx="1236789" cy="742073"/>
      </dsp:txXfrm>
    </dsp:sp>
    <dsp:sp modelId="{89E6E13B-E4A9-4637-BA59-D0E768C044E4}">
      <dsp:nvSpPr>
        <dsp:cNvPr id="0" name=""/>
        <dsp:cNvSpPr/>
      </dsp:nvSpPr>
      <dsp:spPr>
        <a:xfrm>
          <a:off x="921350" y="745612"/>
          <a:ext cx="3042501" cy="253861"/>
        </a:xfrm>
        <a:custGeom>
          <a:avLst/>
          <a:gdLst/>
          <a:ahLst/>
          <a:cxnLst/>
          <a:rect l="0" t="0" r="0" b="0"/>
          <a:pathLst>
            <a:path>
              <a:moveTo>
                <a:pt x="3042501" y="0"/>
              </a:moveTo>
              <a:lnTo>
                <a:pt x="3042501" y="144030"/>
              </a:lnTo>
              <a:lnTo>
                <a:pt x="0" y="144030"/>
              </a:lnTo>
              <a:lnTo>
                <a:pt x="0" y="253861"/>
              </a:lnTo>
            </a:path>
          </a:pathLst>
        </a:custGeom>
        <a:noFill/>
        <a:ln w="9525" cap="flat" cmpd="sng" algn="ctr">
          <a:solidFill>
            <a:schemeClr val="accent2">
              <a:hueOff val="624203"/>
              <a:satOff val="-779"/>
              <a:lumOff val="1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207" y="871119"/>
        <a:ext cx="152788" cy="2847"/>
      </dsp:txXfrm>
    </dsp:sp>
    <dsp:sp modelId="{52F166E0-DEDC-401C-A29A-70A2CBE192A1}">
      <dsp:nvSpPr>
        <dsp:cNvPr id="0" name=""/>
        <dsp:cNvSpPr/>
      </dsp:nvSpPr>
      <dsp:spPr>
        <a:xfrm>
          <a:off x="3345457" y="5338"/>
          <a:ext cx="1236789" cy="742073"/>
        </a:xfrm>
        <a:prstGeom prst="rect">
          <a:avLst/>
        </a:prstGeom>
        <a:solidFill>
          <a:schemeClr val="accent2">
            <a:hueOff val="585190"/>
            <a:satOff val="-730"/>
            <a:lumOff val="1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dirty="0"/>
            <a:t>Reproductive Number, Thresholds, Equilibria</a:t>
          </a:r>
        </a:p>
      </dsp:txBody>
      <dsp:txXfrm>
        <a:off x="3345457" y="5338"/>
        <a:ext cx="1236789" cy="742073"/>
      </dsp:txXfrm>
    </dsp:sp>
    <dsp:sp modelId="{499C1554-C68C-4EAA-8161-86A176F6BF96}">
      <dsp:nvSpPr>
        <dsp:cNvPr id="0" name=""/>
        <dsp:cNvSpPr/>
      </dsp:nvSpPr>
      <dsp:spPr>
        <a:xfrm>
          <a:off x="1537945" y="1357190"/>
          <a:ext cx="253861" cy="91440"/>
        </a:xfrm>
        <a:custGeom>
          <a:avLst/>
          <a:gdLst/>
          <a:ahLst/>
          <a:cxnLst/>
          <a:rect l="0" t="0" r="0" b="0"/>
          <a:pathLst>
            <a:path>
              <a:moveTo>
                <a:pt x="0" y="45720"/>
              </a:moveTo>
              <a:lnTo>
                <a:pt x="253861" y="45720"/>
              </a:lnTo>
            </a:path>
          </a:pathLst>
        </a:custGeom>
        <a:noFill/>
        <a:ln w="9525" cap="flat" cmpd="sng" algn="ctr">
          <a:solidFill>
            <a:schemeClr val="accent2">
              <a:hueOff val="936304"/>
              <a:satOff val="-1168"/>
              <a:lumOff val="27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764" y="1401486"/>
        <a:ext cx="14223" cy="2847"/>
      </dsp:txXfrm>
    </dsp:sp>
    <dsp:sp modelId="{5188B441-24AA-4A2D-98E6-FA48B7E945A4}">
      <dsp:nvSpPr>
        <dsp:cNvPr id="0" name=""/>
        <dsp:cNvSpPr/>
      </dsp:nvSpPr>
      <dsp:spPr>
        <a:xfrm>
          <a:off x="302956" y="1031873"/>
          <a:ext cx="1236789" cy="742073"/>
        </a:xfrm>
        <a:prstGeom prst="rect">
          <a:avLst/>
        </a:prstGeom>
        <a:solidFill>
          <a:schemeClr val="accent2">
            <a:hueOff val="877785"/>
            <a:satOff val="-1095"/>
            <a:lumOff val="2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Lab: Dynamic Models in R</a:t>
          </a:r>
        </a:p>
      </dsp:txBody>
      <dsp:txXfrm>
        <a:off x="302956" y="1031873"/>
        <a:ext cx="1236789" cy="742073"/>
      </dsp:txXfrm>
    </dsp:sp>
    <dsp:sp modelId="{EDCB3963-2BE8-4DA7-A7D9-63A657FE706E}">
      <dsp:nvSpPr>
        <dsp:cNvPr id="0" name=""/>
        <dsp:cNvSpPr/>
      </dsp:nvSpPr>
      <dsp:spPr>
        <a:xfrm>
          <a:off x="3059196" y="1357190"/>
          <a:ext cx="253861" cy="91440"/>
        </a:xfrm>
        <a:custGeom>
          <a:avLst/>
          <a:gdLst/>
          <a:ahLst/>
          <a:cxnLst/>
          <a:rect l="0" t="0" r="0" b="0"/>
          <a:pathLst>
            <a:path>
              <a:moveTo>
                <a:pt x="0" y="45720"/>
              </a:moveTo>
              <a:lnTo>
                <a:pt x="253861" y="45720"/>
              </a:lnTo>
            </a:path>
          </a:pathLst>
        </a:custGeom>
        <a:noFill/>
        <a:ln w="9525" cap="flat" cmpd="sng" algn="ctr">
          <a:solidFill>
            <a:schemeClr val="accent2">
              <a:hueOff val="1248405"/>
              <a:satOff val="-1557"/>
              <a:lumOff val="36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015" y="1401486"/>
        <a:ext cx="14223" cy="2847"/>
      </dsp:txXfrm>
    </dsp:sp>
    <dsp:sp modelId="{1CA9474E-0234-48FB-9316-143DF698BD6F}">
      <dsp:nvSpPr>
        <dsp:cNvPr id="0" name=""/>
        <dsp:cNvSpPr/>
      </dsp:nvSpPr>
      <dsp:spPr>
        <a:xfrm>
          <a:off x="1824206" y="1031873"/>
          <a:ext cx="1236789" cy="742073"/>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dirty="0"/>
            <a:t>Heterogeneous mixing and temporal modeling</a:t>
          </a:r>
        </a:p>
      </dsp:txBody>
      <dsp:txXfrm>
        <a:off x="1824206" y="1031873"/>
        <a:ext cx="1236789" cy="742073"/>
      </dsp:txXfrm>
    </dsp:sp>
    <dsp:sp modelId="{6E818139-9123-4EA5-8A4E-FA9BD36A6C65}">
      <dsp:nvSpPr>
        <dsp:cNvPr id="0" name=""/>
        <dsp:cNvSpPr/>
      </dsp:nvSpPr>
      <dsp:spPr>
        <a:xfrm>
          <a:off x="921350" y="1772147"/>
          <a:ext cx="3042501" cy="253861"/>
        </a:xfrm>
        <a:custGeom>
          <a:avLst/>
          <a:gdLst/>
          <a:ahLst/>
          <a:cxnLst/>
          <a:rect l="0" t="0" r="0" b="0"/>
          <a:pathLst>
            <a:path>
              <a:moveTo>
                <a:pt x="3042501" y="0"/>
              </a:moveTo>
              <a:lnTo>
                <a:pt x="3042501" y="144030"/>
              </a:lnTo>
              <a:lnTo>
                <a:pt x="0" y="144030"/>
              </a:lnTo>
              <a:lnTo>
                <a:pt x="0" y="253861"/>
              </a:lnTo>
            </a:path>
          </a:pathLst>
        </a:custGeom>
        <a:noFill/>
        <a:ln w="9525" cap="flat" cmpd="sng" algn="ctr">
          <a:solidFill>
            <a:schemeClr val="accent2">
              <a:hueOff val="1560506"/>
              <a:satOff val="-1946"/>
              <a:lumOff val="45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207" y="1897654"/>
        <a:ext cx="152788" cy="2847"/>
      </dsp:txXfrm>
    </dsp:sp>
    <dsp:sp modelId="{27225D10-48E5-43BE-8EC3-01C7D8A2A0F2}">
      <dsp:nvSpPr>
        <dsp:cNvPr id="0" name=""/>
        <dsp:cNvSpPr/>
      </dsp:nvSpPr>
      <dsp:spPr>
        <a:xfrm>
          <a:off x="3345457" y="1031873"/>
          <a:ext cx="1236789" cy="742073"/>
        </a:xfrm>
        <a:prstGeom prst="rect">
          <a:avLst/>
        </a:prstGeom>
        <a:solidFill>
          <a:schemeClr val="accent2">
            <a:hueOff val="1462975"/>
            <a:satOff val="-1825"/>
            <a:lumOff val="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Emerging infections: takeoff, growth, extinction</a:t>
          </a:r>
        </a:p>
      </dsp:txBody>
      <dsp:txXfrm>
        <a:off x="3345457" y="1031873"/>
        <a:ext cx="1236789" cy="742073"/>
      </dsp:txXfrm>
    </dsp:sp>
    <dsp:sp modelId="{6BA7F1C3-76FA-4FA7-A480-D508D040E681}">
      <dsp:nvSpPr>
        <dsp:cNvPr id="0" name=""/>
        <dsp:cNvSpPr/>
      </dsp:nvSpPr>
      <dsp:spPr>
        <a:xfrm>
          <a:off x="1537945" y="2383725"/>
          <a:ext cx="253861" cy="91440"/>
        </a:xfrm>
        <a:custGeom>
          <a:avLst/>
          <a:gdLst/>
          <a:ahLst/>
          <a:cxnLst/>
          <a:rect l="0" t="0" r="0" b="0"/>
          <a:pathLst>
            <a:path>
              <a:moveTo>
                <a:pt x="0" y="45720"/>
              </a:moveTo>
              <a:lnTo>
                <a:pt x="253861" y="45720"/>
              </a:lnTo>
            </a:path>
          </a:pathLst>
        </a:custGeom>
        <a:noFill/>
        <a:ln w="9525" cap="flat" cmpd="sng" algn="ctr">
          <a:solidFill>
            <a:schemeClr val="accent2">
              <a:hueOff val="1872608"/>
              <a:satOff val="-2336"/>
              <a:lumOff val="5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764" y="2428021"/>
        <a:ext cx="14223" cy="2847"/>
      </dsp:txXfrm>
    </dsp:sp>
    <dsp:sp modelId="{7CF14C94-F87F-45FF-87B1-C032896F1BC2}">
      <dsp:nvSpPr>
        <dsp:cNvPr id="0" name=""/>
        <dsp:cNvSpPr/>
      </dsp:nvSpPr>
      <dsp:spPr>
        <a:xfrm>
          <a:off x="302956" y="2058408"/>
          <a:ext cx="1236789" cy="742073"/>
        </a:xfrm>
        <a:prstGeom prst="rect">
          <a:avLst/>
        </a:prstGeom>
        <a:solidFill>
          <a:schemeClr val="accent2">
            <a:hueOff val="1755570"/>
            <a:satOff val="-2190"/>
            <a:lumOff val="5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Lab: Emerging infections</a:t>
          </a:r>
        </a:p>
      </dsp:txBody>
      <dsp:txXfrm>
        <a:off x="302956" y="2058408"/>
        <a:ext cx="1236789" cy="742073"/>
      </dsp:txXfrm>
    </dsp:sp>
    <dsp:sp modelId="{3A07C841-72F0-4250-8111-86615B9C4CA4}">
      <dsp:nvSpPr>
        <dsp:cNvPr id="0" name=""/>
        <dsp:cNvSpPr/>
      </dsp:nvSpPr>
      <dsp:spPr>
        <a:xfrm>
          <a:off x="3059196" y="2383725"/>
          <a:ext cx="253861" cy="91440"/>
        </a:xfrm>
        <a:custGeom>
          <a:avLst/>
          <a:gdLst/>
          <a:ahLst/>
          <a:cxnLst/>
          <a:rect l="0" t="0" r="0" b="0"/>
          <a:pathLst>
            <a:path>
              <a:moveTo>
                <a:pt x="0" y="45720"/>
              </a:moveTo>
              <a:lnTo>
                <a:pt x="253861" y="45720"/>
              </a:lnTo>
            </a:path>
          </a:pathLst>
        </a:custGeom>
        <a:noFill/>
        <a:ln w="9525" cap="flat" cmpd="sng" algn="ctr">
          <a:solidFill>
            <a:schemeClr val="accent2">
              <a:hueOff val="2184709"/>
              <a:satOff val="-2725"/>
              <a:lumOff val="6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015" y="2428021"/>
        <a:ext cx="14223" cy="2847"/>
      </dsp:txXfrm>
    </dsp:sp>
    <dsp:sp modelId="{6DBFD550-83C3-49B8-BE3D-88ADD5F05FEA}">
      <dsp:nvSpPr>
        <dsp:cNvPr id="0" name=""/>
        <dsp:cNvSpPr/>
      </dsp:nvSpPr>
      <dsp:spPr>
        <a:xfrm>
          <a:off x="1824206" y="2058408"/>
          <a:ext cx="1236789" cy="742073"/>
        </a:xfrm>
        <a:prstGeom prst="rect">
          <a:avLst/>
        </a:prstGeom>
        <a:solidFill>
          <a:schemeClr val="accent2">
            <a:hueOff val="2048164"/>
            <a:satOff val="-2555"/>
            <a:lumOff val="6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dirty="0"/>
            <a:t>Vectors, zoonoses, &amp; environmental transmission</a:t>
          </a:r>
        </a:p>
      </dsp:txBody>
      <dsp:txXfrm>
        <a:off x="1824206" y="2058408"/>
        <a:ext cx="1236789" cy="742073"/>
      </dsp:txXfrm>
    </dsp:sp>
    <dsp:sp modelId="{731E08D6-37AA-4571-89AF-2EA5621A630B}">
      <dsp:nvSpPr>
        <dsp:cNvPr id="0" name=""/>
        <dsp:cNvSpPr/>
      </dsp:nvSpPr>
      <dsp:spPr>
        <a:xfrm>
          <a:off x="921350" y="2798682"/>
          <a:ext cx="3042501" cy="253861"/>
        </a:xfrm>
        <a:custGeom>
          <a:avLst/>
          <a:gdLst/>
          <a:ahLst/>
          <a:cxnLst/>
          <a:rect l="0" t="0" r="0" b="0"/>
          <a:pathLst>
            <a:path>
              <a:moveTo>
                <a:pt x="3042501" y="0"/>
              </a:moveTo>
              <a:lnTo>
                <a:pt x="3042501" y="144030"/>
              </a:lnTo>
              <a:lnTo>
                <a:pt x="0" y="144030"/>
              </a:lnTo>
              <a:lnTo>
                <a:pt x="0" y="253861"/>
              </a:lnTo>
            </a:path>
          </a:pathLst>
        </a:custGeom>
        <a:noFill/>
        <a:ln w="9525" cap="flat" cmpd="sng" algn="ctr">
          <a:solidFill>
            <a:schemeClr val="accent2">
              <a:hueOff val="2496810"/>
              <a:satOff val="-3114"/>
              <a:lumOff val="73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207" y="2924189"/>
        <a:ext cx="152788" cy="2847"/>
      </dsp:txXfrm>
    </dsp:sp>
    <dsp:sp modelId="{EE07531E-EBD2-40CB-9770-130D52CBFE6E}">
      <dsp:nvSpPr>
        <dsp:cNvPr id="0" name=""/>
        <dsp:cNvSpPr/>
      </dsp:nvSpPr>
      <dsp:spPr>
        <a:xfrm>
          <a:off x="3345457" y="2058408"/>
          <a:ext cx="1236789" cy="742073"/>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Stochastic dynamics</a:t>
          </a:r>
        </a:p>
      </dsp:txBody>
      <dsp:txXfrm>
        <a:off x="3345457" y="2058408"/>
        <a:ext cx="1236789" cy="742073"/>
      </dsp:txXfrm>
    </dsp:sp>
    <dsp:sp modelId="{B3B2B9B5-8866-4998-A4B8-737F762C2618}">
      <dsp:nvSpPr>
        <dsp:cNvPr id="0" name=""/>
        <dsp:cNvSpPr/>
      </dsp:nvSpPr>
      <dsp:spPr>
        <a:xfrm>
          <a:off x="1537945" y="3410260"/>
          <a:ext cx="253861" cy="91440"/>
        </a:xfrm>
        <a:custGeom>
          <a:avLst/>
          <a:gdLst/>
          <a:ahLst/>
          <a:cxnLst/>
          <a:rect l="0" t="0" r="0" b="0"/>
          <a:pathLst>
            <a:path>
              <a:moveTo>
                <a:pt x="0" y="45720"/>
              </a:moveTo>
              <a:lnTo>
                <a:pt x="253861" y="45720"/>
              </a:lnTo>
            </a:path>
          </a:pathLst>
        </a:custGeom>
        <a:noFill/>
        <a:ln w="9525" cap="flat" cmpd="sng" algn="ctr">
          <a:solidFill>
            <a:schemeClr val="accent2">
              <a:hueOff val="2808911"/>
              <a:satOff val="-3503"/>
              <a:lumOff val="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764" y="3454556"/>
        <a:ext cx="14223" cy="2847"/>
      </dsp:txXfrm>
    </dsp:sp>
    <dsp:sp modelId="{9B1912C2-E1CF-4051-AE6C-E6AC579FEC2D}">
      <dsp:nvSpPr>
        <dsp:cNvPr id="0" name=""/>
        <dsp:cNvSpPr/>
      </dsp:nvSpPr>
      <dsp:spPr>
        <a:xfrm>
          <a:off x="302956" y="3084943"/>
          <a:ext cx="1236789" cy="742073"/>
        </a:xfrm>
        <a:prstGeom prst="rect">
          <a:avLst/>
        </a:prstGeom>
        <a:solidFill>
          <a:schemeClr val="accent2">
            <a:hueOff val="2633354"/>
            <a:satOff val="-3284"/>
            <a:lumOff val="7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Spatial models, networks</a:t>
          </a:r>
        </a:p>
      </dsp:txBody>
      <dsp:txXfrm>
        <a:off x="302956" y="3084943"/>
        <a:ext cx="1236789" cy="742073"/>
      </dsp:txXfrm>
    </dsp:sp>
    <dsp:sp modelId="{C33C8E13-4745-4CE1-A244-5F8C2BB2D68F}">
      <dsp:nvSpPr>
        <dsp:cNvPr id="0" name=""/>
        <dsp:cNvSpPr/>
      </dsp:nvSpPr>
      <dsp:spPr>
        <a:xfrm>
          <a:off x="3059196" y="3410260"/>
          <a:ext cx="253861" cy="91440"/>
        </a:xfrm>
        <a:custGeom>
          <a:avLst/>
          <a:gdLst/>
          <a:ahLst/>
          <a:cxnLst/>
          <a:rect l="0" t="0" r="0" b="0"/>
          <a:pathLst>
            <a:path>
              <a:moveTo>
                <a:pt x="0" y="45720"/>
              </a:moveTo>
              <a:lnTo>
                <a:pt x="253861" y="45720"/>
              </a:lnTo>
            </a:path>
          </a:pathLst>
        </a:custGeom>
        <a:noFill/>
        <a:ln w="9525" cap="flat" cmpd="sng" algn="ctr">
          <a:solidFill>
            <a:schemeClr val="accent2">
              <a:hueOff val="3121013"/>
              <a:satOff val="-3893"/>
              <a:lumOff val="91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015" y="3454556"/>
        <a:ext cx="14223" cy="2847"/>
      </dsp:txXfrm>
    </dsp:sp>
    <dsp:sp modelId="{235A7C18-EF72-4CC0-A9FA-968B5D12691A}">
      <dsp:nvSpPr>
        <dsp:cNvPr id="0" name=""/>
        <dsp:cNvSpPr/>
      </dsp:nvSpPr>
      <dsp:spPr>
        <a:xfrm>
          <a:off x="1824206" y="3084943"/>
          <a:ext cx="1236789" cy="742073"/>
        </a:xfrm>
        <a:prstGeom prst="rect">
          <a:avLst/>
        </a:prstGeom>
        <a:solidFill>
          <a:schemeClr val="accent2">
            <a:hueOff val="2925949"/>
            <a:satOff val="-3649"/>
            <a:lumOff val="8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Interventions and sensitivity analyses</a:t>
          </a:r>
        </a:p>
      </dsp:txBody>
      <dsp:txXfrm>
        <a:off x="1824206" y="3084943"/>
        <a:ext cx="1236789" cy="742073"/>
      </dsp:txXfrm>
    </dsp:sp>
    <dsp:sp modelId="{522BC0D9-9BD0-439D-9DA8-9267026CCDDB}">
      <dsp:nvSpPr>
        <dsp:cNvPr id="0" name=""/>
        <dsp:cNvSpPr/>
      </dsp:nvSpPr>
      <dsp:spPr>
        <a:xfrm>
          <a:off x="921350" y="3825217"/>
          <a:ext cx="3042501" cy="253861"/>
        </a:xfrm>
        <a:custGeom>
          <a:avLst/>
          <a:gdLst/>
          <a:ahLst/>
          <a:cxnLst/>
          <a:rect l="0" t="0" r="0" b="0"/>
          <a:pathLst>
            <a:path>
              <a:moveTo>
                <a:pt x="3042501" y="0"/>
              </a:moveTo>
              <a:lnTo>
                <a:pt x="3042501" y="144030"/>
              </a:lnTo>
              <a:lnTo>
                <a:pt x="0" y="144030"/>
              </a:lnTo>
              <a:lnTo>
                <a:pt x="0" y="253861"/>
              </a:lnTo>
            </a:path>
          </a:pathLst>
        </a:custGeom>
        <a:noFill/>
        <a:ln w="9525" cap="flat" cmpd="sng" algn="ctr">
          <a:solidFill>
            <a:schemeClr val="accent2">
              <a:hueOff val="3433114"/>
              <a:satOff val="-4282"/>
              <a:lumOff val="100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207" y="3950724"/>
        <a:ext cx="152788" cy="2847"/>
      </dsp:txXfrm>
    </dsp:sp>
    <dsp:sp modelId="{627FDB46-35B9-465E-920E-EE2F59C93157}">
      <dsp:nvSpPr>
        <dsp:cNvPr id="0" name=""/>
        <dsp:cNvSpPr/>
      </dsp:nvSpPr>
      <dsp:spPr>
        <a:xfrm>
          <a:off x="3345457" y="3084943"/>
          <a:ext cx="1236789" cy="742073"/>
        </a:xfrm>
        <a:prstGeom prst="rect">
          <a:avLst/>
        </a:prstGeom>
        <a:solidFill>
          <a:schemeClr val="accent2">
            <a:hueOff val="3218544"/>
            <a:satOff val="-4014"/>
            <a:lumOff val="9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Lab: Interventions and sensitivity analyses </a:t>
          </a:r>
        </a:p>
      </dsp:txBody>
      <dsp:txXfrm>
        <a:off x="3345457" y="3084943"/>
        <a:ext cx="1236789" cy="742073"/>
      </dsp:txXfrm>
    </dsp:sp>
    <dsp:sp modelId="{F2B5D056-EFFB-4D32-94E0-91FAC50BF20F}">
      <dsp:nvSpPr>
        <dsp:cNvPr id="0" name=""/>
        <dsp:cNvSpPr/>
      </dsp:nvSpPr>
      <dsp:spPr>
        <a:xfrm>
          <a:off x="1537945" y="4436795"/>
          <a:ext cx="253861" cy="91440"/>
        </a:xfrm>
        <a:custGeom>
          <a:avLst/>
          <a:gdLst/>
          <a:ahLst/>
          <a:cxnLst/>
          <a:rect l="0" t="0" r="0" b="0"/>
          <a:pathLst>
            <a:path>
              <a:moveTo>
                <a:pt x="0" y="45720"/>
              </a:moveTo>
              <a:lnTo>
                <a:pt x="253861" y="45720"/>
              </a:lnTo>
            </a:path>
          </a:pathLst>
        </a:custGeom>
        <a:noFill/>
        <a:ln w="9525" cap="flat" cmpd="sng" algn="ctr">
          <a:solidFill>
            <a:schemeClr val="accent2">
              <a:hueOff val="3745215"/>
              <a:satOff val="-4671"/>
              <a:lumOff val="10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764" y="4481091"/>
        <a:ext cx="14223" cy="2847"/>
      </dsp:txXfrm>
    </dsp:sp>
    <dsp:sp modelId="{4D02FC74-A11D-4C42-8317-0910A4B7276F}">
      <dsp:nvSpPr>
        <dsp:cNvPr id="0" name=""/>
        <dsp:cNvSpPr/>
      </dsp:nvSpPr>
      <dsp:spPr>
        <a:xfrm>
          <a:off x="302956" y="4111478"/>
          <a:ext cx="1236789" cy="742073"/>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Competition and evolutionary models</a:t>
          </a:r>
        </a:p>
      </dsp:txBody>
      <dsp:txXfrm>
        <a:off x="302956" y="4111478"/>
        <a:ext cx="1236789" cy="742073"/>
      </dsp:txXfrm>
    </dsp:sp>
    <dsp:sp modelId="{DD35C2B4-4A6B-40B5-95BD-62D5F209025F}">
      <dsp:nvSpPr>
        <dsp:cNvPr id="0" name=""/>
        <dsp:cNvSpPr/>
      </dsp:nvSpPr>
      <dsp:spPr>
        <a:xfrm>
          <a:off x="3059196" y="4436795"/>
          <a:ext cx="253861" cy="91440"/>
        </a:xfrm>
        <a:custGeom>
          <a:avLst/>
          <a:gdLst/>
          <a:ahLst/>
          <a:cxnLst/>
          <a:rect l="0" t="0" r="0" b="0"/>
          <a:pathLst>
            <a:path>
              <a:moveTo>
                <a:pt x="0" y="45720"/>
              </a:moveTo>
              <a:lnTo>
                <a:pt x="253861" y="45720"/>
              </a:lnTo>
            </a:path>
          </a:pathLst>
        </a:custGeom>
        <a:noFill/>
        <a:ln w="9525" cap="flat" cmpd="sng" algn="ctr">
          <a:solidFill>
            <a:schemeClr val="accent2">
              <a:hueOff val="4057316"/>
              <a:satOff val="-5060"/>
              <a:lumOff val="11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9015" y="4481091"/>
        <a:ext cx="14223" cy="2847"/>
      </dsp:txXfrm>
    </dsp:sp>
    <dsp:sp modelId="{45753E0F-163E-4AA8-9277-D0871F6DF653}">
      <dsp:nvSpPr>
        <dsp:cNvPr id="0" name=""/>
        <dsp:cNvSpPr/>
      </dsp:nvSpPr>
      <dsp:spPr>
        <a:xfrm>
          <a:off x="1824206" y="4111478"/>
          <a:ext cx="1236789" cy="742073"/>
        </a:xfrm>
        <a:prstGeom prst="rect">
          <a:avLst/>
        </a:prstGeom>
        <a:solidFill>
          <a:schemeClr val="accent2">
            <a:hueOff val="3803734"/>
            <a:satOff val="-4744"/>
            <a:lumOff val="11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Within host evolution</a:t>
          </a:r>
        </a:p>
      </dsp:txBody>
      <dsp:txXfrm>
        <a:off x="1824206" y="4111478"/>
        <a:ext cx="1236789" cy="742073"/>
      </dsp:txXfrm>
    </dsp:sp>
    <dsp:sp modelId="{EDFBA90A-4888-47B8-8D0A-B0BB79CC4A51}">
      <dsp:nvSpPr>
        <dsp:cNvPr id="0" name=""/>
        <dsp:cNvSpPr/>
      </dsp:nvSpPr>
      <dsp:spPr>
        <a:xfrm>
          <a:off x="921350" y="4851752"/>
          <a:ext cx="3042501" cy="253861"/>
        </a:xfrm>
        <a:custGeom>
          <a:avLst/>
          <a:gdLst/>
          <a:ahLst/>
          <a:cxnLst/>
          <a:rect l="0" t="0" r="0" b="0"/>
          <a:pathLst>
            <a:path>
              <a:moveTo>
                <a:pt x="3042501" y="0"/>
              </a:moveTo>
              <a:lnTo>
                <a:pt x="3042501" y="144030"/>
              </a:lnTo>
              <a:lnTo>
                <a:pt x="0" y="144030"/>
              </a:lnTo>
              <a:lnTo>
                <a:pt x="0" y="253861"/>
              </a:lnTo>
            </a:path>
          </a:pathLst>
        </a:custGeom>
        <a:noFill/>
        <a:ln w="9525" cap="flat" cmpd="sng" algn="ctr">
          <a:solidFill>
            <a:schemeClr val="accent2">
              <a:hueOff val="4369417"/>
              <a:satOff val="-5450"/>
              <a:lumOff val="128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207" y="4977259"/>
        <a:ext cx="152788" cy="2847"/>
      </dsp:txXfrm>
    </dsp:sp>
    <dsp:sp modelId="{FBE4F787-4AB1-4A84-88FA-E46968E3C8FE}">
      <dsp:nvSpPr>
        <dsp:cNvPr id="0" name=""/>
        <dsp:cNvSpPr/>
      </dsp:nvSpPr>
      <dsp:spPr>
        <a:xfrm>
          <a:off x="3345457" y="4111478"/>
          <a:ext cx="1236789" cy="742073"/>
        </a:xfrm>
        <a:prstGeom prst="rect">
          <a:avLst/>
        </a:prstGeom>
        <a:solidFill>
          <a:schemeClr val="accent2">
            <a:hueOff val="4096329"/>
            <a:satOff val="-5109"/>
            <a:lumOff val="12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Lab on Parameterization, calibration, and uncertainty</a:t>
          </a:r>
        </a:p>
      </dsp:txBody>
      <dsp:txXfrm>
        <a:off x="3345457" y="4111478"/>
        <a:ext cx="1236789" cy="742073"/>
      </dsp:txXfrm>
    </dsp:sp>
    <dsp:sp modelId="{9168A32A-329B-4436-A4E8-1968BCAE95A6}">
      <dsp:nvSpPr>
        <dsp:cNvPr id="0" name=""/>
        <dsp:cNvSpPr/>
      </dsp:nvSpPr>
      <dsp:spPr>
        <a:xfrm>
          <a:off x="1537945" y="5463330"/>
          <a:ext cx="253861" cy="91440"/>
        </a:xfrm>
        <a:custGeom>
          <a:avLst/>
          <a:gdLst/>
          <a:ahLst/>
          <a:cxnLst/>
          <a:rect l="0" t="0" r="0" b="0"/>
          <a:pathLst>
            <a:path>
              <a:moveTo>
                <a:pt x="0" y="45720"/>
              </a:moveTo>
              <a:lnTo>
                <a:pt x="253861" y="45720"/>
              </a:lnTo>
            </a:path>
          </a:pathLst>
        </a:custGeom>
        <a:noFill/>
        <a:ln w="9525" cap="flat" cmpd="sng" algn="ctr">
          <a:solidFill>
            <a:schemeClr val="accent2">
              <a:hueOff val="4681519"/>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764" y="5507626"/>
        <a:ext cx="14223" cy="2847"/>
      </dsp:txXfrm>
    </dsp:sp>
    <dsp:sp modelId="{2E873A18-3BB8-4867-B4EC-CD4D6914386C}">
      <dsp:nvSpPr>
        <dsp:cNvPr id="0" name=""/>
        <dsp:cNvSpPr/>
      </dsp:nvSpPr>
      <dsp:spPr>
        <a:xfrm>
          <a:off x="302956" y="5138013"/>
          <a:ext cx="1236789" cy="742073"/>
        </a:xfrm>
        <a:prstGeom prst="rect">
          <a:avLst/>
        </a:prstGeom>
        <a:solidFill>
          <a:schemeClr val="accent2">
            <a:hueOff val="4388924"/>
            <a:satOff val="-5474"/>
            <a:lumOff val="12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Health policy and economic evaluation models</a:t>
          </a:r>
        </a:p>
      </dsp:txBody>
      <dsp:txXfrm>
        <a:off x="302956" y="5138013"/>
        <a:ext cx="1236789" cy="742073"/>
      </dsp:txXfrm>
    </dsp:sp>
    <dsp:sp modelId="{AF09C222-1D99-4F9B-882C-509DBA6E7A14}">
      <dsp:nvSpPr>
        <dsp:cNvPr id="0" name=""/>
        <dsp:cNvSpPr/>
      </dsp:nvSpPr>
      <dsp:spPr>
        <a:xfrm>
          <a:off x="1824206" y="5138013"/>
          <a:ext cx="1236789" cy="74207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4" tIns="63614" rIns="60604" bIns="63614" numCol="1" spcCol="1270" anchor="ctr" anchorCtr="0">
          <a:noAutofit/>
        </a:bodyPr>
        <a:lstStyle/>
        <a:p>
          <a:pPr marL="0" lvl="0" indent="0" algn="ctr" defTabSz="533400">
            <a:lnSpc>
              <a:spcPct val="90000"/>
            </a:lnSpc>
            <a:spcBef>
              <a:spcPct val="0"/>
            </a:spcBef>
            <a:spcAft>
              <a:spcPct val="35000"/>
            </a:spcAft>
            <a:buNone/>
          </a:pPr>
          <a:r>
            <a:rPr lang="en-US" sz="1200" kern="1200"/>
            <a:t>Uses and abuses of models</a:t>
          </a:r>
        </a:p>
      </dsp:txBody>
      <dsp:txXfrm>
        <a:off x="1824206" y="5138013"/>
        <a:ext cx="1236789" cy="74207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fld id="{BC03492F-41C0-4991-968F-323DE7C7D58F}" type="datetimeFigureOut">
              <a:rPr lang="en-US" altLang="en-US"/>
              <a:pPr/>
              <a:t>5/14/2020</a:t>
            </a:fld>
            <a:endParaRPr lang="en-US" alt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2809E605-90A1-49FE-B337-A2B28893E9D0}" type="slidenum">
              <a:rPr lang="en-US" altLang="en-US"/>
              <a:pPr/>
              <a:t>‹#›</a:t>
            </a:fld>
            <a:endParaRPr lang="en-US" altLang="en-US"/>
          </a:p>
        </p:txBody>
      </p:sp>
    </p:spTree>
    <p:extLst>
      <p:ext uri="{BB962C8B-B14F-4D97-AF65-F5344CB8AC3E}">
        <p14:creationId xmlns:p14="http://schemas.microsoft.com/office/powerpoint/2010/main" val="26590591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509A56D-E419-4E03-850F-467FCCC75614}" type="datetime1">
              <a:rPr lang="en-US" altLang="en-US"/>
              <a:pPr/>
              <a:t>5/14/2020</a:t>
            </a:fld>
            <a:endParaRPr lang="en-US" altLang="en-US"/>
          </a:p>
        </p:txBody>
      </p:sp>
      <p:sp>
        <p:nvSpPr>
          <p:cNvPr id="5"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6" name="Slide Number Placeholder 5"/>
          <p:cNvSpPr>
            <a:spLocks noGrp="1"/>
          </p:cNvSpPr>
          <p:nvPr>
            <p:ph type="sldNum" sz="quarter" idx="12"/>
          </p:nvPr>
        </p:nvSpPr>
        <p:spPr/>
        <p:txBody>
          <a:bodyPr/>
          <a:lstStyle>
            <a:lvl1pPr>
              <a:defRPr/>
            </a:lvl1pPr>
          </a:lstStyle>
          <a:p>
            <a:fld id="{FB3C282E-49FC-4D2E-895C-C5B95E0D87A0}" type="slidenum">
              <a:rPr lang="en-US" altLang="en-US"/>
              <a:pPr/>
              <a:t>‹#›</a:t>
            </a:fld>
            <a:endParaRPr lang="en-US" altLang="en-US"/>
          </a:p>
        </p:txBody>
      </p:sp>
    </p:spTree>
    <p:extLst>
      <p:ext uri="{BB962C8B-B14F-4D97-AF65-F5344CB8AC3E}">
        <p14:creationId xmlns:p14="http://schemas.microsoft.com/office/powerpoint/2010/main" val="21271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FE9277-1D1A-40AD-B214-E3555C786148}" type="datetime1">
              <a:rPr lang="en-US" altLang="en-US"/>
              <a:pPr/>
              <a:t>5/14/2020</a:t>
            </a:fld>
            <a:endParaRPr lang="en-US" altLang="en-US"/>
          </a:p>
        </p:txBody>
      </p:sp>
      <p:sp>
        <p:nvSpPr>
          <p:cNvPr id="5"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6" name="Slide Number Placeholder 5"/>
          <p:cNvSpPr>
            <a:spLocks noGrp="1"/>
          </p:cNvSpPr>
          <p:nvPr>
            <p:ph type="sldNum" sz="quarter" idx="12"/>
          </p:nvPr>
        </p:nvSpPr>
        <p:spPr/>
        <p:txBody>
          <a:bodyPr/>
          <a:lstStyle>
            <a:lvl1pPr>
              <a:defRPr/>
            </a:lvl1pPr>
          </a:lstStyle>
          <a:p>
            <a:fld id="{16E48042-C9A0-4836-8131-44276117E7A8}" type="slidenum">
              <a:rPr lang="en-US" altLang="en-US"/>
              <a:pPr/>
              <a:t>‹#›</a:t>
            </a:fld>
            <a:endParaRPr lang="en-US" altLang="en-US"/>
          </a:p>
        </p:txBody>
      </p:sp>
    </p:spTree>
    <p:extLst>
      <p:ext uri="{BB962C8B-B14F-4D97-AF65-F5344CB8AC3E}">
        <p14:creationId xmlns:p14="http://schemas.microsoft.com/office/powerpoint/2010/main" val="86577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B075CD3-FB5C-4157-81CB-B48BBC42D9D7}" type="datetime1">
              <a:rPr lang="en-US" altLang="en-US"/>
              <a:pPr/>
              <a:t>5/14/2020</a:t>
            </a:fld>
            <a:endParaRPr lang="en-US" altLang="en-US"/>
          </a:p>
        </p:txBody>
      </p:sp>
      <p:sp>
        <p:nvSpPr>
          <p:cNvPr id="5"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6" name="Slide Number Placeholder 5"/>
          <p:cNvSpPr>
            <a:spLocks noGrp="1"/>
          </p:cNvSpPr>
          <p:nvPr>
            <p:ph type="sldNum" sz="quarter" idx="12"/>
          </p:nvPr>
        </p:nvSpPr>
        <p:spPr/>
        <p:txBody>
          <a:bodyPr/>
          <a:lstStyle>
            <a:lvl1pPr>
              <a:defRPr/>
            </a:lvl1pPr>
          </a:lstStyle>
          <a:p>
            <a:fld id="{93E690CF-288E-4210-80B9-99B2CC7B754D}" type="slidenum">
              <a:rPr lang="en-US" altLang="en-US"/>
              <a:pPr/>
              <a:t>‹#›</a:t>
            </a:fld>
            <a:endParaRPr lang="en-US" altLang="en-US"/>
          </a:p>
        </p:txBody>
      </p:sp>
    </p:spTree>
    <p:extLst>
      <p:ext uri="{BB962C8B-B14F-4D97-AF65-F5344CB8AC3E}">
        <p14:creationId xmlns:p14="http://schemas.microsoft.com/office/powerpoint/2010/main" val="168618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83D104F-2E29-4B2C-900A-8383AB2945AD}" type="datetime1">
              <a:rPr lang="en-US" altLang="en-US"/>
              <a:pPr/>
              <a:t>5/14/2020</a:t>
            </a:fld>
            <a:endParaRPr lang="en-US" altLang="en-US"/>
          </a:p>
        </p:txBody>
      </p:sp>
      <p:sp>
        <p:nvSpPr>
          <p:cNvPr id="5"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6" name="Slide Number Placeholder 5"/>
          <p:cNvSpPr>
            <a:spLocks noGrp="1"/>
          </p:cNvSpPr>
          <p:nvPr>
            <p:ph type="sldNum" sz="quarter" idx="12"/>
          </p:nvPr>
        </p:nvSpPr>
        <p:spPr/>
        <p:txBody>
          <a:bodyPr/>
          <a:lstStyle>
            <a:lvl1pPr>
              <a:defRPr/>
            </a:lvl1pPr>
          </a:lstStyle>
          <a:p>
            <a:fld id="{32746B8B-A365-4E20-9F34-CD9F13677DC1}" type="slidenum">
              <a:rPr lang="en-US" altLang="en-US"/>
              <a:pPr/>
              <a:t>‹#›</a:t>
            </a:fld>
            <a:endParaRPr lang="en-US" altLang="en-US"/>
          </a:p>
        </p:txBody>
      </p:sp>
    </p:spTree>
    <p:extLst>
      <p:ext uri="{BB962C8B-B14F-4D97-AF65-F5344CB8AC3E}">
        <p14:creationId xmlns:p14="http://schemas.microsoft.com/office/powerpoint/2010/main" val="317712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F3F286-B4B7-4471-A70C-27B48C5C7B4A}" type="datetime1">
              <a:rPr lang="en-US" altLang="en-US"/>
              <a:pPr/>
              <a:t>5/14/2020</a:t>
            </a:fld>
            <a:endParaRPr lang="en-US" altLang="en-US"/>
          </a:p>
        </p:txBody>
      </p:sp>
      <p:sp>
        <p:nvSpPr>
          <p:cNvPr id="5"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6" name="Slide Number Placeholder 5"/>
          <p:cNvSpPr>
            <a:spLocks noGrp="1"/>
          </p:cNvSpPr>
          <p:nvPr>
            <p:ph type="sldNum" sz="quarter" idx="12"/>
          </p:nvPr>
        </p:nvSpPr>
        <p:spPr/>
        <p:txBody>
          <a:bodyPr/>
          <a:lstStyle>
            <a:lvl1pPr>
              <a:defRPr/>
            </a:lvl1pPr>
          </a:lstStyle>
          <a:p>
            <a:fld id="{E47C795A-EC15-45B4-8138-A8B4575319E6}" type="slidenum">
              <a:rPr lang="en-US" altLang="en-US"/>
              <a:pPr/>
              <a:t>‹#›</a:t>
            </a:fld>
            <a:endParaRPr lang="en-US" altLang="en-US"/>
          </a:p>
        </p:txBody>
      </p:sp>
    </p:spTree>
    <p:extLst>
      <p:ext uri="{BB962C8B-B14F-4D97-AF65-F5344CB8AC3E}">
        <p14:creationId xmlns:p14="http://schemas.microsoft.com/office/powerpoint/2010/main" val="56213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6D973DD-7842-49BB-A882-7E1F344E14A0}" type="datetime1">
              <a:rPr lang="en-US" altLang="en-US"/>
              <a:pPr/>
              <a:t>5/14/2020</a:t>
            </a:fld>
            <a:endParaRPr lang="en-US" altLang="en-US"/>
          </a:p>
        </p:txBody>
      </p:sp>
      <p:sp>
        <p:nvSpPr>
          <p:cNvPr id="6"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7" name="Slide Number Placeholder 5"/>
          <p:cNvSpPr>
            <a:spLocks noGrp="1"/>
          </p:cNvSpPr>
          <p:nvPr>
            <p:ph type="sldNum" sz="quarter" idx="12"/>
          </p:nvPr>
        </p:nvSpPr>
        <p:spPr/>
        <p:txBody>
          <a:bodyPr/>
          <a:lstStyle>
            <a:lvl1pPr>
              <a:defRPr/>
            </a:lvl1pPr>
          </a:lstStyle>
          <a:p>
            <a:fld id="{C8626415-5450-4D14-826B-99F219F14C1E}" type="slidenum">
              <a:rPr lang="en-US" altLang="en-US"/>
              <a:pPr/>
              <a:t>‹#›</a:t>
            </a:fld>
            <a:endParaRPr lang="en-US" altLang="en-US"/>
          </a:p>
        </p:txBody>
      </p:sp>
    </p:spTree>
    <p:extLst>
      <p:ext uri="{BB962C8B-B14F-4D97-AF65-F5344CB8AC3E}">
        <p14:creationId xmlns:p14="http://schemas.microsoft.com/office/powerpoint/2010/main" val="240345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1440CAE5-26E5-4A7A-BACF-5DCA20F930A2}" type="datetime1">
              <a:rPr lang="en-US" altLang="en-US"/>
              <a:pPr/>
              <a:t>5/14/2020</a:t>
            </a:fld>
            <a:endParaRPr lang="en-US" altLang="en-US"/>
          </a:p>
        </p:txBody>
      </p:sp>
      <p:sp>
        <p:nvSpPr>
          <p:cNvPr id="8"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9" name="Slide Number Placeholder 5"/>
          <p:cNvSpPr>
            <a:spLocks noGrp="1"/>
          </p:cNvSpPr>
          <p:nvPr>
            <p:ph type="sldNum" sz="quarter" idx="12"/>
          </p:nvPr>
        </p:nvSpPr>
        <p:spPr/>
        <p:txBody>
          <a:bodyPr/>
          <a:lstStyle>
            <a:lvl1pPr>
              <a:defRPr/>
            </a:lvl1pPr>
          </a:lstStyle>
          <a:p>
            <a:fld id="{CD75ABD9-121E-4BBD-9DB1-14ABE63CFB5F}" type="slidenum">
              <a:rPr lang="en-US" altLang="en-US"/>
              <a:pPr/>
              <a:t>‹#›</a:t>
            </a:fld>
            <a:endParaRPr lang="en-US" altLang="en-US"/>
          </a:p>
        </p:txBody>
      </p:sp>
    </p:spTree>
    <p:extLst>
      <p:ext uri="{BB962C8B-B14F-4D97-AF65-F5344CB8AC3E}">
        <p14:creationId xmlns:p14="http://schemas.microsoft.com/office/powerpoint/2010/main" val="30344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E9D9CC5-0014-4A2D-A7EF-2923AF1C10D3}" type="datetime1">
              <a:rPr lang="en-US" altLang="en-US"/>
              <a:pPr/>
              <a:t>5/14/2020</a:t>
            </a:fld>
            <a:endParaRPr lang="en-US" altLang="en-US"/>
          </a:p>
        </p:txBody>
      </p:sp>
      <p:sp>
        <p:nvSpPr>
          <p:cNvPr id="4"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5" name="Slide Number Placeholder 5"/>
          <p:cNvSpPr>
            <a:spLocks noGrp="1"/>
          </p:cNvSpPr>
          <p:nvPr>
            <p:ph type="sldNum" sz="quarter" idx="12"/>
          </p:nvPr>
        </p:nvSpPr>
        <p:spPr/>
        <p:txBody>
          <a:bodyPr/>
          <a:lstStyle>
            <a:lvl1pPr>
              <a:defRPr/>
            </a:lvl1pPr>
          </a:lstStyle>
          <a:p>
            <a:fld id="{1702C6FA-0B6F-4B27-9B93-AA7CCF19E8DA}" type="slidenum">
              <a:rPr lang="en-US" altLang="en-US"/>
              <a:pPr/>
              <a:t>‹#›</a:t>
            </a:fld>
            <a:endParaRPr lang="en-US" altLang="en-US"/>
          </a:p>
        </p:txBody>
      </p:sp>
    </p:spTree>
    <p:extLst>
      <p:ext uri="{BB962C8B-B14F-4D97-AF65-F5344CB8AC3E}">
        <p14:creationId xmlns:p14="http://schemas.microsoft.com/office/powerpoint/2010/main" val="363322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A470D8E-0A72-435A-BCDB-787861DFC38E}" type="datetime1">
              <a:rPr lang="en-US" altLang="en-US"/>
              <a:pPr/>
              <a:t>5/14/2020</a:t>
            </a:fld>
            <a:endParaRPr lang="en-US" altLang="en-US"/>
          </a:p>
        </p:txBody>
      </p:sp>
      <p:sp>
        <p:nvSpPr>
          <p:cNvPr id="3"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4" name="Slide Number Placeholder 5"/>
          <p:cNvSpPr>
            <a:spLocks noGrp="1"/>
          </p:cNvSpPr>
          <p:nvPr>
            <p:ph type="sldNum" sz="quarter" idx="12"/>
          </p:nvPr>
        </p:nvSpPr>
        <p:spPr/>
        <p:txBody>
          <a:bodyPr/>
          <a:lstStyle>
            <a:lvl1pPr>
              <a:defRPr/>
            </a:lvl1pPr>
          </a:lstStyle>
          <a:p>
            <a:fld id="{BE486782-7C51-43D7-89B5-AD3970A3C244}" type="slidenum">
              <a:rPr lang="en-US" altLang="en-US"/>
              <a:pPr/>
              <a:t>‹#›</a:t>
            </a:fld>
            <a:endParaRPr lang="en-US" altLang="en-US"/>
          </a:p>
        </p:txBody>
      </p:sp>
    </p:spTree>
    <p:extLst>
      <p:ext uri="{BB962C8B-B14F-4D97-AF65-F5344CB8AC3E}">
        <p14:creationId xmlns:p14="http://schemas.microsoft.com/office/powerpoint/2010/main" val="55821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A1B7C73-EDC2-4619-BA9E-B007E2280E3B}" type="datetime1">
              <a:rPr lang="en-US" altLang="en-US"/>
              <a:pPr/>
              <a:t>5/14/2020</a:t>
            </a:fld>
            <a:endParaRPr lang="en-US" altLang="en-US"/>
          </a:p>
        </p:txBody>
      </p:sp>
      <p:sp>
        <p:nvSpPr>
          <p:cNvPr id="6"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7" name="Slide Number Placeholder 5"/>
          <p:cNvSpPr>
            <a:spLocks noGrp="1"/>
          </p:cNvSpPr>
          <p:nvPr>
            <p:ph type="sldNum" sz="quarter" idx="12"/>
          </p:nvPr>
        </p:nvSpPr>
        <p:spPr/>
        <p:txBody>
          <a:bodyPr/>
          <a:lstStyle>
            <a:lvl1pPr>
              <a:defRPr/>
            </a:lvl1pPr>
          </a:lstStyle>
          <a:p>
            <a:fld id="{66F9652F-C41D-436E-A956-280D75D29DB5}" type="slidenum">
              <a:rPr lang="en-US" altLang="en-US"/>
              <a:pPr/>
              <a:t>‹#›</a:t>
            </a:fld>
            <a:endParaRPr lang="en-US" altLang="en-US"/>
          </a:p>
        </p:txBody>
      </p:sp>
    </p:spTree>
    <p:extLst>
      <p:ext uri="{BB962C8B-B14F-4D97-AF65-F5344CB8AC3E}">
        <p14:creationId xmlns:p14="http://schemas.microsoft.com/office/powerpoint/2010/main" val="351557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4DD2D31-57F2-4173-97CC-9798739BE925}" type="datetime1">
              <a:rPr lang="en-US" altLang="en-US"/>
              <a:pPr/>
              <a:t>5/14/2020</a:t>
            </a:fld>
            <a:endParaRPr lang="en-US" altLang="en-US"/>
          </a:p>
        </p:txBody>
      </p:sp>
      <p:sp>
        <p:nvSpPr>
          <p:cNvPr id="6" name="Footer Placeholder 4"/>
          <p:cNvSpPr>
            <a:spLocks noGrp="1"/>
          </p:cNvSpPr>
          <p:nvPr>
            <p:ph type="ftr" sz="quarter" idx="11"/>
          </p:nvPr>
        </p:nvSpPr>
        <p:spPr/>
        <p:txBody>
          <a:bodyPr/>
          <a:lstStyle>
            <a:lvl1pPr>
              <a:defRPr/>
            </a:lvl1pPr>
          </a:lstStyle>
          <a:p>
            <a:r>
              <a:rPr lang="de-DE" altLang="en-US" dirty="0"/>
              <a:t>Goldhaber-Fiebert, MED 263/HRP 263, ©</a:t>
            </a:r>
            <a:r>
              <a:rPr lang="is-IS" altLang="en-US" dirty="0"/>
              <a:t>2018</a:t>
            </a:r>
            <a:endParaRPr lang="en-US" altLang="en-US" dirty="0"/>
          </a:p>
        </p:txBody>
      </p:sp>
      <p:sp>
        <p:nvSpPr>
          <p:cNvPr id="7" name="Slide Number Placeholder 5"/>
          <p:cNvSpPr>
            <a:spLocks noGrp="1"/>
          </p:cNvSpPr>
          <p:nvPr>
            <p:ph type="sldNum" sz="quarter" idx="12"/>
          </p:nvPr>
        </p:nvSpPr>
        <p:spPr/>
        <p:txBody>
          <a:bodyPr/>
          <a:lstStyle>
            <a:lvl1pPr>
              <a:defRPr/>
            </a:lvl1pPr>
          </a:lstStyle>
          <a:p>
            <a:fld id="{858E78FD-CB40-47F2-851E-11A31561321E}" type="slidenum">
              <a:rPr lang="en-US" altLang="en-US"/>
              <a:pPr/>
              <a:t>‹#›</a:t>
            </a:fld>
            <a:endParaRPr lang="en-US" altLang="en-US"/>
          </a:p>
        </p:txBody>
      </p:sp>
    </p:spTree>
    <p:extLst>
      <p:ext uri="{BB962C8B-B14F-4D97-AF65-F5344CB8AC3E}">
        <p14:creationId xmlns:p14="http://schemas.microsoft.com/office/powerpoint/2010/main" val="190110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672107-976E-44F6-A2DD-796379B56353}" type="datetime1">
              <a:rPr lang="en-US" altLang="en-US"/>
              <a:pPr/>
              <a:t>5/14/2020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de-DE" altLang="en-US" dirty="0"/>
              <a:t>Goldhaber-Fiebert, MED 263/HRP 263, ©</a:t>
            </a:r>
            <a:r>
              <a:rPr lang="is-IS" altLang="en-US" dirty="0"/>
              <a:t>2018</a:t>
            </a: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17E7C6E0-81A9-443F-A762-C3A4DCCE33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457200" y="1752600"/>
            <a:ext cx="8229600" cy="1905000"/>
          </a:xfrm>
        </p:spPr>
        <p:txBody>
          <a:bodyPr/>
          <a:lstStyle/>
          <a:p>
            <a:pPr eaLnBrk="1" hangingPunct="1"/>
            <a:r>
              <a:rPr lang="en-US" altLang="en-US" sz="4000" b="1" dirty="0">
                <a:ea typeface="ＭＳ Ｐゴシック" pitchFamily="34" charset="-128"/>
              </a:rPr>
              <a:t>Models for Understanding and Controlling Global Infectious Diseases</a:t>
            </a:r>
            <a:br>
              <a:rPr lang="en-US" altLang="en-US" sz="4000" b="1" dirty="0">
                <a:ea typeface="ＭＳ Ｐゴシック" pitchFamily="34" charset="-128"/>
              </a:rPr>
            </a:br>
            <a:r>
              <a:rPr lang="en-US" altLang="en-US" sz="4000" b="1" dirty="0">
                <a:ea typeface="ＭＳ Ｐゴシック" pitchFamily="34" charset="-128"/>
              </a:rPr>
              <a:t>HUMBIO 154D / HRP 204 </a:t>
            </a:r>
          </a:p>
        </p:txBody>
      </p:sp>
      <p:sp>
        <p:nvSpPr>
          <p:cNvPr id="14338" name="Subtitle 2"/>
          <p:cNvSpPr>
            <a:spLocks noGrp="1"/>
          </p:cNvSpPr>
          <p:nvPr>
            <p:ph type="subTitle" idx="1"/>
          </p:nvPr>
        </p:nvSpPr>
        <p:spPr>
          <a:xfrm>
            <a:off x="609600" y="3886200"/>
            <a:ext cx="7848600" cy="1752600"/>
          </a:xfrm>
        </p:spPr>
        <p:txBody>
          <a:bodyPr/>
          <a:lstStyle/>
          <a:p>
            <a:pPr eaLnBrk="1" hangingPunct="1"/>
            <a:r>
              <a:rPr lang="en-US" altLang="en-US" dirty="0">
                <a:solidFill>
                  <a:schemeClr val="tx1"/>
                </a:solidFill>
                <a:ea typeface="ＭＳ Ｐゴシック" pitchFamily="34" charset="-128"/>
              </a:rPr>
              <a:t>Session 11</a:t>
            </a:r>
          </a:p>
          <a:p>
            <a:pPr eaLnBrk="1" hangingPunct="1"/>
            <a:r>
              <a:rPr lang="en-US" altLang="en-US" dirty="0">
                <a:solidFill>
                  <a:schemeClr val="tx1"/>
                </a:solidFill>
                <a:ea typeface="ＭＳ Ｐゴシック" pitchFamily="34" charset="-128"/>
              </a:rPr>
              <a:t>Jason Andrews </a:t>
            </a:r>
          </a:p>
          <a:p>
            <a:pPr eaLnBrk="1" hangingPunct="1"/>
            <a:r>
              <a:rPr lang="en-US" altLang="en-US" dirty="0">
                <a:solidFill>
                  <a:schemeClr val="tx1"/>
                </a:solidFill>
                <a:ea typeface="ＭＳ Ｐゴシック" pitchFamily="34" charset="-128"/>
              </a:rPr>
              <a:t>Jeremy Goldhaber-Fiebert</a:t>
            </a:r>
          </a:p>
          <a:p>
            <a:pPr eaLnBrk="1" hangingPunct="1"/>
            <a:r>
              <a:rPr lang="en-US" altLang="en-US" dirty="0">
                <a:solidFill>
                  <a:schemeClr val="tx1"/>
                </a:solidFill>
                <a:ea typeface="ＭＳ Ｐゴシック" pitchFamily="34" charset="-128"/>
              </a:rPr>
              <a:t>2020</a:t>
            </a:r>
          </a:p>
        </p:txBody>
      </p:sp>
      <p:sp>
        <p:nvSpPr>
          <p:cNvPr id="1433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en-US" sz="1200" dirty="0">
                <a:solidFill>
                  <a:srgbClr val="898989"/>
                </a:solidFill>
                <a:latin typeface="Calibri" pitchFamily="34" charset="0"/>
              </a:rPr>
              <a:t>Andrews and Goldhaber-Fiebert ©</a:t>
            </a:r>
            <a:r>
              <a:rPr lang="is-IS" altLang="en-US" sz="1200" dirty="0">
                <a:solidFill>
                  <a:srgbClr val="898989"/>
                </a:solidFill>
                <a:latin typeface="Calibri" pitchFamily="34" charset="0"/>
              </a:rPr>
              <a:t>2020</a:t>
            </a:r>
            <a:endParaRPr lang="en-US" altLang="en-US" sz="1200" dirty="0">
              <a:solidFill>
                <a:srgbClr val="89898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Sensitivity Analysis and Interventions</a:t>
            </a:r>
          </a:p>
        </p:txBody>
      </p:sp>
      <p:sp>
        <p:nvSpPr>
          <p:cNvPr id="3" name="Content Placeholder 2"/>
          <p:cNvSpPr>
            <a:spLocks noGrp="1"/>
          </p:cNvSpPr>
          <p:nvPr>
            <p:ph idx="1"/>
          </p:nvPr>
        </p:nvSpPr>
        <p:spPr/>
        <p:txBody>
          <a:bodyPr>
            <a:normAutofit fontScale="85000" lnSpcReduction="10000"/>
          </a:bodyPr>
          <a:lstStyle/>
          <a:p>
            <a:r>
              <a:rPr lang="en-US" dirty="0"/>
              <a:t>The second half of today’s lecture is about interventions, which means, at minimum, we are interested in a model’s predicted outcomes with and without intervention</a:t>
            </a:r>
          </a:p>
          <a:p>
            <a:r>
              <a:rPr lang="en-US" dirty="0"/>
              <a:t>This is often connected to deciding making: choosing the intervention that we expect to provide us with the most of a good outcome or the least of a bad outcome</a:t>
            </a:r>
          </a:p>
          <a:p>
            <a:pPr lvl="1"/>
            <a:r>
              <a:rPr lang="en-US" dirty="0"/>
              <a:t>Examples: minimizing infections/year; maximizing life expectancy</a:t>
            </a:r>
          </a:p>
          <a:p>
            <a:r>
              <a:rPr lang="en-US" dirty="0"/>
              <a:t>We can refine our sensitivity analysis definition accordingly</a:t>
            </a:r>
          </a:p>
          <a:p>
            <a:endParaRPr lang="en-US" dirty="0"/>
          </a:p>
        </p:txBody>
      </p:sp>
    </p:spTree>
    <p:extLst>
      <p:ext uri="{BB962C8B-B14F-4D97-AF65-F5344CB8AC3E}">
        <p14:creationId xmlns:p14="http://schemas.microsoft.com/office/powerpoint/2010/main" val="68894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Sensitivity Analysis: Definition #2</a:t>
            </a:r>
          </a:p>
        </p:txBody>
      </p:sp>
      <p:sp>
        <p:nvSpPr>
          <p:cNvPr id="3" name="Content Placeholder 2"/>
          <p:cNvSpPr>
            <a:spLocks noGrp="1"/>
          </p:cNvSpPr>
          <p:nvPr>
            <p:ph idx="1"/>
          </p:nvPr>
        </p:nvSpPr>
        <p:spPr/>
        <p:txBody>
          <a:bodyPr>
            <a:normAutofit/>
          </a:bodyPr>
          <a:lstStyle/>
          <a:p>
            <a:r>
              <a:rPr lang="en-US" dirty="0"/>
              <a:t>A set of computations that examines how systematic changes in a model’s structure and/or parameters alter outcomes under alternative interventions and whether such changes are sufficient to change our preferred intervention and hence the conclusion of the decision analysis (e.g., cost-effectiveness analysis, cost-benefit analysis, etc.)</a:t>
            </a:r>
          </a:p>
          <a:p>
            <a:endParaRPr lang="en-US" dirty="0"/>
          </a:p>
        </p:txBody>
      </p:sp>
    </p:spTree>
    <p:extLst>
      <p:ext uri="{BB962C8B-B14F-4D97-AF65-F5344CB8AC3E}">
        <p14:creationId xmlns:p14="http://schemas.microsoft.com/office/powerpoint/2010/main" val="406211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sensitivity analyses</a:t>
            </a:r>
          </a:p>
        </p:txBody>
      </p:sp>
      <p:sp>
        <p:nvSpPr>
          <p:cNvPr id="3" name="Content Placeholder 2"/>
          <p:cNvSpPr>
            <a:spLocks noGrp="1"/>
          </p:cNvSpPr>
          <p:nvPr>
            <p:ph idx="1"/>
          </p:nvPr>
        </p:nvSpPr>
        <p:spPr/>
        <p:txBody>
          <a:bodyPr/>
          <a:lstStyle/>
          <a:p>
            <a:r>
              <a:rPr lang="en-US" dirty="0"/>
              <a:t>Threshold analysis</a:t>
            </a:r>
          </a:p>
          <a:p>
            <a:r>
              <a:rPr lang="en-US" dirty="0"/>
              <a:t>One-way sensitivity analysis (OWSA)</a:t>
            </a:r>
          </a:p>
          <a:p>
            <a:r>
              <a:rPr lang="en-US" dirty="0"/>
              <a:t>Multi-way sensitivity analysis (MWSA)</a:t>
            </a:r>
          </a:p>
          <a:p>
            <a:r>
              <a:rPr lang="en-US" dirty="0"/>
              <a:t>Probabilistic sensitivity analysis (PSA)</a:t>
            </a:r>
          </a:p>
        </p:txBody>
      </p:sp>
    </p:spTree>
    <p:extLst>
      <p:ext uri="{BB962C8B-B14F-4D97-AF65-F5344CB8AC3E}">
        <p14:creationId xmlns:p14="http://schemas.microsoft.com/office/powerpoint/2010/main" val="176370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threshold analysis</a:t>
            </a:r>
          </a:p>
        </p:txBody>
      </p:sp>
      <p:cxnSp>
        <p:nvCxnSpPr>
          <p:cNvPr id="4" name="Straight Connector 3"/>
          <p:cNvCxnSpPr/>
          <p:nvPr/>
        </p:nvCxnSpPr>
        <p:spPr>
          <a:xfrm rot="5400000">
            <a:off x="-952500" y="3695700"/>
            <a:ext cx="4038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715000"/>
            <a:ext cx="6934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10089" y="2219889"/>
            <a:ext cx="1608710" cy="369332"/>
          </a:xfrm>
          <a:prstGeom prst="rect">
            <a:avLst/>
          </a:prstGeom>
          <a:noFill/>
        </p:spPr>
        <p:txBody>
          <a:bodyPr wrap="none" rtlCol="0">
            <a:spAutoFit/>
          </a:bodyPr>
          <a:lstStyle/>
          <a:p>
            <a:r>
              <a:rPr lang="en-US" b="1" dirty="0">
                <a:latin typeface="+mj-lt"/>
              </a:rPr>
              <a:t>Infection-years</a:t>
            </a:r>
          </a:p>
        </p:txBody>
      </p:sp>
      <p:sp>
        <p:nvSpPr>
          <p:cNvPr id="11" name="TextBox 10"/>
          <p:cNvSpPr txBox="1"/>
          <p:nvPr/>
        </p:nvSpPr>
        <p:spPr>
          <a:xfrm>
            <a:off x="7848600" y="5780848"/>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pic>
        <p:nvPicPr>
          <p:cNvPr id="3" name="Picture 2">
            <a:extLst>
              <a:ext uri="{FF2B5EF4-FFF2-40B4-BE49-F238E27FC236}">
                <a16:creationId xmlns:a16="http://schemas.microsoft.com/office/drawing/2014/main" id="{6593B954-35CF-4710-A2FF-25DCB0D1B55D}"/>
              </a:ext>
            </a:extLst>
          </p:cNvPr>
          <p:cNvPicPr>
            <a:picLocks noChangeAspect="1"/>
          </p:cNvPicPr>
          <p:nvPr/>
        </p:nvPicPr>
        <p:blipFill>
          <a:blip r:embed="rId2"/>
          <a:stretch>
            <a:fillRect/>
          </a:stretch>
        </p:blipFill>
        <p:spPr>
          <a:xfrm>
            <a:off x="5503091" y="1417638"/>
            <a:ext cx="3248203" cy="2094204"/>
          </a:xfrm>
          <a:prstGeom prst="rect">
            <a:avLst/>
          </a:prstGeom>
        </p:spPr>
      </p:pic>
      <p:sp>
        <p:nvSpPr>
          <p:cNvPr id="14" name="TextBox 13">
            <a:extLst>
              <a:ext uri="{FF2B5EF4-FFF2-40B4-BE49-F238E27FC236}">
                <a16:creationId xmlns:a16="http://schemas.microsoft.com/office/drawing/2014/main" id="{8FD237A2-A453-4226-9606-037A66FA47BC}"/>
              </a:ext>
            </a:extLst>
          </p:cNvPr>
          <p:cNvSpPr txBox="1"/>
          <p:nvPr/>
        </p:nvSpPr>
        <p:spPr>
          <a:xfrm rot="1149675">
            <a:off x="4907837" y="4940945"/>
            <a:ext cx="1904998" cy="369332"/>
          </a:xfrm>
          <a:prstGeom prst="rect">
            <a:avLst/>
          </a:prstGeom>
          <a:noFill/>
        </p:spPr>
        <p:txBody>
          <a:bodyPr wrap="square" rtlCol="0">
            <a:spAutoFit/>
          </a:bodyPr>
          <a:lstStyle/>
          <a:p>
            <a:r>
              <a:rPr lang="en-US" b="1" dirty="0">
                <a:latin typeface="+mj-lt"/>
              </a:rPr>
              <a:t>No intervention</a:t>
            </a:r>
          </a:p>
        </p:txBody>
      </p:sp>
      <p:sp>
        <p:nvSpPr>
          <p:cNvPr id="19" name="Freeform: Shape 18">
            <a:extLst>
              <a:ext uri="{FF2B5EF4-FFF2-40B4-BE49-F238E27FC236}">
                <a16:creationId xmlns:a16="http://schemas.microsoft.com/office/drawing/2014/main" id="{6DF3EC49-CF67-47D5-A349-2E55DEAAB4A3}"/>
              </a:ext>
            </a:extLst>
          </p:cNvPr>
          <p:cNvSpPr/>
          <p:nvPr/>
        </p:nvSpPr>
        <p:spPr>
          <a:xfrm>
            <a:off x="1138793" y="1845629"/>
            <a:ext cx="5699573" cy="3870773"/>
          </a:xfrm>
          <a:custGeom>
            <a:avLst/>
            <a:gdLst>
              <a:gd name="connsiteX0" fmla="*/ 0 w 5699573"/>
              <a:gd name="connsiteY0" fmla="*/ 0 h 3870773"/>
              <a:gd name="connsiteX1" fmla="*/ 314149 w 5699573"/>
              <a:gd name="connsiteY1" fmla="*/ 1256599 h 3870773"/>
              <a:gd name="connsiteX2" fmla="*/ 1318306 w 5699573"/>
              <a:gd name="connsiteY2" fmla="*/ 2417831 h 3870773"/>
              <a:gd name="connsiteX3" fmla="*/ 3107838 w 5699573"/>
              <a:gd name="connsiteY3" fmla="*/ 2990032 h 3870773"/>
              <a:gd name="connsiteX4" fmla="*/ 5699573 w 5699573"/>
              <a:gd name="connsiteY4" fmla="*/ 3870773 h 387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573" h="3870773">
                <a:moveTo>
                  <a:pt x="0" y="0"/>
                </a:moveTo>
                <a:cubicBezTo>
                  <a:pt x="47215" y="426813"/>
                  <a:pt x="94431" y="853627"/>
                  <a:pt x="314149" y="1256599"/>
                </a:cubicBezTo>
                <a:cubicBezTo>
                  <a:pt x="533867" y="1659571"/>
                  <a:pt x="852691" y="2128926"/>
                  <a:pt x="1318306" y="2417831"/>
                </a:cubicBezTo>
                <a:cubicBezTo>
                  <a:pt x="1783921" y="2706736"/>
                  <a:pt x="3107838" y="2990032"/>
                  <a:pt x="3107838" y="2990032"/>
                </a:cubicBezTo>
                <a:lnTo>
                  <a:pt x="5699573" y="3870773"/>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1C2717B-DBC0-4D2A-8F92-C089AA17C079}"/>
              </a:ext>
            </a:extLst>
          </p:cNvPr>
          <p:cNvSpPr/>
          <p:nvPr/>
        </p:nvSpPr>
        <p:spPr>
          <a:xfrm>
            <a:off x="1161232" y="1626847"/>
            <a:ext cx="5581767" cy="4073166"/>
          </a:xfrm>
          <a:custGeom>
            <a:avLst/>
            <a:gdLst>
              <a:gd name="connsiteX0" fmla="*/ 0 w 5581767"/>
              <a:gd name="connsiteY0" fmla="*/ 0 h 4073166"/>
              <a:gd name="connsiteX1" fmla="*/ 583421 w 5581767"/>
              <a:gd name="connsiteY1" fmla="*/ 768544 h 4073166"/>
              <a:gd name="connsiteX2" fmla="*/ 1250989 w 5581767"/>
              <a:gd name="connsiteY2" fmla="*/ 1901727 h 4073166"/>
              <a:gd name="connsiteX3" fmla="*/ 1755872 w 5581767"/>
              <a:gd name="connsiteY3" fmla="*/ 3276132 h 4073166"/>
              <a:gd name="connsiteX4" fmla="*/ 3814675 w 5581767"/>
              <a:gd name="connsiteY4" fmla="*/ 3943700 h 4073166"/>
              <a:gd name="connsiteX5" fmla="*/ 5581767 w 5581767"/>
              <a:gd name="connsiteY5" fmla="*/ 4072726 h 407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1767" h="4073166">
                <a:moveTo>
                  <a:pt x="0" y="0"/>
                </a:moveTo>
                <a:cubicBezTo>
                  <a:pt x="187461" y="225795"/>
                  <a:pt x="374923" y="451590"/>
                  <a:pt x="583421" y="768544"/>
                </a:cubicBezTo>
                <a:cubicBezTo>
                  <a:pt x="791919" y="1085498"/>
                  <a:pt x="1055581" y="1483796"/>
                  <a:pt x="1250989" y="1901727"/>
                </a:cubicBezTo>
                <a:cubicBezTo>
                  <a:pt x="1446398" y="2319658"/>
                  <a:pt x="1328591" y="2935803"/>
                  <a:pt x="1755872" y="3276132"/>
                </a:cubicBezTo>
                <a:cubicBezTo>
                  <a:pt x="2183153" y="3616461"/>
                  <a:pt x="3177026" y="3810934"/>
                  <a:pt x="3814675" y="3943700"/>
                </a:cubicBezTo>
                <a:cubicBezTo>
                  <a:pt x="4452324" y="4076466"/>
                  <a:pt x="5017045" y="4074596"/>
                  <a:pt x="5581767" y="4072726"/>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D28AF73-1CB8-47E3-A852-1AF749359DD0}"/>
              </a:ext>
            </a:extLst>
          </p:cNvPr>
          <p:cNvSpPr txBox="1"/>
          <p:nvPr/>
        </p:nvSpPr>
        <p:spPr>
          <a:xfrm rot="3113463">
            <a:off x="914874" y="1967821"/>
            <a:ext cx="1904998" cy="369332"/>
          </a:xfrm>
          <a:prstGeom prst="rect">
            <a:avLst/>
          </a:prstGeom>
          <a:noFill/>
        </p:spPr>
        <p:txBody>
          <a:bodyPr wrap="square" rtlCol="0">
            <a:spAutoFit/>
          </a:bodyPr>
          <a:lstStyle/>
          <a:p>
            <a:r>
              <a:rPr lang="en-US" b="1" dirty="0">
                <a:latin typeface="+mj-lt"/>
              </a:rPr>
              <a:t>Intervention</a:t>
            </a:r>
          </a:p>
        </p:txBody>
      </p:sp>
      <p:cxnSp>
        <p:nvCxnSpPr>
          <p:cNvPr id="22" name="Straight Connector 21">
            <a:extLst>
              <a:ext uri="{FF2B5EF4-FFF2-40B4-BE49-F238E27FC236}">
                <a16:creationId xmlns:a16="http://schemas.microsoft.com/office/drawing/2014/main" id="{C36B473F-DA06-42F6-9864-C1A171538AFB}"/>
              </a:ext>
            </a:extLst>
          </p:cNvPr>
          <p:cNvCxnSpPr>
            <a:cxnSpLocks/>
          </p:cNvCxnSpPr>
          <p:nvPr/>
        </p:nvCxnSpPr>
        <p:spPr>
          <a:xfrm flipH="1">
            <a:off x="2600519" y="4343400"/>
            <a:ext cx="1" cy="13566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D9F5E3-60E3-492E-A515-7678252E714E}"/>
              </a:ext>
            </a:extLst>
          </p:cNvPr>
          <p:cNvSpPr txBox="1"/>
          <p:nvPr/>
        </p:nvSpPr>
        <p:spPr>
          <a:xfrm>
            <a:off x="380999" y="6324600"/>
            <a:ext cx="6781795" cy="461665"/>
          </a:xfrm>
          <a:prstGeom prst="rect">
            <a:avLst/>
          </a:prstGeom>
          <a:noFill/>
        </p:spPr>
        <p:txBody>
          <a:bodyPr wrap="square" rtlCol="0">
            <a:spAutoFit/>
          </a:bodyPr>
          <a:lstStyle/>
          <a:p>
            <a:r>
              <a:rPr lang="en-US" sz="2400" b="1" dirty="0">
                <a:latin typeface="+mj-lt"/>
              </a:rPr>
              <a:t>Where is the threshold?</a:t>
            </a:r>
          </a:p>
        </p:txBody>
      </p:sp>
    </p:spTree>
    <p:extLst>
      <p:ext uri="{BB962C8B-B14F-4D97-AF65-F5344CB8AC3E}">
        <p14:creationId xmlns:p14="http://schemas.microsoft.com/office/powerpoint/2010/main" val="189479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0" grpId="0" animBg="1"/>
      <p:bldP spid="21"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threshold analysis</a:t>
            </a:r>
          </a:p>
        </p:txBody>
      </p:sp>
      <p:cxnSp>
        <p:nvCxnSpPr>
          <p:cNvPr id="4" name="Straight Connector 3"/>
          <p:cNvCxnSpPr/>
          <p:nvPr/>
        </p:nvCxnSpPr>
        <p:spPr>
          <a:xfrm rot="5400000">
            <a:off x="-952500" y="3695700"/>
            <a:ext cx="4038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715000"/>
            <a:ext cx="6934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10089" y="2219889"/>
            <a:ext cx="1608710" cy="369332"/>
          </a:xfrm>
          <a:prstGeom prst="rect">
            <a:avLst/>
          </a:prstGeom>
          <a:noFill/>
        </p:spPr>
        <p:txBody>
          <a:bodyPr wrap="none" rtlCol="0">
            <a:spAutoFit/>
          </a:bodyPr>
          <a:lstStyle/>
          <a:p>
            <a:r>
              <a:rPr lang="en-US" b="1" dirty="0">
                <a:latin typeface="+mj-lt"/>
              </a:rPr>
              <a:t>Infection-years</a:t>
            </a:r>
          </a:p>
        </p:txBody>
      </p:sp>
      <p:sp>
        <p:nvSpPr>
          <p:cNvPr id="11" name="TextBox 10"/>
          <p:cNvSpPr txBox="1"/>
          <p:nvPr/>
        </p:nvSpPr>
        <p:spPr>
          <a:xfrm>
            <a:off x="7848600" y="5780848"/>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
        <p:nvSpPr>
          <p:cNvPr id="14" name="TextBox 13">
            <a:extLst>
              <a:ext uri="{FF2B5EF4-FFF2-40B4-BE49-F238E27FC236}">
                <a16:creationId xmlns:a16="http://schemas.microsoft.com/office/drawing/2014/main" id="{8FD237A2-A453-4226-9606-037A66FA47BC}"/>
              </a:ext>
            </a:extLst>
          </p:cNvPr>
          <p:cNvSpPr txBox="1"/>
          <p:nvPr/>
        </p:nvSpPr>
        <p:spPr>
          <a:xfrm rot="1149675">
            <a:off x="4907837" y="4940945"/>
            <a:ext cx="1904998" cy="369332"/>
          </a:xfrm>
          <a:prstGeom prst="rect">
            <a:avLst/>
          </a:prstGeom>
          <a:noFill/>
        </p:spPr>
        <p:txBody>
          <a:bodyPr wrap="square" rtlCol="0">
            <a:spAutoFit/>
          </a:bodyPr>
          <a:lstStyle/>
          <a:p>
            <a:r>
              <a:rPr lang="en-US" b="1" dirty="0">
                <a:latin typeface="+mj-lt"/>
              </a:rPr>
              <a:t>No intervention</a:t>
            </a:r>
          </a:p>
        </p:txBody>
      </p:sp>
      <p:sp>
        <p:nvSpPr>
          <p:cNvPr id="19" name="Freeform: Shape 18">
            <a:extLst>
              <a:ext uri="{FF2B5EF4-FFF2-40B4-BE49-F238E27FC236}">
                <a16:creationId xmlns:a16="http://schemas.microsoft.com/office/drawing/2014/main" id="{6DF3EC49-CF67-47D5-A349-2E55DEAAB4A3}"/>
              </a:ext>
            </a:extLst>
          </p:cNvPr>
          <p:cNvSpPr/>
          <p:nvPr/>
        </p:nvSpPr>
        <p:spPr>
          <a:xfrm>
            <a:off x="1138793" y="1845629"/>
            <a:ext cx="5699573" cy="3870773"/>
          </a:xfrm>
          <a:custGeom>
            <a:avLst/>
            <a:gdLst>
              <a:gd name="connsiteX0" fmla="*/ 0 w 5699573"/>
              <a:gd name="connsiteY0" fmla="*/ 0 h 3870773"/>
              <a:gd name="connsiteX1" fmla="*/ 314149 w 5699573"/>
              <a:gd name="connsiteY1" fmla="*/ 1256599 h 3870773"/>
              <a:gd name="connsiteX2" fmla="*/ 1318306 w 5699573"/>
              <a:gd name="connsiteY2" fmla="*/ 2417831 h 3870773"/>
              <a:gd name="connsiteX3" fmla="*/ 3107838 w 5699573"/>
              <a:gd name="connsiteY3" fmla="*/ 2990032 h 3870773"/>
              <a:gd name="connsiteX4" fmla="*/ 5699573 w 5699573"/>
              <a:gd name="connsiteY4" fmla="*/ 3870773 h 387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573" h="3870773">
                <a:moveTo>
                  <a:pt x="0" y="0"/>
                </a:moveTo>
                <a:cubicBezTo>
                  <a:pt x="47215" y="426813"/>
                  <a:pt x="94431" y="853627"/>
                  <a:pt x="314149" y="1256599"/>
                </a:cubicBezTo>
                <a:cubicBezTo>
                  <a:pt x="533867" y="1659571"/>
                  <a:pt x="852691" y="2128926"/>
                  <a:pt x="1318306" y="2417831"/>
                </a:cubicBezTo>
                <a:cubicBezTo>
                  <a:pt x="1783921" y="2706736"/>
                  <a:pt x="3107838" y="2990032"/>
                  <a:pt x="3107838" y="2990032"/>
                </a:cubicBezTo>
                <a:lnTo>
                  <a:pt x="5699573" y="3870773"/>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1C2717B-DBC0-4D2A-8F92-C089AA17C079}"/>
              </a:ext>
            </a:extLst>
          </p:cNvPr>
          <p:cNvSpPr/>
          <p:nvPr/>
        </p:nvSpPr>
        <p:spPr>
          <a:xfrm>
            <a:off x="1161232" y="1626847"/>
            <a:ext cx="5581767" cy="4073166"/>
          </a:xfrm>
          <a:custGeom>
            <a:avLst/>
            <a:gdLst>
              <a:gd name="connsiteX0" fmla="*/ 0 w 5581767"/>
              <a:gd name="connsiteY0" fmla="*/ 0 h 4073166"/>
              <a:gd name="connsiteX1" fmla="*/ 583421 w 5581767"/>
              <a:gd name="connsiteY1" fmla="*/ 768544 h 4073166"/>
              <a:gd name="connsiteX2" fmla="*/ 1250989 w 5581767"/>
              <a:gd name="connsiteY2" fmla="*/ 1901727 h 4073166"/>
              <a:gd name="connsiteX3" fmla="*/ 1755872 w 5581767"/>
              <a:gd name="connsiteY3" fmla="*/ 3276132 h 4073166"/>
              <a:gd name="connsiteX4" fmla="*/ 3814675 w 5581767"/>
              <a:gd name="connsiteY4" fmla="*/ 3943700 h 4073166"/>
              <a:gd name="connsiteX5" fmla="*/ 5581767 w 5581767"/>
              <a:gd name="connsiteY5" fmla="*/ 4072726 h 407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1767" h="4073166">
                <a:moveTo>
                  <a:pt x="0" y="0"/>
                </a:moveTo>
                <a:cubicBezTo>
                  <a:pt x="187461" y="225795"/>
                  <a:pt x="374923" y="451590"/>
                  <a:pt x="583421" y="768544"/>
                </a:cubicBezTo>
                <a:cubicBezTo>
                  <a:pt x="791919" y="1085498"/>
                  <a:pt x="1055581" y="1483796"/>
                  <a:pt x="1250989" y="1901727"/>
                </a:cubicBezTo>
                <a:cubicBezTo>
                  <a:pt x="1446398" y="2319658"/>
                  <a:pt x="1328591" y="2935803"/>
                  <a:pt x="1755872" y="3276132"/>
                </a:cubicBezTo>
                <a:cubicBezTo>
                  <a:pt x="2183153" y="3616461"/>
                  <a:pt x="3177026" y="3810934"/>
                  <a:pt x="3814675" y="3943700"/>
                </a:cubicBezTo>
                <a:cubicBezTo>
                  <a:pt x="4452324" y="4076466"/>
                  <a:pt x="5017045" y="4074596"/>
                  <a:pt x="5581767" y="4072726"/>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D28AF73-1CB8-47E3-A852-1AF749359DD0}"/>
              </a:ext>
            </a:extLst>
          </p:cNvPr>
          <p:cNvSpPr txBox="1"/>
          <p:nvPr/>
        </p:nvSpPr>
        <p:spPr>
          <a:xfrm rot="3113463">
            <a:off x="914874" y="1967821"/>
            <a:ext cx="1904998" cy="369332"/>
          </a:xfrm>
          <a:prstGeom prst="rect">
            <a:avLst/>
          </a:prstGeom>
          <a:noFill/>
        </p:spPr>
        <p:txBody>
          <a:bodyPr wrap="square" rtlCol="0">
            <a:spAutoFit/>
          </a:bodyPr>
          <a:lstStyle/>
          <a:p>
            <a:r>
              <a:rPr lang="en-US" b="1" dirty="0">
                <a:latin typeface="+mj-lt"/>
              </a:rPr>
              <a:t>Intervention</a:t>
            </a:r>
          </a:p>
        </p:txBody>
      </p:sp>
      <p:cxnSp>
        <p:nvCxnSpPr>
          <p:cNvPr id="22" name="Straight Connector 21">
            <a:extLst>
              <a:ext uri="{FF2B5EF4-FFF2-40B4-BE49-F238E27FC236}">
                <a16:creationId xmlns:a16="http://schemas.microsoft.com/office/drawing/2014/main" id="{C36B473F-DA06-42F6-9864-C1A171538AFB}"/>
              </a:ext>
            </a:extLst>
          </p:cNvPr>
          <p:cNvCxnSpPr>
            <a:cxnSpLocks/>
          </p:cNvCxnSpPr>
          <p:nvPr/>
        </p:nvCxnSpPr>
        <p:spPr>
          <a:xfrm flipH="1">
            <a:off x="2600519" y="4343400"/>
            <a:ext cx="1" cy="13566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FCFD67-2C56-489E-8C9D-C5B4DC16DC4A}"/>
              </a:ext>
            </a:extLst>
          </p:cNvPr>
          <p:cNvSpPr txBox="1"/>
          <p:nvPr/>
        </p:nvSpPr>
        <p:spPr>
          <a:xfrm>
            <a:off x="2286000" y="5780848"/>
            <a:ext cx="635110" cy="369332"/>
          </a:xfrm>
          <a:prstGeom prst="rect">
            <a:avLst/>
          </a:prstGeom>
          <a:noFill/>
        </p:spPr>
        <p:txBody>
          <a:bodyPr wrap="none" rtlCol="0">
            <a:spAutoFit/>
          </a:bodyPr>
          <a:lstStyle/>
          <a:p>
            <a:r>
              <a:rPr lang="en-US" b="1" dirty="0">
                <a:latin typeface="+mj-lt"/>
              </a:rPr>
              <a:t>1/15</a:t>
            </a:r>
          </a:p>
        </p:txBody>
      </p:sp>
      <p:sp>
        <p:nvSpPr>
          <p:cNvPr id="28" name="TextBox 27">
            <a:extLst>
              <a:ext uri="{FF2B5EF4-FFF2-40B4-BE49-F238E27FC236}">
                <a16:creationId xmlns:a16="http://schemas.microsoft.com/office/drawing/2014/main" id="{9DEA9E31-8EA8-44AF-8606-EAB5215049A9}"/>
              </a:ext>
            </a:extLst>
          </p:cNvPr>
          <p:cNvSpPr txBox="1"/>
          <p:nvPr/>
        </p:nvSpPr>
        <p:spPr>
          <a:xfrm>
            <a:off x="3317005" y="5780848"/>
            <a:ext cx="635110" cy="369332"/>
          </a:xfrm>
          <a:prstGeom prst="rect">
            <a:avLst/>
          </a:prstGeom>
          <a:noFill/>
        </p:spPr>
        <p:txBody>
          <a:bodyPr wrap="none" rtlCol="0">
            <a:spAutoFit/>
          </a:bodyPr>
          <a:lstStyle/>
          <a:p>
            <a:r>
              <a:rPr lang="en-US" b="1" dirty="0">
                <a:latin typeface="+mj-lt"/>
              </a:rPr>
              <a:t>1/10</a:t>
            </a:r>
          </a:p>
        </p:txBody>
      </p:sp>
      <p:sp>
        <p:nvSpPr>
          <p:cNvPr id="29" name="TextBox 28">
            <a:extLst>
              <a:ext uri="{FF2B5EF4-FFF2-40B4-BE49-F238E27FC236}">
                <a16:creationId xmlns:a16="http://schemas.microsoft.com/office/drawing/2014/main" id="{B18AAA3A-FA5A-41CA-B60C-69565649A25D}"/>
              </a:ext>
            </a:extLst>
          </p:cNvPr>
          <p:cNvSpPr txBox="1"/>
          <p:nvPr/>
        </p:nvSpPr>
        <p:spPr>
          <a:xfrm>
            <a:off x="1452943" y="5780848"/>
            <a:ext cx="635110" cy="369332"/>
          </a:xfrm>
          <a:prstGeom prst="rect">
            <a:avLst/>
          </a:prstGeom>
          <a:noFill/>
        </p:spPr>
        <p:txBody>
          <a:bodyPr wrap="none" rtlCol="0">
            <a:spAutoFit/>
          </a:bodyPr>
          <a:lstStyle/>
          <a:p>
            <a:r>
              <a:rPr lang="en-US" b="1" dirty="0">
                <a:latin typeface="+mj-lt"/>
              </a:rPr>
              <a:t>1/20</a:t>
            </a:r>
          </a:p>
        </p:txBody>
      </p:sp>
      <p:sp>
        <p:nvSpPr>
          <p:cNvPr id="33" name="TextBox 32">
            <a:extLst>
              <a:ext uri="{FF2B5EF4-FFF2-40B4-BE49-F238E27FC236}">
                <a16:creationId xmlns:a16="http://schemas.microsoft.com/office/drawing/2014/main" id="{C0B1AAC5-CA96-41A5-A134-A82B4FF407C8}"/>
              </a:ext>
            </a:extLst>
          </p:cNvPr>
          <p:cNvSpPr txBox="1"/>
          <p:nvPr/>
        </p:nvSpPr>
        <p:spPr>
          <a:xfrm>
            <a:off x="380999" y="6324600"/>
            <a:ext cx="6781795" cy="461665"/>
          </a:xfrm>
          <a:prstGeom prst="rect">
            <a:avLst/>
          </a:prstGeom>
          <a:noFill/>
        </p:spPr>
        <p:txBody>
          <a:bodyPr wrap="square" rtlCol="0">
            <a:spAutoFit/>
          </a:bodyPr>
          <a:lstStyle/>
          <a:p>
            <a:r>
              <a:rPr lang="en-US" sz="2400" b="1" dirty="0">
                <a:latin typeface="+mj-lt"/>
              </a:rPr>
              <a:t>Is the decision sensitive to </a:t>
            </a:r>
            <a:r>
              <a:rPr lang="el-GR" sz="2400" b="1" dirty="0">
                <a:latin typeface="+mj-lt"/>
              </a:rPr>
              <a:t>γ</a:t>
            </a:r>
            <a:r>
              <a:rPr lang="en-US" sz="2400" b="1" dirty="0">
                <a:latin typeface="+mj-lt"/>
              </a:rPr>
              <a:t>?</a:t>
            </a:r>
          </a:p>
        </p:txBody>
      </p:sp>
    </p:spTree>
    <p:extLst>
      <p:ext uri="{BB962C8B-B14F-4D97-AF65-F5344CB8AC3E}">
        <p14:creationId xmlns:p14="http://schemas.microsoft.com/office/powerpoint/2010/main" val="68619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threshold analysis</a:t>
            </a:r>
          </a:p>
        </p:txBody>
      </p:sp>
      <p:cxnSp>
        <p:nvCxnSpPr>
          <p:cNvPr id="4" name="Straight Connector 3"/>
          <p:cNvCxnSpPr/>
          <p:nvPr/>
        </p:nvCxnSpPr>
        <p:spPr>
          <a:xfrm rot="5400000">
            <a:off x="-952500" y="3695700"/>
            <a:ext cx="4038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715000"/>
            <a:ext cx="6934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10089" y="2219889"/>
            <a:ext cx="1608710" cy="369332"/>
          </a:xfrm>
          <a:prstGeom prst="rect">
            <a:avLst/>
          </a:prstGeom>
          <a:noFill/>
        </p:spPr>
        <p:txBody>
          <a:bodyPr wrap="none" rtlCol="0">
            <a:spAutoFit/>
          </a:bodyPr>
          <a:lstStyle/>
          <a:p>
            <a:r>
              <a:rPr lang="en-US" b="1" dirty="0">
                <a:latin typeface="+mj-lt"/>
              </a:rPr>
              <a:t>Infection-years</a:t>
            </a:r>
          </a:p>
        </p:txBody>
      </p:sp>
      <p:sp>
        <p:nvSpPr>
          <p:cNvPr id="11" name="TextBox 10"/>
          <p:cNvSpPr txBox="1"/>
          <p:nvPr/>
        </p:nvSpPr>
        <p:spPr>
          <a:xfrm>
            <a:off x="7848600" y="5780848"/>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
        <p:nvSpPr>
          <p:cNvPr id="14" name="TextBox 13">
            <a:extLst>
              <a:ext uri="{FF2B5EF4-FFF2-40B4-BE49-F238E27FC236}">
                <a16:creationId xmlns:a16="http://schemas.microsoft.com/office/drawing/2014/main" id="{8FD237A2-A453-4226-9606-037A66FA47BC}"/>
              </a:ext>
            </a:extLst>
          </p:cNvPr>
          <p:cNvSpPr txBox="1"/>
          <p:nvPr/>
        </p:nvSpPr>
        <p:spPr>
          <a:xfrm rot="1149675">
            <a:off x="4907837" y="4940945"/>
            <a:ext cx="1904998" cy="369332"/>
          </a:xfrm>
          <a:prstGeom prst="rect">
            <a:avLst/>
          </a:prstGeom>
          <a:noFill/>
        </p:spPr>
        <p:txBody>
          <a:bodyPr wrap="square" rtlCol="0">
            <a:spAutoFit/>
          </a:bodyPr>
          <a:lstStyle/>
          <a:p>
            <a:r>
              <a:rPr lang="en-US" b="1" dirty="0">
                <a:latin typeface="+mj-lt"/>
              </a:rPr>
              <a:t>No intervention</a:t>
            </a:r>
          </a:p>
        </p:txBody>
      </p:sp>
      <p:sp>
        <p:nvSpPr>
          <p:cNvPr id="19" name="Freeform: Shape 18">
            <a:extLst>
              <a:ext uri="{FF2B5EF4-FFF2-40B4-BE49-F238E27FC236}">
                <a16:creationId xmlns:a16="http://schemas.microsoft.com/office/drawing/2014/main" id="{6DF3EC49-CF67-47D5-A349-2E55DEAAB4A3}"/>
              </a:ext>
            </a:extLst>
          </p:cNvPr>
          <p:cNvSpPr/>
          <p:nvPr/>
        </p:nvSpPr>
        <p:spPr>
          <a:xfrm>
            <a:off x="1138793" y="1845629"/>
            <a:ext cx="5699573" cy="3870773"/>
          </a:xfrm>
          <a:custGeom>
            <a:avLst/>
            <a:gdLst>
              <a:gd name="connsiteX0" fmla="*/ 0 w 5699573"/>
              <a:gd name="connsiteY0" fmla="*/ 0 h 3870773"/>
              <a:gd name="connsiteX1" fmla="*/ 314149 w 5699573"/>
              <a:gd name="connsiteY1" fmla="*/ 1256599 h 3870773"/>
              <a:gd name="connsiteX2" fmla="*/ 1318306 w 5699573"/>
              <a:gd name="connsiteY2" fmla="*/ 2417831 h 3870773"/>
              <a:gd name="connsiteX3" fmla="*/ 3107838 w 5699573"/>
              <a:gd name="connsiteY3" fmla="*/ 2990032 h 3870773"/>
              <a:gd name="connsiteX4" fmla="*/ 5699573 w 5699573"/>
              <a:gd name="connsiteY4" fmla="*/ 3870773 h 387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573" h="3870773">
                <a:moveTo>
                  <a:pt x="0" y="0"/>
                </a:moveTo>
                <a:cubicBezTo>
                  <a:pt x="47215" y="426813"/>
                  <a:pt x="94431" y="853627"/>
                  <a:pt x="314149" y="1256599"/>
                </a:cubicBezTo>
                <a:cubicBezTo>
                  <a:pt x="533867" y="1659571"/>
                  <a:pt x="852691" y="2128926"/>
                  <a:pt x="1318306" y="2417831"/>
                </a:cubicBezTo>
                <a:cubicBezTo>
                  <a:pt x="1783921" y="2706736"/>
                  <a:pt x="3107838" y="2990032"/>
                  <a:pt x="3107838" y="2990032"/>
                </a:cubicBezTo>
                <a:lnTo>
                  <a:pt x="5699573" y="3870773"/>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1C2717B-DBC0-4D2A-8F92-C089AA17C079}"/>
              </a:ext>
            </a:extLst>
          </p:cNvPr>
          <p:cNvSpPr/>
          <p:nvPr/>
        </p:nvSpPr>
        <p:spPr>
          <a:xfrm>
            <a:off x="1161232" y="1626847"/>
            <a:ext cx="5581767" cy="4073166"/>
          </a:xfrm>
          <a:custGeom>
            <a:avLst/>
            <a:gdLst>
              <a:gd name="connsiteX0" fmla="*/ 0 w 5581767"/>
              <a:gd name="connsiteY0" fmla="*/ 0 h 4073166"/>
              <a:gd name="connsiteX1" fmla="*/ 583421 w 5581767"/>
              <a:gd name="connsiteY1" fmla="*/ 768544 h 4073166"/>
              <a:gd name="connsiteX2" fmla="*/ 1250989 w 5581767"/>
              <a:gd name="connsiteY2" fmla="*/ 1901727 h 4073166"/>
              <a:gd name="connsiteX3" fmla="*/ 1755872 w 5581767"/>
              <a:gd name="connsiteY3" fmla="*/ 3276132 h 4073166"/>
              <a:gd name="connsiteX4" fmla="*/ 3814675 w 5581767"/>
              <a:gd name="connsiteY4" fmla="*/ 3943700 h 4073166"/>
              <a:gd name="connsiteX5" fmla="*/ 5581767 w 5581767"/>
              <a:gd name="connsiteY5" fmla="*/ 4072726 h 407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1767" h="4073166">
                <a:moveTo>
                  <a:pt x="0" y="0"/>
                </a:moveTo>
                <a:cubicBezTo>
                  <a:pt x="187461" y="225795"/>
                  <a:pt x="374923" y="451590"/>
                  <a:pt x="583421" y="768544"/>
                </a:cubicBezTo>
                <a:cubicBezTo>
                  <a:pt x="791919" y="1085498"/>
                  <a:pt x="1055581" y="1483796"/>
                  <a:pt x="1250989" y="1901727"/>
                </a:cubicBezTo>
                <a:cubicBezTo>
                  <a:pt x="1446398" y="2319658"/>
                  <a:pt x="1328591" y="2935803"/>
                  <a:pt x="1755872" y="3276132"/>
                </a:cubicBezTo>
                <a:cubicBezTo>
                  <a:pt x="2183153" y="3616461"/>
                  <a:pt x="3177026" y="3810934"/>
                  <a:pt x="3814675" y="3943700"/>
                </a:cubicBezTo>
                <a:cubicBezTo>
                  <a:pt x="4452324" y="4076466"/>
                  <a:pt x="5017045" y="4074596"/>
                  <a:pt x="5581767" y="4072726"/>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D28AF73-1CB8-47E3-A852-1AF749359DD0}"/>
              </a:ext>
            </a:extLst>
          </p:cNvPr>
          <p:cNvSpPr txBox="1"/>
          <p:nvPr/>
        </p:nvSpPr>
        <p:spPr>
          <a:xfrm rot="3113463">
            <a:off x="914874" y="1967821"/>
            <a:ext cx="1904998" cy="369332"/>
          </a:xfrm>
          <a:prstGeom prst="rect">
            <a:avLst/>
          </a:prstGeom>
          <a:noFill/>
        </p:spPr>
        <p:txBody>
          <a:bodyPr wrap="square" rtlCol="0">
            <a:spAutoFit/>
          </a:bodyPr>
          <a:lstStyle/>
          <a:p>
            <a:r>
              <a:rPr lang="en-US" b="1" dirty="0">
                <a:latin typeface="+mj-lt"/>
              </a:rPr>
              <a:t>Intervention</a:t>
            </a:r>
          </a:p>
        </p:txBody>
      </p:sp>
      <p:cxnSp>
        <p:nvCxnSpPr>
          <p:cNvPr id="22" name="Straight Connector 21">
            <a:extLst>
              <a:ext uri="{FF2B5EF4-FFF2-40B4-BE49-F238E27FC236}">
                <a16:creationId xmlns:a16="http://schemas.microsoft.com/office/drawing/2014/main" id="{C36B473F-DA06-42F6-9864-C1A171538AFB}"/>
              </a:ext>
            </a:extLst>
          </p:cNvPr>
          <p:cNvCxnSpPr>
            <a:cxnSpLocks/>
          </p:cNvCxnSpPr>
          <p:nvPr/>
        </p:nvCxnSpPr>
        <p:spPr>
          <a:xfrm flipH="1">
            <a:off x="2600519" y="4343400"/>
            <a:ext cx="1" cy="13566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FCFD67-2C56-489E-8C9D-C5B4DC16DC4A}"/>
              </a:ext>
            </a:extLst>
          </p:cNvPr>
          <p:cNvSpPr txBox="1"/>
          <p:nvPr/>
        </p:nvSpPr>
        <p:spPr>
          <a:xfrm>
            <a:off x="2286000" y="5780848"/>
            <a:ext cx="635110" cy="369332"/>
          </a:xfrm>
          <a:prstGeom prst="rect">
            <a:avLst/>
          </a:prstGeom>
          <a:noFill/>
        </p:spPr>
        <p:txBody>
          <a:bodyPr wrap="none" rtlCol="0">
            <a:spAutoFit/>
          </a:bodyPr>
          <a:lstStyle/>
          <a:p>
            <a:r>
              <a:rPr lang="en-US" b="1" dirty="0">
                <a:latin typeface="+mj-lt"/>
              </a:rPr>
              <a:t>1/25</a:t>
            </a:r>
          </a:p>
        </p:txBody>
      </p:sp>
      <p:sp>
        <p:nvSpPr>
          <p:cNvPr id="16" name="TextBox 15">
            <a:extLst>
              <a:ext uri="{FF2B5EF4-FFF2-40B4-BE49-F238E27FC236}">
                <a16:creationId xmlns:a16="http://schemas.microsoft.com/office/drawing/2014/main" id="{55C90581-2622-41A8-92F6-D4217238801C}"/>
              </a:ext>
            </a:extLst>
          </p:cNvPr>
          <p:cNvSpPr txBox="1"/>
          <p:nvPr/>
        </p:nvSpPr>
        <p:spPr>
          <a:xfrm>
            <a:off x="5079890" y="5780848"/>
            <a:ext cx="635110" cy="369332"/>
          </a:xfrm>
          <a:prstGeom prst="rect">
            <a:avLst/>
          </a:prstGeom>
          <a:noFill/>
        </p:spPr>
        <p:txBody>
          <a:bodyPr wrap="none" rtlCol="0">
            <a:spAutoFit/>
          </a:bodyPr>
          <a:lstStyle/>
          <a:p>
            <a:r>
              <a:rPr lang="en-US" b="1" dirty="0">
                <a:latin typeface="+mj-lt"/>
              </a:rPr>
              <a:t>1/10</a:t>
            </a:r>
          </a:p>
        </p:txBody>
      </p:sp>
      <p:sp>
        <p:nvSpPr>
          <p:cNvPr id="17" name="TextBox 16">
            <a:extLst>
              <a:ext uri="{FF2B5EF4-FFF2-40B4-BE49-F238E27FC236}">
                <a16:creationId xmlns:a16="http://schemas.microsoft.com/office/drawing/2014/main" id="{1C288154-F9E1-47D8-B704-AA989495750A}"/>
              </a:ext>
            </a:extLst>
          </p:cNvPr>
          <p:cNvSpPr txBox="1"/>
          <p:nvPr/>
        </p:nvSpPr>
        <p:spPr>
          <a:xfrm>
            <a:off x="3215828" y="5780848"/>
            <a:ext cx="635110" cy="369332"/>
          </a:xfrm>
          <a:prstGeom prst="rect">
            <a:avLst/>
          </a:prstGeom>
          <a:noFill/>
        </p:spPr>
        <p:txBody>
          <a:bodyPr wrap="none" rtlCol="0">
            <a:spAutoFit/>
          </a:bodyPr>
          <a:lstStyle/>
          <a:p>
            <a:r>
              <a:rPr lang="en-US" b="1" dirty="0">
                <a:latin typeface="+mj-lt"/>
              </a:rPr>
              <a:t>1/20</a:t>
            </a:r>
          </a:p>
        </p:txBody>
      </p:sp>
      <p:sp>
        <p:nvSpPr>
          <p:cNvPr id="18" name="TextBox 17">
            <a:extLst>
              <a:ext uri="{FF2B5EF4-FFF2-40B4-BE49-F238E27FC236}">
                <a16:creationId xmlns:a16="http://schemas.microsoft.com/office/drawing/2014/main" id="{7B8B4708-3D0B-480B-ADC1-EECFAE7D4CDE}"/>
              </a:ext>
            </a:extLst>
          </p:cNvPr>
          <p:cNvSpPr txBox="1"/>
          <p:nvPr/>
        </p:nvSpPr>
        <p:spPr>
          <a:xfrm>
            <a:off x="4114800" y="5791200"/>
            <a:ext cx="635110" cy="369332"/>
          </a:xfrm>
          <a:prstGeom prst="rect">
            <a:avLst/>
          </a:prstGeom>
          <a:noFill/>
        </p:spPr>
        <p:txBody>
          <a:bodyPr wrap="none" rtlCol="0">
            <a:spAutoFit/>
          </a:bodyPr>
          <a:lstStyle/>
          <a:p>
            <a:r>
              <a:rPr lang="en-US" b="1" dirty="0">
                <a:latin typeface="+mj-lt"/>
              </a:rPr>
              <a:t>1/15</a:t>
            </a:r>
          </a:p>
        </p:txBody>
      </p:sp>
      <p:sp>
        <p:nvSpPr>
          <p:cNvPr id="24" name="TextBox 23">
            <a:extLst>
              <a:ext uri="{FF2B5EF4-FFF2-40B4-BE49-F238E27FC236}">
                <a16:creationId xmlns:a16="http://schemas.microsoft.com/office/drawing/2014/main" id="{53A51DFD-35E3-42DB-8618-0EF2F551D0E5}"/>
              </a:ext>
            </a:extLst>
          </p:cNvPr>
          <p:cNvSpPr txBox="1"/>
          <p:nvPr/>
        </p:nvSpPr>
        <p:spPr>
          <a:xfrm>
            <a:off x="380999" y="6324600"/>
            <a:ext cx="6781795" cy="461665"/>
          </a:xfrm>
          <a:prstGeom prst="rect">
            <a:avLst/>
          </a:prstGeom>
          <a:noFill/>
        </p:spPr>
        <p:txBody>
          <a:bodyPr wrap="square" rtlCol="0">
            <a:spAutoFit/>
          </a:bodyPr>
          <a:lstStyle/>
          <a:p>
            <a:r>
              <a:rPr lang="en-US" sz="2400" b="1" dirty="0">
                <a:latin typeface="+mj-lt"/>
              </a:rPr>
              <a:t>Is the decision sensitive to </a:t>
            </a:r>
            <a:r>
              <a:rPr lang="el-GR" sz="2400" b="1" dirty="0">
                <a:latin typeface="+mj-lt"/>
              </a:rPr>
              <a:t>γ</a:t>
            </a:r>
            <a:r>
              <a:rPr lang="en-US" sz="2400" b="1" dirty="0">
                <a:latin typeface="+mj-lt"/>
              </a:rPr>
              <a:t>?</a:t>
            </a:r>
          </a:p>
        </p:txBody>
      </p:sp>
    </p:spTree>
    <p:extLst>
      <p:ext uri="{BB962C8B-B14F-4D97-AF65-F5344CB8AC3E}">
        <p14:creationId xmlns:p14="http://schemas.microsoft.com/office/powerpoint/2010/main" val="346942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A2B108D-9E49-49E7-9D56-FC98853FB1FA}"/>
              </a:ext>
            </a:extLst>
          </p:cNvPr>
          <p:cNvSpPr/>
          <p:nvPr/>
        </p:nvSpPr>
        <p:spPr>
          <a:xfrm>
            <a:off x="2608564" y="4358827"/>
            <a:ext cx="4050288" cy="1323917"/>
          </a:xfrm>
          <a:custGeom>
            <a:avLst/>
            <a:gdLst>
              <a:gd name="connsiteX0" fmla="*/ 4050288 w 4050288"/>
              <a:gd name="connsiteY0" fmla="*/ 1323917 h 1323917"/>
              <a:gd name="connsiteX1" fmla="*/ 3208815 w 4050288"/>
              <a:gd name="connsiteY1" fmla="*/ 1312697 h 1323917"/>
              <a:gd name="connsiteX2" fmla="*/ 2204658 w 4050288"/>
              <a:gd name="connsiteY2" fmla="*/ 1183671 h 1323917"/>
              <a:gd name="connsiteX3" fmla="*/ 1093915 w 4050288"/>
              <a:gd name="connsiteY3" fmla="*/ 908790 h 1323917"/>
              <a:gd name="connsiteX4" fmla="*/ 426346 w 4050288"/>
              <a:gd name="connsiteY4" fmla="*/ 611470 h 1323917"/>
              <a:gd name="connsiteX5" fmla="*/ 129026 w 4050288"/>
              <a:gd name="connsiteY5" fmla="*/ 359028 h 1323917"/>
              <a:gd name="connsiteX6" fmla="*/ 0 w 4050288"/>
              <a:gd name="connsiteY6" fmla="*/ 0 h 1323917"/>
              <a:gd name="connsiteX7" fmla="*/ 572202 w 4050288"/>
              <a:gd name="connsiteY7" fmla="*/ 218783 h 1323917"/>
              <a:gd name="connsiteX8" fmla="*/ 1598798 w 4050288"/>
              <a:gd name="connsiteY8" fmla="*/ 465615 h 1323917"/>
              <a:gd name="connsiteX9" fmla="*/ 2384172 w 4050288"/>
              <a:gd name="connsiteY9" fmla="*/ 740496 h 1323917"/>
              <a:gd name="connsiteX10" fmla="*/ 2917105 w 4050288"/>
              <a:gd name="connsiteY10" fmla="*/ 936839 h 1323917"/>
              <a:gd name="connsiteX11" fmla="*/ 3977360 w 4050288"/>
              <a:gd name="connsiteY11" fmla="*/ 1290258 h 13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288" h="1323917">
                <a:moveTo>
                  <a:pt x="4050288" y="1323917"/>
                </a:moveTo>
                <a:lnTo>
                  <a:pt x="3208815" y="1312697"/>
                </a:lnTo>
                <a:lnTo>
                  <a:pt x="2204658" y="1183671"/>
                </a:lnTo>
                <a:lnTo>
                  <a:pt x="1093915" y="908790"/>
                </a:lnTo>
                <a:lnTo>
                  <a:pt x="426346" y="611470"/>
                </a:lnTo>
                <a:lnTo>
                  <a:pt x="129026" y="359028"/>
                </a:lnTo>
                <a:lnTo>
                  <a:pt x="0" y="0"/>
                </a:lnTo>
                <a:lnTo>
                  <a:pt x="572202" y="218783"/>
                </a:lnTo>
                <a:lnTo>
                  <a:pt x="1598798" y="465615"/>
                </a:lnTo>
                <a:lnTo>
                  <a:pt x="2384172" y="740496"/>
                </a:lnTo>
                <a:lnTo>
                  <a:pt x="2917105" y="936839"/>
                </a:lnTo>
                <a:lnTo>
                  <a:pt x="3977360" y="1290258"/>
                </a:lnTo>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C565AFAE-07BC-4D29-8011-7F415ABC9B66}"/>
              </a:ext>
            </a:extLst>
          </p:cNvPr>
          <p:cNvSpPr/>
          <p:nvPr/>
        </p:nvSpPr>
        <p:spPr>
          <a:xfrm>
            <a:off x="1172452" y="1739043"/>
            <a:ext cx="1408063" cy="2574905"/>
          </a:xfrm>
          <a:custGeom>
            <a:avLst/>
            <a:gdLst>
              <a:gd name="connsiteX0" fmla="*/ 0 w 1408063"/>
              <a:gd name="connsiteY0" fmla="*/ 0 h 2574905"/>
              <a:gd name="connsiteX1" fmla="*/ 0 w 1408063"/>
              <a:gd name="connsiteY1" fmla="*/ 246832 h 2574905"/>
              <a:gd name="connsiteX2" fmla="*/ 106586 w 1408063"/>
              <a:gd name="connsiteY2" fmla="*/ 824643 h 2574905"/>
              <a:gd name="connsiteX3" fmla="*/ 179514 w 1408063"/>
              <a:gd name="connsiteY3" fmla="*/ 1088304 h 2574905"/>
              <a:gd name="connsiteX4" fmla="*/ 347808 w 1408063"/>
              <a:gd name="connsiteY4" fmla="*/ 1441723 h 2574905"/>
              <a:gd name="connsiteX5" fmla="*/ 600250 w 1408063"/>
              <a:gd name="connsiteY5" fmla="*/ 1845629 h 2574905"/>
              <a:gd name="connsiteX6" fmla="*/ 925619 w 1408063"/>
              <a:gd name="connsiteY6" fmla="*/ 2215877 h 2574905"/>
              <a:gd name="connsiteX7" fmla="*/ 1239769 w 1408063"/>
              <a:gd name="connsiteY7" fmla="*/ 2507588 h 2574905"/>
              <a:gd name="connsiteX8" fmla="*/ 1408063 w 1408063"/>
              <a:gd name="connsiteY8" fmla="*/ 2574905 h 2574905"/>
              <a:gd name="connsiteX9" fmla="*/ 1351965 w 1408063"/>
              <a:gd name="connsiteY9" fmla="*/ 2215877 h 2574905"/>
              <a:gd name="connsiteX10" fmla="*/ 1273428 w 1408063"/>
              <a:gd name="connsiteY10" fmla="*/ 1896118 h 2574905"/>
              <a:gd name="connsiteX11" fmla="*/ 1082694 w 1408063"/>
              <a:gd name="connsiteY11" fmla="*/ 1497821 h 2574905"/>
              <a:gd name="connsiteX12" fmla="*/ 645128 w 1408063"/>
              <a:gd name="connsiteY12" fmla="*/ 807813 h 2574905"/>
              <a:gd name="connsiteX13" fmla="*/ 415126 w 1408063"/>
              <a:gd name="connsiteY13" fmla="*/ 460005 h 2574905"/>
              <a:gd name="connsiteX14" fmla="*/ 173904 w 1408063"/>
              <a:gd name="connsiteY14" fmla="*/ 140245 h 2574905"/>
              <a:gd name="connsiteX15" fmla="*/ 0 w 1408063"/>
              <a:gd name="connsiteY15" fmla="*/ 0 h 257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8063" h="2574905">
                <a:moveTo>
                  <a:pt x="0" y="0"/>
                </a:moveTo>
                <a:lnTo>
                  <a:pt x="0" y="246832"/>
                </a:lnTo>
                <a:lnTo>
                  <a:pt x="106586" y="824643"/>
                </a:lnTo>
                <a:lnTo>
                  <a:pt x="179514" y="1088304"/>
                </a:lnTo>
                <a:lnTo>
                  <a:pt x="347808" y="1441723"/>
                </a:lnTo>
                <a:lnTo>
                  <a:pt x="600250" y="1845629"/>
                </a:lnTo>
                <a:lnTo>
                  <a:pt x="925619" y="2215877"/>
                </a:lnTo>
                <a:lnTo>
                  <a:pt x="1239769" y="2507588"/>
                </a:lnTo>
                <a:lnTo>
                  <a:pt x="1408063" y="2574905"/>
                </a:lnTo>
                <a:lnTo>
                  <a:pt x="1351965" y="2215877"/>
                </a:lnTo>
                <a:lnTo>
                  <a:pt x="1273428" y="1896118"/>
                </a:lnTo>
                <a:lnTo>
                  <a:pt x="1082694" y="1497821"/>
                </a:lnTo>
                <a:lnTo>
                  <a:pt x="645128" y="807813"/>
                </a:lnTo>
                <a:lnTo>
                  <a:pt x="415126" y="460005"/>
                </a:lnTo>
                <a:lnTo>
                  <a:pt x="173904" y="140245"/>
                </a:lnTo>
                <a:lnTo>
                  <a:pt x="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Simple threshold analysis</a:t>
            </a:r>
          </a:p>
        </p:txBody>
      </p:sp>
      <p:cxnSp>
        <p:nvCxnSpPr>
          <p:cNvPr id="4" name="Straight Connector 3"/>
          <p:cNvCxnSpPr/>
          <p:nvPr/>
        </p:nvCxnSpPr>
        <p:spPr>
          <a:xfrm rot="5400000">
            <a:off x="-952500" y="3695700"/>
            <a:ext cx="4038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715000"/>
            <a:ext cx="6934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10089" y="2219889"/>
            <a:ext cx="1608710" cy="369332"/>
          </a:xfrm>
          <a:prstGeom prst="rect">
            <a:avLst/>
          </a:prstGeom>
          <a:noFill/>
        </p:spPr>
        <p:txBody>
          <a:bodyPr wrap="none" rtlCol="0">
            <a:spAutoFit/>
          </a:bodyPr>
          <a:lstStyle/>
          <a:p>
            <a:r>
              <a:rPr lang="en-US" b="1" dirty="0">
                <a:latin typeface="+mj-lt"/>
              </a:rPr>
              <a:t>Infection-years</a:t>
            </a:r>
          </a:p>
        </p:txBody>
      </p:sp>
      <p:sp>
        <p:nvSpPr>
          <p:cNvPr id="11" name="TextBox 10"/>
          <p:cNvSpPr txBox="1"/>
          <p:nvPr/>
        </p:nvSpPr>
        <p:spPr>
          <a:xfrm>
            <a:off x="7848600" y="5780848"/>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
        <p:nvSpPr>
          <p:cNvPr id="14" name="TextBox 13">
            <a:extLst>
              <a:ext uri="{FF2B5EF4-FFF2-40B4-BE49-F238E27FC236}">
                <a16:creationId xmlns:a16="http://schemas.microsoft.com/office/drawing/2014/main" id="{8FD237A2-A453-4226-9606-037A66FA47BC}"/>
              </a:ext>
            </a:extLst>
          </p:cNvPr>
          <p:cNvSpPr txBox="1"/>
          <p:nvPr/>
        </p:nvSpPr>
        <p:spPr>
          <a:xfrm rot="1149675">
            <a:off x="4907837" y="4940945"/>
            <a:ext cx="1904998" cy="369332"/>
          </a:xfrm>
          <a:prstGeom prst="rect">
            <a:avLst/>
          </a:prstGeom>
          <a:noFill/>
        </p:spPr>
        <p:txBody>
          <a:bodyPr wrap="square" rtlCol="0">
            <a:spAutoFit/>
          </a:bodyPr>
          <a:lstStyle/>
          <a:p>
            <a:r>
              <a:rPr lang="en-US" b="1" dirty="0">
                <a:latin typeface="+mj-lt"/>
              </a:rPr>
              <a:t>No intervention</a:t>
            </a:r>
          </a:p>
        </p:txBody>
      </p:sp>
      <p:sp>
        <p:nvSpPr>
          <p:cNvPr id="19" name="Freeform: Shape 18">
            <a:extLst>
              <a:ext uri="{FF2B5EF4-FFF2-40B4-BE49-F238E27FC236}">
                <a16:creationId xmlns:a16="http://schemas.microsoft.com/office/drawing/2014/main" id="{6DF3EC49-CF67-47D5-A349-2E55DEAAB4A3}"/>
              </a:ext>
            </a:extLst>
          </p:cNvPr>
          <p:cNvSpPr/>
          <p:nvPr/>
        </p:nvSpPr>
        <p:spPr>
          <a:xfrm>
            <a:off x="1138793" y="1845629"/>
            <a:ext cx="5699573" cy="3870773"/>
          </a:xfrm>
          <a:custGeom>
            <a:avLst/>
            <a:gdLst>
              <a:gd name="connsiteX0" fmla="*/ 0 w 5699573"/>
              <a:gd name="connsiteY0" fmla="*/ 0 h 3870773"/>
              <a:gd name="connsiteX1" fmla="*/ 314149 w 5699573"/>
              <a:gd name="connsiteY1" fmla="*/ 1256599 h 3870773"/>
              <a:gd name="connsiteX2" fmla="*/ 1318306 w 5699573"/>
              <a:gd name="connsiteY2" fmla="*/ 2417831 h 3870773"/>
              <a:gd name="connsiteX3" fmla="*/ 3107838 w 5699573"/>
              <a:gd name="connsiteY3" fmla="*/ 2990032 h 3870773"/>
              <a:gd name="connsiteX4" fmla="*/ 5699573 w 5699573"/>
              <a:gd name="connsiteY4" fmla="*/ 3870773 h 387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573" h="3870773">
                <a:moveTo>
                  <a:pt x="0" y="0"/>
                </a:moveTo>
                <a:cubicBezTo>
                  <a:pt x="47215" y="426813"/>
                  <a:pt x="94431" y="853627"/>
                  <a:pt x="314149" y="1256599"/>
                </a:cubicBezTo>
                <a:cubicBezTo>
                  <a:pt x="533867" y="1659571"/>
                  <a:pt x="852691" y="2128926"/>
                  <a:pt x="1318306" y="2417831"/>
                </a:cubicBezTo>
                <a:cubicBezTo>
                  <a:pt x="1783921" y="2706736"/>
                  <a:pt x="3107838" y="2990032"/>
                  <a:pt x="3107838" y="2990032"/>
                </a:cubicBezTo>
                <a:lnTo>
                  <a:pt x="5699573" y="3870773"/>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1C2717B-DBC0-4D2A-8F92-C089AA17C079}"/>
              </a:ext>
            </a:extLst>
          </p:cNvPr>
          <p:cNvSpPr/>
          <p:nvPr/>
        </p:nvSpPr>
        <p:spPr>
          <a:xfrm>
            <a:off x="1161232" y="1626847"/>
            <a:ext cx="5581767" cy="4073166"/>
          </a:xfrm>
          <a:custGeom>
            <a:avLst/>
            <a:gdLst>
              <a:gd name="connsiteX0" fmla="*/ 0 w 5581767"/>
              <a:gd name="connsiteY0" fmla="*/ 0 h 4073166"/>
              <a:gd name="connsiteX1" fmla="*/ 583421 w 5581767"/>
              <a:gd name="connsiteY1" fmla="*/ 768544 h 4073166"/>
              <a:gd name="connsiteX2" fmla="*/ 1250989 w 5581767"/>
              <a:gd name="connsiteY2" fmla="*/ 1901727 h 4073166"/>
              <a:gd name="connsiteX3" fmla="*/ 1755872 w 5581767"/>
              <a:gd name="connsiteY3" fmla="*/ 3276132 h 4073166"/>
              <a:gd name="connsiteX4" fmla="*/ 3814675 w 5581767"/>
              <a:gd name="connsiteY4" fmla="*/ 3943700 h 4073166"/>
              <a:gd name="connsiteX5" fmla="*/ 5581767 w 5581767"/>
              <a:gd name="connsiteY5" fmla="*/ 4072726 h 407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1767" h="4073166">
                <a:moveTo>
                  <a:pt x="0" y="0"/>
                </a:moveTo>
                <a:cubicBezTo>
                  <a:pt x="187461" y="225795"/>
                  <a:pt x="374923" y="451590"/>
                  <a:pt x="583421" y="768544"/>
                </a:cubicBezTo>
                <a:cubicBezTo>
                  <a:pt x="791919" y="1085498"/>
                  <a:pt x="1055581" y="1483796"/>
                  <a:pt x="1250989" y="1901727"/>
                </a:cubicBezTo>
                <a:cubicBezTo>
                  <a:pt x="1446398" y="2319658"/>
                  <a:pt x="1328591" y="2935803"/>
                  <a:pt x="1755872" y="3276132"/>
                </a:cubicBezTo>
                <a:cubicBezTo>
                  <a:pt x="2183153" y="3616461"/>
                  <a:pt x="3177026" y="3810934"/>
                  <a:pt x="3814675" y="3943700"/>
                </a:cubicBezTo>
                <a:cubicBezTo>
                  <a:pt x="4452324" y="4076466"/>
                  <a:pt x="5017045" y="4074596"/>
                  <a:pt x="5581767" y="4072726"/>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D28AF73-1CB8-47E3-A852-1AF749359DD0}"/>
              </a:ext>
            </a:extLst>
          </p:cNvPr>
          <p:cNvSpPr txBox="1"/>
          <p:nvPr/>
        </p:nvSpPr>
        <p:spPr>
          <a:xfrm rot="3113463">
            <a:off x="914874" y="1967821"/>
            <a:ext cx="1904998" cy="369332"/>
          </a:xfrm>
          <a:prstGeom prst="rect">
            <a:avLst/>
          </a:prstGeom>
          <a:noFill/>
        </p:spPr>
        <p:txBody>
          <a:bodyPr wrap="square" rtlCol="0">
            <a:spAutoFit/>
          </a:bodyPr>
          <a:lstStyle/>
          <a:p>
            <a:r>
              <a:rPr lang="en-US" b="1" dirty="0">
                <a:latin typeface="+mj-lt"/>
              </a:rPr>
              <a:t>Intervention</a:t>
            </a:r>
          </a:p>
        </p:txBody>
      </p:sp>
      <p:cxnSp>
        <p:nvCxnSpPr>
          <p:cNvPr id="22" name="Straight Connector 21">
            <a:extLst>
              <a:ext uri="{FF2B5EF4-FFF2-40B4-BE49-F238E27FC236}">
                <a16:creationId xmlns:a16="http://schemas.microsoft.com/office/drawing/2014/main" id="{C36B473F-DA06-42F6-9864-C1A171538AFB}"/>
              </a:ext>
            </a:extLst>
          </p:cNvPr>
          <p:cNvCxnSpPr>
            <a:cxnSpLocks/>
          </p:cNvCxnSpPr>
          <p:nvPr/>
        </p:nvCxnSpPr>
        <p:spPr>
          <a:xfrm flipH="1">
            <a:off x="2600519" y="4343400"/>
            <a:ext cx="1" cy="13566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FCFD67-2C56-489E-8C9D-C5B4DC16DC4A}"/>
              </a:ext>
            </a:extLst>
          </p:cNvPr>
          <p:cNvSpPr txBox="1"/>
          <p:nvPr/>
        </p:nvSpPr>
        <p:spPr>
          <a:xfrm>
            <a:off x="2286000" y="5780848"/>
            <a:ext cx="635110" cy="369332"/>
          </a:xfrm>
          <a:prstGeom prst="rect">
            <a:avLst/>
          </a:prstGeom>
          <a:noFill/>
        </p:spPr>
        <p:txBody>
          <a:bodyPr wrap="none" rtlCol="0">
            <a:spAutoFit/>
          </a:bodyPr>
          <a:lstStyle/>
          <a:p>
            <a:r>
              <a:rPr lang="en-US" b="1" dirty="0">
                <a:latin typeface="+mj-lt"/>
              </a:rPr>
              <a:t>1/25</a:t>
            </a:r>
          </a:p>
        </p:txBody>
      </p:sp>
      <p:sp>
        <p:nvSpPr>
          <p:cNvPr id="16" name="TextBox 15">
            <a:extLst>
              <a:ext uri="{FF2B5EF4-FFF2-40B4-BE49-F238E27FC236}">
                <a16:creationId xmlns:a16="http://schemas.microsoft.com/office/drawing/2014/main" id="{55C90581-2622-41A8-92F6-D4217238801C}"/>
              </a:ext>
            </a:extLst>
          </p:cNvPr>
          <p:cNvSpPr txBox="1"/>
          <p:nvPr/>
        </p:nvSpPr>
        <p:spPr>
          <a:xfrm>
            <a:off x="5079890" y="5780848"/>
            <a:ext cx="635110" cy="369332"/>
          </a:xfrm>
          <a:prstGeom prst="rect">
            <a:avLst/>
          </a:prstGeom>
          <a:noFill/>
        </p:spPr>
        <p:txBody>
          <a:bodyPr wrap="none" rtlCol="0">
            <a:spAutoFit/>
          </a:bodyPr>
          <a:lstStyle/>
          <a:p>
            <a:r>
              <a:rPr lang="en-US" b="1" dirty="0">
                <a:latin typeface="+mj-lt"/>
              </a:rPr>
              <a:t>1/10</a:t>
            </a:r>
          </a:p>
        </p:txBody>
      </p:sp>
      <p:sp>
        <p:nvSpPr>
          <p:cNvPr id="17" name="TextBox 16">
            <a:extLst>
              <a:ext uri="{FF2B5EF4-FFF2-40B4-BE49-F238E27FC236}">
                <a16:creationId xmlns:a16="http://schemas.microsoft.com/office/drawing/2014/main" id="{1C288154-F9E1-47D8-B704-AA989495750A}"/>
              </a:ext>
            </a:extLst>
          </p:cNvPr>
          <p:cNvSpPr txBox="1"/>
          <p:nvPr/>
        </p:nvSpPr>
        <p:spPr>
          <a:xfrm>
            <a:off x="3215828" y="5780848"/>
            <a:ext cx="635110" cy="369332"/>
          </a:xfrm>
          <a:prstGeom prst="rect">
            <a:avLst/>
          </a:prstGeom>
          <a:noFill/>
        </p:spPr>
        <p:txBody>
          <a:bodyPr wrap="none" rtlCol="0">
            <a:spAutoFit/>
          </a:bodyPr>
          <a:lstStyle/>
          <a:p>
            <a:r>
              <a:rPr lang="en-US" b="1" dirty="0">
                <a:latin typeface="+mj-lt"/>
              </a:rPr>
              <a:t>1/20</a:t>
            </a:r>
          </a:p>
        </p:txBody>
      </p:sp>
      <p:sp>
        <p:nvSpPr>
          <p:cNvPr id="18" name="TextBox 17">
            <a:extLst>
              <a:ext uri="{FF2B5EF4-FFF2-40B4-BE49-F238E27FC236}">
                <a16:creationId xmlns:a16="http://schemas.microsoft.com/office/drawing/2014/main" id="{7B8B4708-3D0B-480B-ADC1-EECFAE7D4CDE}"/>
              </a:ext>
            </a:extLst>
          </p:cNvPr>
          <p:cNvSpPr txBox="1"/>
          <p:nvPr/>
        </p:nvSpPr>
        <p:spPr>
          <a:xfrm>
            <a:off x="4114800" y="5791200"/>
            <a:ext cx="635110" cy="369332"/>
          </a:xfrm>
          <a:prstGeom prst="rect">
            <a:avLst/>
          </a:prstGeom>
          <a:noFill/>
        </p:spPr>
        <p:txBody>
          <a:bodyPr wrap="none" rtlCol="0">
            <a:spAutoFit/>
          </a:bodyPr>
          <a:lstStyle/>
          <a:p>
            <a:r>
              <a:rPr lang="en-US" b="1" dirty="0">
                <a:latin typeface="+mj-lt"/>
              </a:rPr>
              <a:t>1/15</a:t>
            </a:r>
          </a:p>
        </p:txBody>
      </p:sp>
      <p:sp>
        <p:nvSpPr>
          <p:cNvPr id="25" name="TextBox 24">
            <a:extLst>
              <a:ext uri="{FF2B5EF4-FFF2-40B4-BE49-F238E27FC236}">
                <a16:creationId xmlns:a16="http://schemas.microsoft.com/office/drawing/2014/main" id="{54AA2DCA-3931-46C9-92F8-BDC6308FBA97}"/>
              </a:ext>
            </a:extLst>
          </p:cNvPr>
          <p:cNvSpPr txBox="1"/>
          <p:nvPr/>
        </p:nvSpPr>
        <p:spPr>
          <a:xfrm>
            <a:off x="304799" y="6160532"/>
            <a:ext cx="8458201" cy="707886"/>
          </a:xfrm>
          <a:prstGeom prst="rect">
            <a:avLst/>
          </a:prstGeom>
          <a:noFill/>
        </p:spPr>
        <p:txBody>
          <a:bodyPr wrap="square" rtlCol="0">
            <a:spAutoFit/>
          </a:bodyPr>
          <a:lstStyle/>
          <a:p>
            <a:r>
              <a:rPr lang="en-US" sz="2000" b="1" dirty="0">
                <a:latin typeface="+mj-lt"/>
              </a:rPr>
              <a:t>We can think about the decision in terms of the net difference in outcome between Intervention and No Intervention</a:t>
            </a:r>
          </a:p>
        </p:txBody>
      </p:sp>
    </p:spTree>
    <p:extLst>
      <p:ext uri="{BB962C8B-B14F-4D97-AF65-F5344CB8AC3E}">
        <p14:creationId xmlns:p14="http://schemas.microsoft.com/office/powerpoint/2010/main" val="17962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BCB8-0ED2-4986-8903-091A7BC7237E}"/>
              </a:ext>
            </a:extLst>
          </p:cNvPr>
          <p:cNvSpPr>
            <a:spLocks noGrp="1"/>
          </p:cNvSpPr>
          <p:nvPr>
            <p:ph type="title"/>
          </p:nvPr>
        </p:nvSpPr>
        <p:spPr/>
        <p:txBody>
          <a:bodyPr/>
          <a:lstStyle/>
          <a:p>
            <a:r>
              <a:rPr lang="en-US" b="1" dirty="0"/>
              <a:t>Simple threshold analysis</a:t>
            </a:r>
          </a:p>
        </p:txBody>
      </p:sp>
      <p:cxnSp>
        <p:nvCxnSpPr>
          <p:cNvPr id="4" name="Straight Connector 3">
            <a:extLst>
              <a:ext uri="{FF2B5EF4-FFF2-40B4-BE49-F238E27FC236}">
                <a16:creationId xmlns:a16="http://schemas.microsoft.com/office/drawing/2014/main" id="{185276F9-6A95-4C5E-B9C2-B7BEDD68FBC4}"/>
              </a:ext>
            </a:extLst>
          </p:cNvPr>
          <p:cNvCxnSpPr/>
          <p:nvPr/>
        </p:nvCxnSpPr>
        <p:spPr>
          <a:xfrm rot="5400000">
            <a:off x="-419101" y="3695700"/>
            <a:ext cx="4038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35950DB-CAC5-4B44-9184-27FA9DF4874E}"/>
              </a:ext>
            </a:extLst>
          </p:cNvPr>
          <p:cNvCxnSpPr/>
          <p:nvPr/>
        </p:nvCxnSpPr>
        <p:spPr>
          <a:xfrm>
            <a:off x="1600199" y="3657600"/>
            <a:ext cx="6934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1D50E7-6B8B-44C6-B272-6D61D5CC76CC}"/>
              </a:ext>
            </a:extLst>
          </p:cNvPr>
          <p:cNvSpPr txBox="1"/>
          <p:nvPr/>
        </p:nvSpPr>
        <p:spPr>
          <a:xfrm rot="16200000">
            <a:off x="-567066" y="3262419"/>
            <a:ext cx="1837170" cy="646331"/>
          </a:xfrm>
          <a:prstGeom prst="rect">
            <a:avLst/>
          </a:prstGeom>
          <a:noFill/>
        </p:spPr>
        <p:txBody>
          <a:bodyPr wrap="none" rtlCol="0">
            <a:spAutoFit/>
          </a:bodyPr>
          <a:lstStyle/>
          <a:p>
            <a:pPr algn="ctr"/>
            <a:r>
              <a:rPr lang="en-US" b="1" dirty="0">
                <a:latin typeface="+mj-lt"/>
              </a:rPr>
              <a:t>Net difference in </a:t>
            </a:r>
          </a:p>
          <a:p>
            <a:pPr algn="ctr"/>
            <a:r>
              <a:rPr lang="en-US" b="1" dirty="0">
                <a:latin typeface="+mj-lt"/>
              </a:rPr>
              <a:t>Infection-years</a:t>
            </a:r>
          </a:p>
        </p:txBody>
      </p:sp>
      <p:sp>
        <p:nvSpPr>
          <p:cNvPr id="7" name="TextBox 6">
            <a:extLst>
              <a:ext uri="{FF2B5EF4-FFF2-40B4-BE49-F238E27FC236}">
                <a16:creationId xmlns:a16="http://schemas.microsoft.com/office/drawing/2014/main" id="{93B555C6-4914-473C-BFCF-0A839659BEF5}"/>
              </a:ext>
            </a:extLst>
          </p:cNvPr>
          <p:cNvSpPr txBox="1"/>
          <p:nvPr/>
        </p:nvSpPr>
        <p:spPr>
          <a:xfrm>
            <a:off x="8388365" y="3695700"/>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
        <p:nvSpPr>
          <p:cNvPr id="8" name="TextBox 7">
            <a:extLst>
              <a:ext uri="{FF2B5EF4-FFF2-40B4-BE49-F238E27FC236}">
                <a16:creationId xmlns:a16="http://schemas.microsoft.com/office/drawing/2014/main" id="{E833C077-81F0-4F7D-AE75-B1D09FB1A792}"/>
              </a:ext>
            </a:extLst>
          </p:cNvPr>
          <p:cNvSpPr txBox="1"/>
          <p:nvPr/>
        </p:nvSpPr>
        <p:spPr>
          <a:xfrm rot="16200000">
            <a:off x="447925" y="2187249"/>
            <a:ext cx="1370183" cy="646331"/>
          </a:xfrm>
          <a:prstGeom prst="rect">
            <a:avLst/>
          </a:prstGeom>
          <a:noFill/>
        </p:spPr>
        <p:txBody>
          <a:bodyPr wrap="none" rtlCol="0">
            <a:spAutoFit/>
          </a:bodyPr>
          <a:lstStyle/>
          <a:p>
            <a:pPr algn="ctr"/>
            <a:r>
              <a:rPr lang="en-US" b="1" dirty="0">
                <a:solidFill>
                  <a:srgbClr val="00B050"/>
                </a:solidFill>
                <a:latin typeface="+mj-lt"/>
              </a:rPr>
              <a:t>Prefer </a:t>
            </a:r>
          </a:p>
          <a:p>
            <a:pPr algn="ctr"/>
            <a:r>
              <a:rPr lang="en-US" b="1" dirty="0">
                <a:solidFill>
                  <a:srgbClr val="00B050"/>
                </a:solidFill>
                <a:latin typeface="+mj-lt"/>
              </a:rPr>
              <a:t>Intervention</a:t>
            </a:r>
          </a:p>
        </p:txBody>
      </p:sp>
      <p:sp>
        <p:nvSpPr>
          <p:cNvPr id="9" name="TextBox 8">
            <a:extLst>
              <a:ext uri="{FF2B5EF4-FFF2-40B4-BE49-F238E27FC236}">
                <a16:creationId xmlns:a16="http://schemas.microsoft.com/office/drawing/2014/main" id="{7E646203-FAB0-4814-BC78-EBED56D8966E}"/>
              </a:ext>
            </a:extLst>
          </p:cNvPr>
          <p:cNvSpPr txBox="1"/>
          <p:nvPr/>
        </p:nvSpPr>
        <p:spPr>
          <a:xfrm rot="16200000">
            <a:off x="283617" y="4488634"/>
            <a:ext cx="1698798" cy="646331"/>
          </a:xfrm>
          <a:prstGeom prst="rect">
            <a:avLst/>
          </a:prstGeom>
          <a:noFill/>
        </p:spPr>
        <p:txBody>
          <a:bodyPr wrap="none" rtlCol="0">
            <a:spAutoFit/>
          </a:bodyPr>
          <a:lstStyle/>
          <a:p>
            <a:pPr algn="ctr"/>
            <a:r>
              <a:rPr lang="en-US" b="1" dirty="0">
                <a:solidFill>
                  <a:srgbClr val="FF0000"/>
                </a:solidFill>
                <a:latin typeface="+mj-lt"/>
              </a:rPr>
              <a:t>Prefer </a:t>
            </a:r>
          </a:p>
          <a:p>
            <a:pPr algn="ctr"/>
            <a:r>
              <a:rPr lang="en-US" b="1" dirty="0">
                <a:solidFill>
                  <a:srgbClr val="FF0000"/>
                </a:solidFill>
                <a:latin typeface="+mj-lt"/>
              </a:rPr>
              <a:t>No Intervention</a:t>
            </a:r>
          </a:p>
        </p:txBody>
      </p:sp>
      <p:pic>
        <p:nvPicPr>
          <p:cNvPr id="14" name="Picture 13">
            <a:extLst>
              <a:ext uri="{FF2B5EF4-FFF2-40B4-BE49-F238E27FC236}">
                <a16:creationId xmlns:a16="http://schemas.microsoft.com/office/drawing/2014/main" id="{DC880D1E-ECAF-469E-B95F-4236B33C09BE}"/>
              </a:ext>
            </a:extLst>
          </p:cNvPr>
          <p:cNvPicPr>
            <a:picLocks noChangeAspect="1"/>
          </p:cNvPicPr>
          <p:nvPr/>
        </p:nvPicPr>
        <p:blipFill>
          <a:blip r:embed="rId2"/>
          <a:stretch>
            <a:fillRect/>
          </a:stretch>
        </p:blipFill>
        <p:spPr>
          <a:xfrm>
            <a:off x="5543770" y="4663007"/>
            <a:ext cx="3026071" cy="1996383"/>
          </a:xfrm>
          <a:prstGeom prst="rect">
            <a:avLst/>
          </a:prstGeom>
        </p:spPr>
      </p:pic>
      <p:sp>
        <p:nvSpPr>
          <p:cNvPr id="15" name="Freeform: Shape 14">
            <a:extLst>
              <a:ext uri="{FF2B5EF4-FFF2-40B4-BE49-F238E27FC236}">
                <a16:creationId xmlns:a16="http://schemas.microsoft.com/office/drawing/2014/main" id="{11F795FC-29D9-47D6-BAFF-A850637CDCFA}"/>
              </a:ext>
            </a:extLst>
          </p:cNvPr>
          <p:cNvSpPr/>
          <p:nvPr/>
        </p:nvSpPr>
        <p:spPr>
          <a:xfrm>
            <a:off x="1605516" y="2470194"/>
            <a:ext cx="6650665" cy="2060224"/>
          </a:xfrm>
          <a:custGeom>
            <a:avLst/>
            <a:gdLst>
              <a:gd name="connsiteX0" fmla="*/ 0 w 6650665"/>
              <a:gd name="connsiteY0" fmla="*/ 1198039 h 2060224"/>
              <a:gd name="connsiteX1" fmla="*/ 616689 w 6650665"/>
              <a:gd name="connsiteY1" fmla="*/ 1862573 h 2060224"/>
              <a:gd name="connsiteX2" fmla="*/ 1812851 w 6650665"/>
              <a:gd name="connsiteY2" fmla="*/ 2016746 h 2060224"/>
              <a:gd name="connsiteX3" fmla="*/ 2764465 w 6650665"/>
              <a:gd name="connsiteY3" fmla="*/ 1176773 h 2060224"/>
              <a:gd name="connsiteX4" fmla="*/ 3349256 w 6650665"/>
              <a:gd name="connsiteY4" fmla="*/ 113518 h 2060224"/>
              <a:gd name="connsiteX5" fmla="*/ 4688958 w 6650665"/>
              <a:gd name="connsiteY5" fmla="*/ 150732 h 2060224"/>
              <a:gd name="connsiteX6" fmla="*/ 6650665 w 6650665"/>
              <a:gd name="connsiteY6" fmla="*/ 1182090 h 206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0665" h="2060224">
                <a:moveTo>
                  <a:pt x="0" y="1198039"/>
                </a:moveTo>
                <a:cubicBezTo>
                  <a:pt x="157273" y="1462080"/>
                  <a:pt x="314547" y="1726122"/>
                  <a:pt x="616689" y="1862573"/>
                </a:cubicBezTo>
                <a:cubicBezTo>
                  <a:pt x="918831" y="1999024"/>
                  <a:pt x="1454888" y="2131046"/>
                  <a:pt x="1812851" y="2016746"/>
                </a:cubicBezTo>
                <a:cubicBezTo>
                  <a:pt x="2170814" y="1902446"/>
                  <a:pt x="2508398" y="1493978"/>
                  <a:pt x="2764465" y="1176773"/>
                </a:cubicBezTo>
                <a:cubicBezTo>
                  <a:pt x="3020533" y="859568"/>
                  <a:pt x="3028507" y="284525"/>
                  <a:pt x="3349256" y="113518"/>
                </a:cubicBezTo>
                <a:cubicBezTo>
                  <a:pt x="3670005" y="-57489"/>
                  <a:pt x="4138723" y="-27363"/>
                  <a:pt x="4688958" y="150732"/>
                </a:cubicBezTo>
                <a:cubicBezTo>
                  <a:pt x="5239193" y="328827"/>
                  <a:pt x="5944929" y="755458"/>
                  <a:pt x="6650665" y="1182090"/>
                </a:cubicBezTo>
              </a:path>
            </a:pathLst>
          </a:custGeom>
          <a:noFill/>
          <a:ln w="762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7F7413D-DBDF-47A5-9005-00DE6FD51BEE}"/>
              </a:ext>
            </a:extLst>
          </p:cNvPr>
          <p:cNvCxnSpPr>
            <a:cxnSpLocks/>
          </p:cNvCxnSpPr>
          <p:nvPr/>
        </p:nvCxnSpPr>
        <p:spPr>
          <a:xfrm flipH="1">
            <a:off x="4419600" y="3657600"/>
            <a:ext cx="1" cy="13566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BC1CDB-FA93-4145-A077-6804D5F048C6}"/>
              </a:ext>
            </a:extLst>
          </p:cNvPr>
          <p:cNvSpPr txBox="1"/>
          <p:nvPr/>
        </p:nvSpPr>
        <p:spPr>
          <a:xfrm>
            <a:off x="4105081" y="5095048"/>
            <a:ext cx="635110" cy="369332"/>
          </a:xfrm>
          <a:prstGeom prst="rect">
            <a:avLst/>
          </a:prstGeom>
          <a:noFill/>
        </p:spPr>
        <p:txBody>
          <a:bodyPr wrap="none" rtlCol="0">
            <a:spAutoFit/>
          </a:bodyPr>
          <a:lstStyle/>
          <a:p>
            <a:r>
              <a:rPr lang="en-US" b="1" dirty="0">
                <a:latin typeface="+mj-lt"/>
              </a:rPr>
              <a:t>1/25</a:t>
            </a:r>
          </a:p>
        </p:txBody>
      </p:sp>
    </p:spTree>
    <p:extLst>
      <p:ext uri="{BB962C8B-B14F-4D97-AF65-F5344CB8AC3E}">
        <p14:creationId xmlns:p14="http://schemas.microsoft.com/office/powerpoint/2010/main" val="324576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BCB8-0ED2-4986-8903-091A7BC7237E}"/>
              </a:ext>
            </a:extLst>
          </p:cNvPr>
          <p:cNvSpPr>
            <a:spLocks noGrp="1"/>
          </p:cNvSpPr>
          <p:nvPr>
            <p:ph type="title"/>
          </p:nvPr>
        </p:nvSpPr>
        <p:spPr/>
        <p:txBody>
          <a:bodyPr/>
          <a:lstStyle/>
          <a:p>
            <a:r>
              <a:rPr lang="en-US" b="1" dirty="0"/>
              <a:t>Extension to one-way sensitivity analysis</a:t>
            </a:r>
          </a:p>
        </p:txBody>
      </p:sp>
      <p:cxnSp>
        <p:nvCxnSpPr>
          <p:cNvPr id="4" name="Straight Connector 3">
            <a:extLst>
              <a:ext uri="{FF2B5EF4-FFF2-40B4-BE49-F238E27FC236}">
                <a16:creationId xmlns:a16="http://schemas.microsoft.com/office/drawing/2014/main" id="{185276F9-6A95-4C5E-B9C2-B7BEDD68FBC4}"/>
              </a:ext>
            </a:extLst>
          </p:cNvPr>
          <p:cNvCxnSpPr/>
          <p:nvPr/>
        </p:nvCxnSpPr>
        <p:spPr>
          <a:xfrm rot="5400000">
            <a:off x="-419101" y="3695700"/>
            <a:ext cx="4038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35950DB-CAC5-4B44-9184-27FA9DF4874E}"/>
              </a:ext>
            </a:extLst>
          </p:cNvPr>
          <p:cNvCxnSpPr/>
          <p:nvPr/>
        </p:nvCxnSpPr>
        <p:spPr>
          <a:xfrm>
            <a:off x="1600199" y="3657600"/>
            <a:ext cx="6934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1D50E7-6B8B-44C6-B272-6D61D5CC76CC}"/>
              </a:ext>
            </a:extLst>
          </p:cNvPr>
          <p:cNvSpPr txBox="1"/>
          <p:nvPr/>
        </p:nvSpPr>
        <p:spPr>
          <a:xfrm rot="16200000">
            <a:off x="-567066" y="3262419"/>
            <a:ext cx="1837170" cy="646331"/>
          </a:xfrm>
          <a:prstGeom prst="rect">
            <a:avLst/>
          </a:prstGeom>
          <a:noFill/>
        </p:spPr>
        <p:txBody>
          <a:bodyPr wrap="none" rtlCol="0">
            <a:spAutoFit/>
          </a:bodyPr>
          <a:lstStyle/>
          <a:p>
            <a:pPr algn="ctr"/>
            <a:r>
              <a:rPr lang="en-US" b="1" dirty="0">
                <a:latin typeface="+mj-lt"/>
              </a:rPr>
              <a:t>Net difference in </a:t>
            </a:r>
          </a:p>
          <a:p>
            <a:pPr algn="ctr"/>
            <a:r>
              <a:rPr lang="en-US" b="1" dirty="0">
                <a:latin typeface="+mj-lt"/>
              </a:rPr>
              <a:t>Infection-years</a:t>
            </a:r>
          </a:p>
        </p:txBody>
      </p:sp>
      <p:sp>
        <p:nvSpPr>
          <p:cNvPr id="7" name="TextBox 6">
            <a:extLst>
              <a:ext uri="{FF2B5EF4-FFF2-40B4-BE49-F238E27FC236}">
                <a16:creationId xmlns:a16="http://schemas.microsoft.com/office/drawing/2014/main" id="{93B555C6-4914-473C-BFCF-0A839659BEF5}"/>
              </a:ext>
            </a:extLst>
          </p:cNvPr>
          <p:cNvSpPr txBox="1"/>
          <p:nvPr/>
        </p:nvSpPr>
        <p:spPr>
          <a:xfrm>
            <a:off x="8388365" y="3695700"/>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
        <p:nvSpPr>
          <p:cNvPr id="8" name="TextBox 7">
            <a:extLst>
              <a:ext uri="{FF2B5EF4-FFF2-40B4-BE49-F238E27FC236}">
                <a16:creationId xmlns:a16="http://schemas.microsoft.com/office/drawing/2014/main" id="{E833C077-81F0-4F7D-AE75-B1D09FB1A792}"/>
              </a:ext>
            </a:extLst>
          </p:cNvPr>
          <p:cNvSpPr txBox="1"/>
          <p:nvPr/>
        </p:nvSpPr>
        <p:spPr>
          <a:xfrm rot="16200000">
            <a:off x="447925" y="2187249"/>
            <a:ext cx="1370183" cy="646331"/>
          </a:xfrm>
          <a:prstGeom prst="rect">
            <a:avLst/>
          </a:prstGeom>
          <a:noFill/>
        </p:spPr>
        <p:txBody>
          <a:bodyPr wrap="none" rtlCol="0">
            <a:spAutoFit/>
          </a:bodyPr>
          <a:lstStyle/>
          <a:p>
            <a:pPr algn="ctr"/>
            <a:r>
              <a:rPr lang="en-US" b="1" dirty="0">
                <a:solidFill>
                  <a:srgbClr val="00B050"/>
                </a:solidFill>
                <a:latin typeface="+mj-lt"/>
              </a:rPr>
              <a:t>Prefer </a:t>
            </a:r>
          </a:p>
          <a:p>
            <a:pPr algn="ctr"/>
            <a:r>
              <a:rPr lang="en-US" b="1" dirty="0">
                <a:solidFill>
                  <a:srgbClr val="00B050"/>
                </a:solidFill>
                <a:latin typeface="+mj-lt"/>
              </a:rPr>
              <a:t>Intervention</a:t>
            </a:r>
          </a:p>
        </p:txBody>
      </p:sp>
      <p:sp>
        <p:nvSpPr>
          <p:cNvPr id="9" name="TextBox 8">
            <a:extLst>
              <a:ext uri="{FF2B5EF4-FFF2-40B4-BE49-F238E27FC236}">
                <a16:creationId xmlns:a16="http://schemas.microsoft.com/office/drawing/2014/main" id="{7E646203-FAB0-4814-BC78-EBED56D8966E}"/>
              </a:ext>
            </a:extLst>
          </p:cNvPr>
          <p:cNvSpPr txBox="1"/>
          <p:nvPr/>
        </p:nvSpPr>
        <p:spPr>
          <a:xfrm rot="16200000">
            <a:off x="283617" y="4488634"/>
            <a:ext cx="1698798" cy="646331"/>
          </a:xfrm>
          <a:prstGeom prst="rect">
            <a:avLst/>
          </a:prstGeom>
          <a:noFill/>
        </p:spPr>
        <p:txBody>
          <a:bodyPr wrap="none" rtlCol="0">
            <a:spAutoFit/>
          </a:bodyPr>
          <a:lstStyle/>
          <a:p>
            <a:pPr algn="ctr"/>
            <a:r>
              <a:rPr lang="en-US" b="1" dirty="0">
                <a:solidFill>
                  <a:srgbClr val="FF0000"/>
                </a:solidFill>
                <a:latin typeface="+mj-lt"/>
              </a:rPr>
              <a:t>Prefer </a:t>
            </a:r>
          </a:p>
          <a:p>
            <a:pPr algn="ctr"/>
            <a:r>
              <a:rPr lang="en-US" b="1" dirty="0">
                <a:solidFill>
                  <a:srgbClr val="FF0000"/>
                </a:solidFill>
                <a:latin typeface="+mj-lt"/>
              </a:rPr>
              <a:t>No Intervention</a:t>
            </a:r>
          </a:p>
        </p:txBody>
      </p:sp>
      <p:sp>
        <p:nvSpPr>
          <p:cNvPr id="15" name="Freeform: Shape 14">
            <a:extLst>
              <a:ext uri="{FF2B5EF4-FFF2-40B4-BE49-F238E27FC236}">
                <a16:creationId xmlns:a16="http://schemas.microsoft.com/office/drawing/2014/main" id="{11F795FC-29D9-47D6-BAFF-A850637CDCFA}"/>
              </a:ext>
            </a:extLst>
          </p:cNvPr>
          <p:cNvSpPr/>
          <p:nvPr/>
        </p:nvSpPr>
        <p:spPr>
          <a:xfrm>
            <a:off x="1605516" y="2470194"/>
            <a:ext cx="6650665" cy="2060224"/>
          </a:xfrm>
          <a:custGeom>
            <a:avLst/>
            <a:gdLst>
              <a:gd name="connsiteX0" fmla="*/ 0 w 6650665"/>
              <a:gd name="connsiteY0" fmla="*/ 1198039 h 2060224"/>
              <a:gd name="connsiteX1" fmla="*/ 616689 w 6650665"/>
              <a:gd name="connsiteY1" fmla="*/ 1862573 h 2060224"/>
              <a:gd name="connsiteX2" fmla="*/ 1812851 w 6650665"/>
              <a:gd name="connsiteY2" fmla="*/ 2016746 h 2060224"/>
              <a:gd name="connsiteX3" fmla="*/ 2764465 w 6650665"/>
              <a:gd name="connsiteY3" fmla="*/ 1176773 h 2060224"/>
              <a:gd name="connsiteX4" fmla="*/ 3349256 w 6650665"/>
              <a:gd name="connsiteY4" fmla="*/ 113518 h 2060224"/>
              <a:gd name="connsiteX5" fmla="*/ 4688958 w 6650665"/>
              <a:gd name="connsiteY5" fmla="*/ 150732 h 2060224"/>
              <a:gd name="connsiteX6" fmla="*/ 6650665 w 6650665"/>
              <a:gd name="connsiteY6" fmla="*/ 1182090 h 206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0665" h="2060224">
                <a:moveTo>
                  <a:pt x="0" y="1198039"/>
                </a:moveTo>
                <a:cubicBezTo>
                  <a:pt x="157273" y="1462080"/>
                  <a:pt x="314547" y="1726122"/>
                  <a:pt x="616689" y="1862573"/>
                </a:cubicBezTo>
                <a:cubicBezTo>
                  <a:pt x="918831" y="1999024"/>
                  <a:pt x="1454888" y="2131046"/>
                  <a:pt x="1812851" y="2016746"/>
                </a:cubicBezTo>
                <a:cubicBezTo>
                  <a:pt x="2170814" y="1902446"/>
                  <a:pt x="2508398" y="1493978"/>
                  <a:pt x="2764465" y="1176773"/>
                </a:cubicBezTo>
                <a:cubicBezTo>
                  <a:pt x="3020533" y="859568"/>
                  <a:pt x="3028507" y="284525"/>
                  <a:pt x="3349256" y="113518"/>
                </a:cubicBezTo>
                <a:cubicBezTo>
                  <a:pt x="3670005" y="-57489"/>
                  <a:pt x="4138723" y="-27363"/>
                  <a:pt x="4688958" y="150732"/>
                </a:cubicBezTo>
                <a:cubicBezTo>
                  <a:pt x="5239193" y="328827"/>
                  <a:pt x="5944929" y="755458"/>
                  <a:pt x="6650665" y="1182090"/>
                </a:cubicBezTo>
              </a:path>
            </a:pathLst>
          </a:custGeom>
          <a:noFill/>
          <a:ln w="762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7F7413D-DBDF-47A5-9005-00DE6FD51BEE}"/>
              </a:ext>
            </a:extLst>
          </p:cNvPr>
          <p:cNvCxnSpPr>
            <a:cxnSpLocks/>
          </p:cNvCxnSpPr>
          <p:nvPr/>
        </p:nvCxnSpPr>
        <p:spPr>
          <a:xfrm flipH="1">
            <a:off x="4419600" y="3657600"/>
            <a:ext cx="1" cy="13566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BC1CDB-FA93-4145-A077-6804D5F048C6}"/>
              </a:ext>
            </a:extLst>
          </p:cNvPr>
          <p:cNvSpPr txBox="1"/>
          <p:nvPr/>
        </p:nvSpPr>
        <p:spPr>
          <a:xfrm>
            <a:off x="4105081" y="5095048"/>
            <a:ext cx="635110" cy="369332"/>
          </a:xfrm>
          <a:prstGeom prst="rect">
            <a:avLst/>
          </a:prstGeom>
          <a:noFill/>
        </p:spPr>
        <p:txBody>
          <a:bodyPr wrap="none" rtlCol="0">
            <a:spAutoFit/>
          </a:bodyPr>
          <a:lstStyle/>
          <a:p>
            <a:r>
              <a:rPr lang="en-US" b="1" dirty="0">
                <a:latin typeface="+mj-lt"/>
              </a:rPr>
              <a:t>1/25</a:t>
            </a:r>
          </a:p>
        </p:txBody>
      </p:sp>
      <p:sp>
        <p:nvSpPr>
          <p:cNvPr id="3" name="Rectangle 2">
            <a:extLst>
              <a:ext uri="{FF2B5EF4-FFF2-40B4-BE49-F238E27FC236}">
                <a16:creationId xmlns:a16="http://schemas.microsoft.com/office/drawing/2014/main" id="{FE1962F3-3FCD-4E86-88AA-7A941473880D}"/>
              </a:ext>
            </a:extLst>
          </p:cNvPr>
          <p:cNvSpPr/>
          <p:nvPr/>
        </p:nvSpPr>
        <p:spPr>
          <a:xfrm>
            <a:off x="2971800" y="3352800"/>
            <a:ext cx="2286000" cy="533400"/>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311B210-A80A-48E8-87B8-B1BD75C800BD}"/>
              </a:ext>
            </a:extLst>
          </p:cNvPr>
          <p:cNvSpPr txBox="1"/>
          <p:nvPr/>
        </p:nvSpPr>
        <p:spPr>
          <a:xfrm>
            <a:off x="304799" y="6160532"/>
            <a:ext cx="8458201" cy="707886"/>
          </a:xfrm>
          <a:prstGeom prst="rect">
            <a:avLst/>
          </a:prstGeom>
          <a:noFill/>
        </p:spPr>
        <p:txBody>
          <a:bodyPr wrap="square" rtlCol="0">
            <a:spAutoFit/>
          </a:bodyPr>
          <a:lstStyle/>
          <a:p>
            <a:r>
              <a:rPr lang="en-US" sz="2000" b="1" dirty="0">
                <a:latin typeface="+mj-lt"/>
              </a:rPr>
              <a:t>For an OWSA, we define a plausible range of one of our parameters and examine how the outcomes change and whether our decision would change</a:t>
            </a:r>
          </a:p>
        </p:txBody>
      </p:sp>
      <p:sp>
        <p:nvSpPr>
          <p:cNvPr id="19" name="Rectangle 18">
            <a:extLst>
              <a:ext uri="{FF2B5EF4-FFF2-40B4-BE49-F238E27FC236}">
                <a16:creationId xmlns:a16="http://schemas.microsoft.com/office/drawing/2014/main" id="{B038B5B3-F4CA-4BC7-8301-D77FC5BFFE28}"/>
              </a:ext>
            </a:extLst>
          </p:cNvPr>
          <p:cNvSpPr/>
          <p:nvPr/>
        </p:nvSpPr>
        <p:spPr>
          <a:xfrm>
            <a:off x="6400799" y="3346966"/>
            <a:ext cx="990601" cy="533400"/>
          </a:xfrm>
          <a:prstGeom prst="rect">
            <a:avLst/>
          </a:prstGeom>
          <a:solidFill>
            <a:schemeClr val="accent5">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12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Extension to 2-way sensitivity analysis</a:t>
            </a:r>
          </a:p>
        </p:txBody>
      </p:sp>
      <p:grpSp>
        <p:nvGrpSpPr>
          <p:cNvPr id="3" name="Group 6"/>
          <p:cNvGrpSpPr/>
          <p:nvPr/>
        </p:nvGrpSpPr>
        <p:grpSpPr>
          <a:xfrm>
            <a:off x="2590800" y="1676400"/>
            <a:ext cx="4724400" cy="4114800"/>
            <a:chOff x="2971800" y="1828800"/>
            <a:chExt cx="2895600" cy="2590800"/>
          </a:xfrm>
        </p:grpSpPr>
        <p:cxnSp>
          <p:nvCxnSpPr>
            <p:cNvPr id="4" name="Straight Connector 3"/>
            <p:cNvCxnSpPr/>
            <p:nvPr/>
          </p:nvCxnSpPr>
          <p:spPr>
            <a:xfrm rot="5400000">
              <a:off x="1676400" y="3124200"/>
              <a:ext cx="2590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4419600"/>
              <a:ext cx="28956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057400" y="1524000"/>
            <a:ext cx="311304" cy="369332"/>
          </a:xfrm>
          <a:prstGeom prst="rect">
            <a:avLst/>
          </a:prstGeom>
          <a:noFill/>
        </p:spPr>
        <p:txBody>
          <a:bodyPr wrap="none" rtlCol="0">
            <a:spAutoFit/>
          </a:bodyPr>
          <a:lstStyle/>
          <a:p>
            <a:r>
              <a:rPr lang="el-GR" b="1" dirty="0">
                <a:latin typeface="+mj-lt"/>
              </a:rPr>
              <a:t>β</a:t>
            </a:r>
            <a:endParaRPr lang="en-US" b="1" dirty="0">
              <a:latin typeface="+mj-lt"/>
            </a:endParaRPr>
          </a:p>
        </p:txBody>
      </p:sp>
      <p:sp>
        <p:nvSpPr>
          <p:cNvPr id="9" name="TextBox 8"/>
          <p:cNvSpPr txBox="1"/>
          <p:nvPr/>
        </p:nvSpPr>
        <p:spPr>
          <a:xfrm>
            <a:off x="7086600" y="5867400"/>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Tree>
    <p:extLst>
      <p:ext uri="{BB962C8B-B14F-4D97-AF65-F5344CB8AC3E}">
        <p14:creationId xmlns:p14="http://schemas.microsoft.com/office/powerpoint/2010/main" val="158488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8ABB6C94-F3CF-4D31-A148-85A6692519BA}"/>
              </a:ext>
            </a:extLst>
          </p:cNvPr>
          <p:cNvSpPr>
            <a:spLocks noGrp="1"/>
          </p:cNvSpPr>
          <p:nvPr>
            <p:ph type="title"/>
          </p:nvPr>
        </p:nvSpPr>
        <p:spPr>
          <a:xfrm>
            <a:off x="647271" y="1012004"/>
            <a:ext cx="2562119" cy="4795408"/>
          </a:xfrm>
        </p:spPr>
        <p:txBody>
          <a:bodyPr>
            <a:normAutofit/>
          </a:bodyPr>
          <a:lstStyle/>
          <a:p>
            <a:r>
              <a:rPr lang="en-US" dirty="0">
                <a:solidFill>
                  <a:srgbClr val="FFFFFF"/>
                </a:solidFill>
              </a:rPr>
              <a:t>Course Roadmap</a:t>
            </a:r>
          </a:p>
        </p:txBody>
      </p:sp>
      <p:graphicFrame>
        <p:nvGraphicFramePr>
          <p:cNvPr id="8" name="Content Placeholder 5">
            <a:extLst>
              <a:ext uri="{FF2B5EF4-FFF2-40B4-BE49-F238E27FC236}">
                <a16:creationId xmlns:a16="http://schemas.microsoft.com/office/drawing/2014/main" id="{9EFEF45A-2E0A-472F-9CFB-C526DB656923}"/>
              </a:ext>
            </a:extLst>
          </p:cNvPr>
          <p:cNvGraphicFramePr>
            <a:graphicFrameLocks noGrp="1"/>
          </p:cNvGraphicFramePr>
          <p:nvPr>
            <p:ph idx="1"/>
            <p:extLst>
              <p:ext uri="{D42A27DB-BD31-4B8C-83A1-F6EECF244321}">
                <p14:modId xmlns:p14="http://schemas.microsoft.com/office/powerpoint/2010/main" val="638204011"/>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BB6325D2-F1CE-40F2-AB57-2C308FBA2312}"/>
              </a:ext>
            </a:extLst>
          </p:cNvPr>
          <p:cNvSpPr/>
          <p:nvPr/>
        </p:nvSpPr>
        <p:spPr>
          <a:xfrm>
            <a:off x="5562600" y="3505200"/>
            <a:ext cx="1524000" cy="8382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73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Extension to 2-way sensitivity analysis</a:t>
            </a:r>
          </a:p>
        </p:txBody>
      </p:sp>
      <p:grpSp>
        <p:nvGrpSpPr>
          <p:cNvPr id="3" name="Group 6"/>
          <p:cNvGrpSpPr/>
          <p:nvPr/>
        </p:nvGrpSpPr>
        <p:grpSpPr>
          <a:xfrm>
            <a:off x="2590800" y="1676400"/>
            <a:ext cx="4724400" cy="4114800"/>
            <a:chOff x="2971800" y="1828800"/>
            <a:chExt cx="2895600" cy="2590800"/>
          </a:xfrm>
        </p:grpSpPr>
        <p:cxnSp>
          <p:nvCxnSpPr>
            <p:cNvPr id="4" name="Straight Connector 3"/>
            <p:cNvCxnSpPr/>
            <p:nvPr/>
          </p:nvCxnSpPr>
          <p:spPr>
            <a:xfrm rot="5400000">
              <a:off x="1676400" y="3124200"/>
              <a:ext cx="2590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4419600"/>
              <a:ext cx="2895600"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rot="5400000">
            <a:off x="16002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7432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8862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54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90800" y="16764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0800" y="27432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90800" y="38100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90800" y="4876800"/>
            <a:ext cx="45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D8EA5E1-4DB2-483D-80D4-5C5B94015F3B}"/>
              </a:ext>
            </a:extLst>
          </p:cNvPr>
          <p:cNvSpPr txBox="1"/>
          <p:nvPr/>
        </p:nvSpPr>
        <p:spPr>
          <a:xfrm>
            <a:off x="2057400" y="1524000"/>
            <a:ext cx="311304" cy="369332"/>
          </a:xfrm>
          <a:prstGeom prst="rect">
            <a:avLst/>
          </a:prstGeom>
          <a:noFill/>
        </p:spPr>
        <p:txBody>
          <a:bodyPr wrap="none" rtlCol="0">
            <a:spAutoFit/>
          </a:bodyPr>
          <a:lstStyle/>
          <a:p>
            <a:r>
              <a:rPr lang="el-GR" b="1" dirty="0">
                <a:latin typeface="+mj-lt"/>
              </a:rPr>
              <a:t>β</a:t>
            </a:r>
            <a:endParaRPr lang="en-US" b="1" dirty="0">
              <a:latin typeface="+mj-lt"/>
            </a:endParaRPr>
          </a:p>
        </p:txBody>
      </p:sp>
      <p:sp>
        <p:nvSpPr>
          <p:cNvPr id="23" name="TextBox 22">
            <a:extLst>
              <a:ext uri="{FF2B5EF4-FFF2-40B4-BE49-F238E27FC236}">
                <a16:creationId xmlns:a16="http://schemas.microsoft.com/office/drawing/2014/main" id="{41C1F1C4-1C02-4939-B3DF-3D40D62C4F1D}"/>
              </a:ext>
            </a:extLst>
          </p:cNvPr>
          <p:cNvSpPr txBox="1"/>
          <p:nvPr/>
        </p:nvSpPr>
        <p:spPr>
          <a:xfrm>
            <a:off x="7086600" y="5867400"/>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Tree>
    <p:extLst>
      <p:ext uri="{BB962C8B-B14F-4D97-AF65-F5344CB8AC3E}">
        <p14:creationId xmlns:p14="http://schemas.microsoft.com/office/powerpoint/2010/main" val="214572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Extension to 2-way sensitivity analysis</a:t>
            </a:r>
          </a:p>
        </p:txBody>
      </p:sp>
      <p:grpSp>
        <p:nvGrpSpPr>
          <p:cNvPr id="3" name="Group 6"/>
          <p:cNvGrpSpPr/>
          <p:nvPr/>
        </p:nvGrpSpPr>
        <p:grpSpPr>
          <a:xfrm>
            <a:off x="2590800" y="1676400"/>
            <a:ext cx="4724400" cy="4114800"/>
            <a:chOff x="2971800" y="1828800"/>
            <a:chExt cx="2895600" cy="2590800"/>
          </a:xfrm>
        </p:grpSpPr>
        <p:cxnSp>
          <p:nvCxnSpPr>
            <p:cNvPr id="4" name="Straight Connector 3"/>
            <p:cNvCxnSpPr/>
            <p:nvPr/>
          </p:nvCxnSpPr>
          <p:spPr>
            <a:xfrm rot="5400000">
              <a:off x="1676400" y="3124200"/>
              <a:ext cx="2590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4419600"/>
              <a:ext cx="2895600"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rot="5400000">
            <a:off x="16002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7432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8862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5400" y="37338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90800" y="16764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0800" y="27432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90800" y="38100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90800" y="4876800"/>
            <a:ext cx="45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14600" y="16002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1" name="Oval 20"/>
          <p:cNvSpPr/>
          <p:nvPr/>
        </p:nvSpPr>
        <p:spPr>
          <a:xfrm>
            <a:off x="3505200" y="16002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2" name="Oval 21"/>
          <p:cNvSpPr/>
          <p:nvPr/>
        </p:nvSpPr>
        <p:spPr>
          <a:xfrm>
            <a:off x="4648200" y="16002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3" name="Oval 22"/>
          <p:cNvSpPr/>
          <p:nvPr/>
        </p:nvSpPr>
        <p:spPr>
          <a:xfrm>
            <a:off x="5867400" y="16002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4" name="Oval 23"/>
          <p:cNvSpPr/>
          <p:nvPr/>
        </p:nvSpPr>
        <p:spPr>
          <a:xfrm>
            <a:off x="7010400" y="16002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5" name="Oval 24"/>
          <p:cNvSpPr/>
          <p:nvPr/>
        </p:nvSpPr>
        <p:spPr>
          <a:xfrm>
            <a:off x="2514600" y="26670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6" name="Oval 25"/>
          <p:cNvSpPr/>
          <p:nvPr/>
        </p:nvSpPr>
        <p:spPr>
          <a:xfrm>
            <a:off x="3505200" y="26670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7" name="Oval 26"/>
          <p:cNvSpPr/>
          <p:nvPr/>
        </p:nvSpPr>
        <p:spPr>
          <a:xfrm>
            <a:off x="4648200" y="26670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8" name="Oval 27"/>
          <p:cNvSpPr/>
          <p:nvPr/>
        </p:nvSpPr>
        <p:spPr>
          <a:xfrm>
            <a:off x="5867400" y="26670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29" name="Oval 28"/>
          <p:cNvSpPr/>
          <p:nvPr/>
        </p:nvSpPr>
        <p:spPr>
          <a:xfrm>
            <a:off x="7010400" y="26670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0" name="Oval 29"/>
          <p:cNvSpPr/>
          <p:nvPr/>
        </p:nvSpPr>
        <p:spPr>
          <a:xfrm>
            <a:off x="2514600" y="3657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1" name="Oval 30"/>
          <p:cNvSpPr/>
          <p:nvPr/>
        </p:nvSpPr>
        <p:spPr>
          <a:xfrm>
            <a:off x="3505200" y="3657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2" name="Oval 31"/>
          <p:cNvSpPr/>
          <p:nvPr/>
        </p:nvSpPr>
        <p:spPr>
          <a:xfrm>
            <a:off x="4648200" y="3657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3" name="Oval 32"/>
          <p:cNvSpPr/>
          <p:nvPr/>
        </p:nvSpPr>
        <p:spPr>
          <a:xfrm>
            <a:off x="5867400" y="3657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4" name="Oval 33"/>
          <p:cNvSpPr/>
          <p:nvPr/>
        </p:nvSpPr>
        <p:spPr>
          <a:xfrm>
            <a:off x="7010400" y="3657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5" name="Oval 34"/>
          <p:cNvSpPr/>
          <p:nvPr/>
        </p:nvSpPr>
        <p:spPr>
          <a:xfrm>
            <a:off x="2514600" y="4724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6" name="Oval 35"/>
          <p:cNvSpPr/>
          <p:nvPr/>
        </p:nvSpPr>
        <p:spPr>
          <a:xfrm>
            <a:off x="3505200" y="4724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7" name="Oval 36"/>
          <p:cNvSpPr/>
          <p:nvPr/>
        </p:nvSpPr>
        <p:spPr>
          <a:xfrm>
            <a:off x="4648200" y="4724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8" name="Oval 37"/>
          <p:cNvSpPr/>
          <p:nvPr/>
        </p:nvSpPr>
        <p:spPr>
          <a:xfrm>
            <a:off x="5867400" y="4724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39" name="Oval 38"/>
          <p:cNvSpPr/>
          <p:nvPr/>
        </p:nvSpPr>
        <p:spPr>
          <a:xfrm>
            <a:off x="7010400" y="4724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40" name="Oval 39"/>
          <p:cNvSpPr/>
          <p:nvPr/>
        </p:nvSpPr>
        <p:spPr>
          <a:xfrm>
            <a:off x="2514600" y="56388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41" name="Oval 40"/>
          <p:cNvSpPr/>
          <p:nvPr/>
        </p:nvSpPr>
        <p:spPr>
          <a:xfrm>
            <a:off x="3505200" y="56388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42" name="Oval 41"/>
          <p:cNvSpPr/>
          <p:nvPr/>
        </p:nvSpPr>
        <p:spPr>
          <a:xfrm>
            <a:off x="4648200" y="56388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43" name="Oval 42"/>
          <p:cNvSpPr/>
          <p:nvPr/>
        </p:nvSpPr>
        <p:spPr>
          <a:xfrm>
            <a:off x="5867400" y="56388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44" name="Oval 43"/>
          <p:cNvSpPr/>
          <p:nvPr/>
        </p:nvSpPr>
        <p:spPr>
          <a:xfrm>
            <a:off x="7010400" y="56388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45" name="TextBox 44">
            <a:extLst>
              <a:ext uri="{FF2B5EF4-FFF2-40B4-BE49-F238E27FC236}">
                <a16:creationId xmlns:a16="http://schemas.microsoft.com/office/drawing/2014/main" id="{1591C63B-C348-4E0A-B7FB-5B7801D3DD2D}"/>
              </a:ext>
            </a:extLst>
          </p:cNvPr>
          <p:cNvSpPr txBox="1"/>
          <p:nvPr/>
        </p:nvSpPr>
        <p:spPr>
          <a:xfrm>
            <a:off x="2057400" y="1524000"/>
            <a:ext cx="311304" cy="369332"/>
          </a:xfrm>
          <a:prstGeom prst="rect">
            <a:avLst/>
          </a:prstGeom>
          <a:noFill/>
        </p:spPr>
        <p:txBody>
          <a:bodyPr wrap="none" rtlCol="0">
            <a:spAutoFit/>
          </a:bodyPr>
          <a:lstStyle/>
          <a:p>
            <a:r>
              <a:rPr lang="el-GR" b="1" dirty="0">
                <a:latin typeface="+mj-lt"/>
              </a:rPr>
              <a:t>β</a:t>
            </a:r>
            <a:endParaRPr lang="en-US" b="1" dirty="0">
              <a:latin typeface="+mj-lt"/>
            </a:endParaRPr>
          </a:p>
        </p:txBody>
      </p:sp>
      <p:sp>
        <p:nvSpPr>
          <p:cNvPr id="46" name="TextBox 45">
            <a:extLst>
              <a:ext uri="{FF2B5EF4-FFF2-40B4-BE49-F238E27FC236}">
                <a16:creationId xmlns:a16="http://schemas.microsoft.com/office/drawing/2014/main" id="{160DC5B9-D6C2-4A5C-BCEA-C853BDB54D4C}"/>
              </a:ext>
            </a:extLst>
          </p:cNvPr>
          <p:cNvSpPr txBox="1"/>
          <p:nvPr/>
        </p:nvSpPr>
        <p:spPr>
          <a:xfrm>
            <a:off x="7086600" y="5867400"/>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Tree>
    <p:extLst>
      <p:ext uri="{BB962C8B-B14F-4D97-AF65-F5344CB8AC3E}">
        <p14:creationId xmlns:p14="http://schemas.microsoft.com/office/powerpoint/2010/main" val="325418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0618720-F221-4AE0-9125-96E0CE41EEDD}"/>
              </a:ext>
            </a:extLst>
          </p:cNvPr>
          <p:cNvSpPr/>
          <p:nvPr/>
        </p:nvSpPr>
        <p:spPr>
          <a:xfrm>
            <a:off x="2590800" y="1688555"/>
            <a:ext cx="4588830" cy="4095165"/>
          </a:xfrm>
          <a:custGeom>
            <a:avLst/>
            <a:gdLst>
              <a:gd name="connsiteX0" fmla="*/ 5610 w 4588830"/>
              <a:gd name="connsiteY0" fmla="*/ 0 h 4095165"/>
              <a:gd name="connsiteX1" fmla="*/ 516103 w 4588830"/>
              <a:gd name="connsiteY1" fmla="*/ 330979 h 4095165"/>
              <a:gd name="connsiteX2" fmla="*/ 1004157 w 4588830"/>
              <a:gd name="connsiteY2" fmla="*/ 521712 h 4095165"/>
              <a:gd name="connsiteX3" fmla="*/ 1632457 w 4588830"/>
              <a:gd name="connsiteY3" fmla="*/ 852692 h 4095165"/>
              <a:gd name="connsiteX4" fmla="*/ 2170999 w 4588830"/>
              <a:gd name="connsiteY4" fmla="*/ 1385624 h 4095165"/>
              <a:gd name="connsiteX5" fmla="*/ 2501978 w 4588830"/>
              <a:gd name="connsiteY5" fmla="*/ 2075632 h 4095165"/>
              <a:gd name="connsiteX6" fmla="*/ 3068570 w 4588830"/>
              <a:gd name="connsiteY6" fmla="*/ 2754419 h 4095165"/>
              <a:gd name="connsiteX7" fmla="*/ 3758577 w 4588830"/>
              <a:gd name="connsiteY7" fmla="*/ 3236863 h 4095165"/>
              <a:gd name="connsiteX8" fmla="*/ 4078337 w 4588830"/>
              <a:gd name="connsiteY8" fmla="*/ 3450036 h 4095165"/>
              <a:gd name="connsiteX9" fmla="*/ 4583220 w 4588830"/>
              <a:gd name="connsiteY9" fmla="*/ 3663209 h 4095165"/>
              <a:gd name="connsiteX10" fmla="*/ 4588830 w 4588830"/>
              <a:gd name="connsiteY10" fmla="*/ 4089555 h 4095165"/>
              <a:gd name="connsiteX11" fmla="*/ 0 w 4588830"/>
              <a:gd name="connsiteY11" fmla="*/ 4095165 h 4095165"/>
              <a:gd name="connsiteX12" fmla="*/ 5610 w 4588830"/>
              <a:gd name="connsiteY12" fmla="*/ 0 h 409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88830" h="4095165">
                <a:moveTo>
                  <a:pt x="5610" y="0"/>
                </a:moveTo>
                <a:lnTo>
                  <a:pt x="516103" y="330979"/>
                </a:lnTo>
                <a:lnTo>
                  <a:pt x="1004157" y="521712"/>
                </a:lnTo>
                <a:lnTo>
                  <a:pt x="1632457" y="852692"/>
                </a:lnTo>
                <a:lnTo>
                  <a:pt x="2170999" y="1385624"/>
                </a:lnTo>
                <a:lnTo>
                  <a:pt x="2501978" y="2075632"/>
                </a:lnTo>
                <a:lnTo>
                  <a:pt x="3068570" y="2754419"/>
                </a:lnTo>
                <a:lnTo>
                  <a:pt x="3758577" y="3236863"/>
                </a:lnTo>
                <a:lnTo>
                  <a:pt x="4078337" y="3450036"/>
                </a:lnTo>
                <a:lnTo>
                  <a:pt x="4583220" y="3663209"/>
                </a:lnTo>
                <a:lnTo>
                  <a:pt x="4588830" y="4089555"/>
                </a:lnTo>
                <a:lnTo>
                  <a:pt x="0" y="4095165"/>
                </a:lnTo>
                <a:lnTo>
                  <a:pt x="5610" y="0"/>
                </a:lnTo>
                <a:close/>
              </a:path>
            </a:pathLst>
          </a:cu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3EFD06C-3AD4-4C96-A12D-B03E2B82998D}"/>
              </a:ext>
            </a:extLst>
          </p:cNvPr>
          <p:cNvSpPr/>
          <p:nvPr/>
        </p:nvSpPr>
        <p:spPr>
          <a:xfrm>
            <a:off x="2602955" y="1677335"/>
            <a:ext cx="4576675" cy="3719308"/>
          </a:xfrm>
          <a:custGeom>
            <a:avLst/>
            <a:gdLst>
              <a:gd name="connsiteX0" fmla="*/ 0 w 4622488"/>
              <a:gd name="connsiteY0" fmla="*/ 11220 h 3719308"/>
              <a:gd name="connsiteX1" fmla="*/ 4588829 w 4622488"/>
              <a:gd name="connsiteY1" fmla="*/ 0 h 3719308"/>
              <a:gd name="connsiteX2" fmla="*/ 4622488 w 4622488"/>
              <a:gd name="connsiteY2" fmla="*/ 3719308 h 3719308"/>
              <a:gd name="connsiteX3" fmla="*/ 4067116 w 4622488"/>
              <a:gd name="connsiteY3" fmla="*/ 3478086 h 3719308"/>
              <a:gd name="connsiteX4" fmla="*/ 3057349 w 4622488"/>
              <a:gd name="connsiteY4" fmla="*/ 2760029 h 3719308"/>
              <a:gd name="connsiteX5" fmla="*/ 2473928 w 4622488"/>
              <a:gd name="connsiteY5" fmla="*/ 2092461 h 3719308"/>
              <a:gd name="connsiteX6" fmla="*/ 2137339 w 4622488"/>
              <a:gd name="connsiteY6" fmla="*/ 1408064 h 3719308"/>
              <a:gd name="connsiteX7" fmla="*/ 1626846 w 4622488"/>
              <a:gd name="connsiteY7" fmla="*/ 886351 h 3719308"/>
              <a:gd name="connsiteX8" fmla="*/ 1099524 w 4622488"/>
              <a:gd name="connsiteY8" fmla="*/ 622690 h 3719308"/>
              <a:gd name="connsiteX9" fmla="*/ 342198 w 4622488"/>
              <a:gd name="connsiteY9" fmla="*/ 241222 h 3719308"/>
              <a:gd name="connsiteX10" fmla="*/ 0 w 4622488"/>
              <a:gd name="connsiteY10" fmla="*/ 11220 h 371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22488" h="3719308">
                <a:moveTo>
                  <a:pt x="0" y="11220"/>
                </a:moveTo>
                <a:lnTo>
                  <a:pt x="4588829" y="0"/>
                </a:lnTo>
                <a:lnTo>
                  <a:pt x="4622488" y="3719308"/>
                </a:lnTo>
                <a:lnTo>
                  <a:pt x="4067116" y="3478086"/>
                </a:lnTo>
                <a:lnTo>
                  <a:pt x="3057349" y="2760029"/>
                </a:lnTo>
                <a:lnTo>
                  <a:pt x="2473928" y="2092461"/>
                </a:lnTo>
                <a:lnTo>
                  <a:pt x="2137339" y="1408064"/>
                </a:lnTo>
                <a:lnTo>
                  <a:pt x="1626846" y="886351"/>
                </a:lnTo>
                <a:lnTo>
                  <a:pt x="1099524" y="622690"/>
                </a:lnTo>
                <a:lnTo>
                  <a:pt x="342198" y="241222"/>
                </a:lnTo>
                <a:lnTo>
                  <a:pt x="0" y="11220"/>
                </a:lnTo>
                <a:close/>
              </a:path>
            </a:pathLst>
          </a:cu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Extension to 2-way sensitivity analysis</a:t>
            </a:r>
          </a:p>
        </p:txBody>
      </p:sp>
      <p:grpSp>
        <p:nvGrpSpPr>
          <p:cNvPr id="7" name="Group 6"/>
          <p:cNvGrpSpPr/>
          <p:nvPr/>
        </p:nvGrpSpPr>
        <p:grpSpPr>
          <a:xfrm>
            <a:off x="2590800" y="1676400"/>
            <a:ext cx="4724400" cy="4114800"/>
            <a:chOff x="2971800" y="1828800"/>
            <a:chExt cx="2895600" cy="2590800"/>
          </a:xfrm>
        </p:grpSpPr>
        <p:cxnSp>
          <p:nvCxnSpPr>
            <p:cNvPr id="4" name="Straight Connector 3"/>
            <p:cNvCxnSpPr/>
            <p:nvPr/>
          </p:nvCxnSpPr>
          <p:spPr>
            <a:xfrm rot="5400000">
              <a:off x="1676400" y="3124200"/>
              <a:ext cx="2590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4419600"/>
              <a:ext cx="28956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937657" y="4495800"/>
            <a:ext cx="1751698" cy="646331"/>
          </a:xfrm>
          <a:prstGeom prst="rect">
            <a:avLst/>
          </a:prstGeom>
          <a:noFill/>
        </p:spPr>
        <p:txBody>
          <a:bodyPr wrap="none" rtlCol="0">
            <a:spAutoFit/>
          </a:bodyPr>
          <a:lstStyle/>
          <a:p>
            <a:r>
              <a:rPr lang="en-US" b="1" dirty="0">
                <a:latin typeface="+mj-lt"/>
              </a:rPr>
              <a:t>No Intervention </a:t>
            </a:r>
          </a:p>
          <a:p>
            <a:r>
              <a:rPr lang="en-US" b="1" dirty="0">
                <a:latin typeface="+mj-lt"/>
              </a:rPr>
              <a:t>preferred</a:t>
            </a:r>
          </a:p>
        </p:txBody>
      </p:sp>
      <p:sp>
        <p:nvSpPr>
          <p:cNvPr id="14" name="TextBox 13"/>
          <p:cNvSpPr txBox="1"/>
          <p:nvPr/>
        </p:nvSpPr>
        <p:spPr>
          <a:xfrm>
            <a:off x="5486400" y="2066707"/>
            <a:ext cx="1370183" cy="646331"/>
          </a:xfrm>
          <a:prstGeom prst="rect">
            <a:avLst/>
          </a:prstGeom>
          <a:noFill/>
        </p:spPr>
        <p:txBody>
          <a:bodyPr wrap="none" rtlCol="0">
            <a:spAutoFit/>
          </a:bodyPr>
          <a:lstStyle/>
          <a:p>
            <a:r>
              <a:rPr lang="en-US" b="1" dirty="0">
                <a:latin typeface="+mj-lt"/>
              </a:rPr>
              <a:t>Intervention</a:t>
            </a:r>
          </a:p>
          <a:p>
            <a:r>
              <a:rPr lang="en-US" b="1" dirty="0">
                <a:latin typeface="+mj-lt"/>
              </a:rPr>
              <a:t>preferred</a:t>
            </a:r>
          </a:p>
        </p:txBody>
      </p:sp>
      <p:sp>
        <p:nvSpPr>
          <p:cNvPr id="17" name="TextBox 16">
            <a:extLst>
              <a:ext uri="{FF2B5EF4-FFF2-40B4-BE49-F238E27FC236}">
                <a16:creationId xmlns:a16="http://schemas.microsoft.com/office/drawing/2014/main" id="{4A11AD26-985E-4D5D-B469-1F8B93C23C91}"/>
              </a:ext>
            </a:extLst>
          </p:cNvPr>
          <p:cNvSpPr txBox="1"/>
          <p:nvPr/>
        </p:nvSpPr>
        <p:spPr>
          <a:xfrm>
            <a:off x="2057400" y="1524000"/>
            <a:ext cx="311304" cy="369332"/>
          </a:xfrm>
          <a:prstGeom prst="rect">
            <a:avLst/>
          </a:prstGeom>
          <a:noFill/>
        </p:spPr>
        <p:txBody>
          <a:bodyPr wrap="none" rtlCol="0">
            <a:spAutoFit/>
          </a:bodyPr>
          <a:lstStyle/>
          <a:p>
            <a:r>
              <a:rPr lang="el-GR" b="1" dirty="0">
                <a:latin typeface="+mj-lt"/>
              </a:rPr>
              <a:t>β</a:t>
            </a:r>
            <a:endParaRPr lang="en-US" b="1" dirty="0">
              <a:latin typeface="+mj-lt"/>
            </a:endParaRPr>
          </a:p>
        </p:txBody>
      </p:sp>
      <p:sp>
        <p:nvSpPr>
          <p:cNvPr id="18" name="TextBox 17">
            <a:extLst>
              <a:ext uri="{FF2B5EF4-FFF2-40B4-BE49-F238E27FC236}">
                <a16:creationId xmlns:a16="http://schemas.microsoft.com/office/drawing/2014/main" id="{4CE5E2C9-C06C-4AB8-97AA-5605755A7A71}"/>
              </a:ext>
            </a:extLst>
          </p:cNvPr>
          <p:cNvSpPr txBox="1"/>
          <p:nvPr/>
        </p:nvSpPr>
        <p:spPr>
          <a:xfrm>
            <a:off x="7086600" y="5867400"/>
            <a:ext cx="292068" cy="369332"/>
          </a:xfrm>
          <a:prstGeom prst="rect">
            <a:avLst/>
          </a:prstGeom>
          <a:noFill/>
        </p:spPr>
        <p:txBody>
          <a:bodyPr wrap="none" rtlCol="0">
            <a:spAutoFit/>
          </a:bodyPr>
          <a:lstStyle/>
          <a:p>
            <a:r>
              <a:rPr lang="el-GR" b="1" dirty="0">
                <a:latin typeface="+mj-lt"/>
              </a:rPr>
              <a:t>γ</a:t>
            </a:r>
            <a:endParaRPr lang="en-US" b="1" dirty="0">
              <a:latin typeface="+mj-lt"/>
            </a:endParaRPr>
          </a:p>
        </p:txBody>
      </p:sp>
    </p:spTree>
    <p:extLst>
      <p:ext uri="{BB962C8B-B14F-4D97-AF65-F5344CB8AC3E}">
        <p14:creationId xmlns:p14="http://schemas.microsoft.com/office/powerpoint/2010/main" val="83413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many model runs?</a:t>
            </a:r>
          </a:p>
        </p:txBody>
      </p:sp>
      <p:sp>
        <p:nvSpPr>
          <p:cNvPr id="3" name="Content Placeholder 2"/>
          <p:cNvSpPr>
            <a:spLocks noGrp="1"/>
          </p:cNvSpPr>
          <p:nvPr>
            <p:ph idx="1"/>
          </p:nvPr>
        </p:nvSpPr>
        <p:spPr/>
        <p:txBody>
          <a:bodyPr/>
          <a:lstStyle/>
          <a:p>
            <a:r>
              <a:rPr lang="en-US" sz="2800" dirty="0"/>
              <a:t>Model with n total parameters</a:t>
            </a:r>
          </a:p>
          <a:p>
            <a:r>
              <a:rPr lang="en-US" sz="2800" dirty="0"/>
              <a:t>MWSA with k parameters (e.g., k=2 for {</a:t>
            </a:r>
            <a:r>
              <a:rPr lang="el-GR" sz="2800" dirty="0"/>
              <a:t>β</a:t>
            </a:r>
            <a:r>
              <a:rPr lang="en-US" sz="2800" dirty="0"/>
              <a:t>,</a:t>
            </a:r>
            <a:r>
              <a:rPr lang="el-GR" sz="2800" dirty="0"/>
              <a:t>γ</a:t>
            </a:r>
            <a:r>
              <a:rPr lang="en-US" sz="2800" dirty="0"/>
              <a:t>})</a:t>
            </a:r>
          </a:p>
          <a:p>
            <a:r>
              <a:rPr lang="en-US" sz="2800" dirty="0"/>
              <a:t>Assume we want to explore the k parameters across a range with a min and max</a:t>
            </a:r>
          </a:p>
          <a:p>
            <a:r>
              <a:rPr lang="en-US" sz="2800" dirty="0"/>
              <a:t>Denote # of levels of each parameter explored as “a”</a:t>
            </a:r>
          </a:p>
          <a:p>
            <a:pPr lvl="1"/>
            <a:r>
              <a:rPr lang="en-US" sz="2000" dirty="0"/>
              <a:t>When a parameter is not in k, we hold it at its mean value</a:t>
            </a:r>
          </a:p>
          <a:p>
            <a:pPr marL="457200" lvl="1" indent="0">
              <a:buNone/>
            </a:pPr>
            <a:endParaRPr lang="en-US" sz="2800" dirty="0"/>
          </a:p>
          <a:p>
            <a:r>
              <a:rPr lang="en-US" sz="2800" dirty="0"/>
              <a:t>Doing MWSA for lots of different parameters is computationally intensive</a:t>
            </a:r>
            <a:endParaRPr lang="en-US" sz="2400" dirty="0"/>
          </a:p>
        </p:txBody>
      </p:sp>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2F4F3E7B-840E-49D6-BF6D-911995BB51F4}"/>
                  </a:ext>
                </a:extLst>
              </p:cNvPr>
              <p:cNvSpPr txBox="1"/>
              <p:nvPr/>
            </p:nvSpPr>
            <p:spPr bwMode="auto">
              <a:xfrm>
                <a:off x="990600" y="4419600"/>
                <a:ext cx="7759700" cy="779462"/>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i="0" smtClean="0">
                          <a:solidFill>
                            <a:srgbClr val="000000"/>
                          </a:solidFill>
                          <a:latin typeface="Cambria Math" panose="02040503050406030204" pitchFamily="18" charset="0"/>
                        </a:rPr>
                        <m:t>per</m:t>
                      </m:r>
                      <m:r>
                        <m:rPr>
                          <m:nor/>
                        </m:rPr>
                        <a:rPr lang="en-US" i="0" smtClean="0">
                          <a:solidFill>
                            <a:srgbClr val="000000"/>
                          </a:solidFill>
                          <a:latin typeface="Cambria Math" panose="02040503050406030204" pitchFamily="18" charset="0"/>
                        </a:rPr>
                        <m:t> </m:t>
                      </m:r>
                      <m:r>
                        <m:rPr>
                          <m:nor/>
                        </m:rPr>
                        <a:rPr lang="en-US" i="0" smtClean="0">
                          <a:solidFill>
                            <a:srgbClr val="000000"/>
                          </a:solidFill>
                          <a:latin typeface="Cambria Math" panose="02040503050406030204" pitchFamily="18" charset="0"/>
                        </a:rPr>
                        <m:t>parameter</m:t>
                      </m:r>
                      <m:r>
                        <m:rPr>
                          <m:nor/>
                        </m:rPr>
                        <a:rPr lang="en-US" i="0" smtClean="0">
                          <a:solidFill>
                            <a:srgbClr val="000000"/>
                          </a:solidFill>
                          <a:latin typeface="Cambria Math" panose="02040503050406030204" pitchFamily="18" charset="0"/>
                        </a:rPr>
                        <m:t> </m:t>
                      </m:r>
                      <m:r>
                        <m:rPr>
                          <m:nor/>
                        </m:rPr>
                        <a:rPr lang="en-US" i="0" smtClean="0">
                          <a:solidFill>
                            <a:srgbClr val="000000"/>
                          </a:solidFill>
                          <a:latin typeface="Cambria Math" panose="02040503050406030204" pitchFamily="18" charset="0"/>
                        </a:rPr>
                        <m:t>n</m:t>
                      </m:r>
                      <m:r>
                        <m:rPr>
                          <m:nor/>
                        </m:rPr>
                        <a:rPr lang="en-US" i="0" smtClean="0">
                          <a:solidFill>
                            <a:srgbClr val="000000"/>
                          </a:solidFill>
                          <a:latin typeface="Cambria Math" panose="02040503050406030204" pitchFamily="18" charset="0"/>
                        </a:rPr>
                        <m:t>−</m:t>
                      </m:r>
                      <m:r>
                        <m:rPr>
                          <m:nor/>
                        </m:rPr>
                        <a:rPr lang="en-US" i="0" smtClean="0">
                          <a:solidFill>
                            <a:srgbClr val="000000"/>
                          </a:solidFill>
                          <a:latin typeface="Cambria Math" panose="02040503050406030204" pitchFamily="18" charset="0"/>
                        </a:rPr>
                        <m:t>tuples</m:t>
                      </m:r>
                      <m:r>
                        <m:rPr>
                          <m:nor/>
                        </m:rPr>
                        <a:rPr lang="en-US" i="0" smtClean="0">
                          <a:solidFill>
                            <a:srgbClr val="000000"/>
                          </a:solidFill>
                          <a:latin typeface="Cambria Math" panose="02040503050406030204" pitchFamily="18" charset="0"/>
                        </a:rPr>
                        <m:t> # </m:t>
                      </m:r>
                      <m:r>
                        <m:rPr>
                          <m:nor/>
                        </m:rPr>
                        <a:rPr lang="en-US" i="0" smtClean="0">
                          <a:solidFill>
                            <a:srgbClr val="000000"/>
                          </a:solidFill>
                          <a:latin typeface="Cambria Math" panose="02040503050406030204" pitchFamily="18" charset="0"/>
                        </a:rPr>
                        <m:t>of</m:t>
                      </m:r>
                      <m:r>
                        <m:rPr>
                          <m:nor/>
                        </m:rPr>
                        <a:rPr lang="en-US" i="0" smtClean="0">
                          <a:solidFill>
                            <a:srgbClr val="000000"/>
                          </a:solidFill>
                          <a:latin typeface="Cambria Math" panose="02040503050406030204" pitchFamily="18" charset="0"/>
                        </a:rPr>
                        <m:t> </m:t>
                      </m:r>
                      <m:r>
                        <m:rPr>
                          <m:nor/>
                        </m:rPr>
                        <a:rPr lang="en-US" i="0" smtClean="0">
                          <a:solidFill>
                            <a:srgbClr val="000000"/>
                          </a:solidFill>
                          <a:latin typeface="Cambria Math" panose="02040503050406030204" pitchFamily="18" charset="0"/>
                        </a:rPr>
                        <m:t>runs</m:t>
                      </m:r>
                      <m:r>
                        <m:rPr>
                          <m:nor/>
                        </m:rPr>
                        <a:rPr lang="en-US" i="0"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𝑎</m:t>
                          </m:r>
                        </m:e>
                        <m:sup>
                          <m:r>
                            <a:rPr lang="en-US" b="0" i="1" smtClean="0">
                              <a:solidFill>
                                <a:srgbClr val="000000"/>
                              </a:solidFill>
                              <a:latin typeface="Cambria Math" panose="02040503050406030204" pitchFamily="18" charset="0"/>
                            </a:rPr>
                            <m:t>𝑘</m:t>
                          </m:r>
                        </m:sup>
                      </m:sSup>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total</m:t>
                      </m:r>
                      <m:r>
                        <m:rPr>
                          <m:nor/>
                        </m:rPr>
                        <a:rPr lang="en-US" i="0">
                          <a:solidFill>
                            <a:srgbClr val="000000"/>
                          </a:solidFill>
                          <a:latin typeface="Cambria Math" panose="02040503050406030204" pitchFamily="18" charset="0"/>
                        </a:rPr>
                        <m:t> #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parameters</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𝑘</m:t>
                                </m:r>
                              </m:e>
                            </m:mr>
                            <m:mr>
                              <m:e>
                                <m:r>
                                  <a:rPr lang="en-US" i="1">
                                    <a:solidFill>
                                      <a:srgbClr val="000000"/>
                                    </a:solidFill>
                                    <a:latin typeface="Cambria Math" panose="02040503050406030204" pitchFamily="18" charset="0"/>
                                  </a:rPr>
                                  <m:t>𝑛</m:t>
                                </m:r>
                              </m:e>
                            </m:mr>
                          </m:m>
                        </m:e>
                      </m:d>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𝑎</m:t>
                          </m:r>
                        </m:e>
                        <m:sup>
                          <m:r>
                            <a:rPr lang="en-US" b="0" i="1" smtClean="0">
                              <a:solidFill>
                                <a:srgbClr val="000000"/>
                              </a:solidFill>
                              <a:latin typeface="Cambria Math" panose="02040503050406030204" pitchFamily="18" charset="0"/>
                            </a:rPr>
                            <m:t>𝑘</m:t>
                          </m:r>
                        </m:sup>
                      </m:sSup>
                    </m:oMath>
                  </m:oMathPara>
                </a14:m>
                <a:endParaRPr lang="en-US" dirty="0"/>
              </a:p>
            </p:txBody>
          </p:sp>
        </mc:Choice>
        <mc:Fallback xmlns="">
          <p:sp>
            <p:nvSpPr>
              <p:cNvPr id="4" name="Object 2">
                <a:extLst>
                  <a:ext uri="{FF2B5EF4-FFF2-40B4-BE49-F238E27FC236}">
                    <a16:creationId xmlns:a16="http://schemas.microsoft.com/office/drawing/2014/main" id="{2F4F3E7B-840E-49D6-BF6D-911995BB51F4}"/>
                  </a:ext>
                </a:extLst>
              </p:cNvPr>
              <p:cNvSpPr txBox="1">
                <a:spLocks noRot="1" noChangeAspect="1" noMove="1" noResize="1" noEditPoints="1" noAdjustHandles="1" noChangeArrowheads="1" noChangeShapeType="1" noTextEdit="1"/>
              </p:cNvSpPr>
              <p:nvPr/>
            </p:nvSpPr>
            <p:spPr bwMode="auto">
              <a:xfrm>
                <a:off x="990600" y="4419600"/>
                <a:ext cx="7759700" cy="779462"/>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b="1" dirty="0">
                <a:ea typeface="ＭＳ Ｐゴシック" pitchFamily="34" charset="-128"/>
              </a:rPr>
              <a:t>Moment of reflection</a:t>
            </a:r>
          </a:p>
        </p:txBody>
      </p:sp>
      <p:sp>
        <p:nvSpPr>
          <p:cNvPr id="70658" name="Content Placeholder 5"/>
          <p:cNvSpPr>
            <a:spLocks noGrp="1"/>
          </p:cNvSpPr>
          <p:nvPr>
            <p:ph idx="1"/>
          </p:nvPr>
        </p:nvSpPr>
        <p:spPr>
          <a:xfrm>
            <a:off x="457200" y="1371600"/>
            <a:ext cx="8382000" cy="4525963"/>
          </a:xfrm>
        </p:spPr>
        <p:txBody>
          <a:bodyPr/>
          <a:lstStyle/>
          <a:p>
            <a:pPr eaLnBrk="1" hangingPunct="1"/>
            <a:r>
              <a:rPr lang="en-US" altLang="en-US" sz="2800" dirty="0">
                <a:ea typeface="ＭＳ Ｐゴシック" pitchFamily="34" charset="-128"/>
              </a:rPr>
              <a:t>What do the parameters in our models represent?</a:t>
            </a:r>
          </a:p>
          <a:p>
            <a:pPr lvl="1" eaLnBrk="1" hangingPunct="1"/>
            <a:r>
              <a:rPr lang="en-US" altLang="en-US" sz="2400" dirty="0">
                <a:ea typeface="ＭＳ Ｐゴシック" pitchFamily="34" charset="-128"/>
              </a:rPr>
              <a:t>They are population means (e.g., average rate of recovery for people with a given infection) (How to measure this?)</a:t>
            </a:r>
          </a:p>
          <a:p>
            <a:pPr eaLnBrk="1" hangingPunct="1"/>
            <a:r>
              <a:rPr lang="en-US" altLang="en-US" sz="2800" dirty="0">
                <a:ea typeface="ＭＳ Ｐゴシック" pitchFamily="34" charset="-128"/>
              </a:rPr>
              <a:t>What is a sensitivity analysis doing?</a:t>
            </a:r>
          </a:p>
          <a:p>
            <a:pPr lvl="1" eaLnBrk="1" hangingPunct="1"/>
            <a:r>
              <a:rPr lang="en-US" altLang="en-US" sz="2400" dirty="0">
                <a:ea typeface="ＭＳ Ｐゴシック" pitchFamily="34" charset="-128"/>
              </a:rPr>
              <a:t>It asks: Across a range of plausible population mean values of our parameters, would our conclusions change?</a:t>
            </a:r>
          </a:p>
          <a:p>
            <a:pPr lvl="1" eaLnBrk="1" hangingPunct="1"/>
            <a:r>
              <a:rPr lang="en-US" altLang="en-US" sz="2400" dirty="0">
                <a:ea typeface="ＭＳ Ｐゴシック" pitchFamily="34" charset="-128"/>
              </a:rPr>
              <a:t>What it does not ask: </a:t>
            </a:r>
          </a:p>
          <a:p>
            <a:pPr lvl="2" eaLnBrk="1" hangingPunct="1"/>
            <a:r>
              <a:rPr lang="en-US" altLang="en-US" sz="2000" dirty="0">
                <a:ea typeface="ＭＳ Ｐゴシック" pitchFamily="34" charset="-128"/>
              </a:rPr>
              <a:t>How does individual variation from the mean impact our conclusions? (How would we do this?)</a:t>
            </a:r>
          </a:p>
          <a:p>
            <a:pPr lvl="2" eaLnBrk="1" hangingPunct="1"/>
            <a:r>
              <a:rPr lang="en-US" altLang="en-US" sz="2000" dirty="0">
                <a:ea typeface="ＭＳ Ｐゴシック" pitchFamily="34" charset="-128"/>
              </a:rPr>
              <a:t>How uncertain are we about our conclusions give our uncertainty in the population means? (how uncertain are we about those means?)</a:t>
            </a:r>
          </a:p>
          <a:p>
            <a:pPr eaLnBrk="1" hangingPunct="1"/>
            <a:r>
              <a:rPr lang="en-US" altLang="en-US" sz="2800" dirty="0">
                <a:ea typeface="ＭＳ Ｐゴシック" pitchFamily="34" charset="-128"/>
              </a:rPr>
              <a:t>For uncertainty analyses: We need probabilistic sensitivity analysis (PSA) (see calibration lecture)</a:t>
            </a:r>
          </a:p>
        </p:txBody>
      </p:sp>
    </p:spTree>
    <p:extLst>
      <p:ext uri="{BB962C8B-B14F-4D97-AF65-F5344CB8AC3E}">
        <p14:creationId xmlns:p14="http://schemas.microsoft.com/office/powerpoint/2010/main" val="176630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AA542-B41E-4A81-BAAD-1D6385B30B64}"/>
              </a:ext>
            </a:extLst>
          </p:cNvPr>
          <p:cNvSpPr>
            <a:spLocks noGrp="1"/>
          </p:cNvSpPr>
          <p:nvPr>
            <p:ph type="title"/>
          </p:nvPr>
        </p:nvSpPr>
        <p:spPr/>
        <p:txBody>
          <a:bodyPr/>
          <a:lstStyle/>
          <a:p>
            <a:r>
              <a:rPr lang="en-US" dirty="0"/>
              <a:t>HOW DO WE MODEL INTERVENTIONS?</a:t>
            </a:r>
          </a:p>
        </p:txBody>
      </p:sp>
      <p:sp>
        <p:nvSpPr>
          <p:cNvPr id="6" name="Text Placeholder 5">
            <a:extLst>
              <a:ext uri="{FF2B5EF4-FFF2-40B4-BE49-F238E27FC236}">
                <a16:creationId xmlns:a16="http://schemas.microsoft.com/office/drawing/2014/main" id="{41F96D5A-6D74-4B54-B84B-FEC6CE02D4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476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b="1" dirty="0">
                <a:ea typeface="ＭＳ Ｐゴシック" pitchFamily="34" charset="-128"/>
              </a:rPr>
              <a:t>Types of Interventions</a:t>
            </a:r>
          </a:p>
        </p:txBody>
      </p:sp>
      <p:pic>
        <p:nvPicPr>
          <p:cNvPr id="2" name="Picture 1">
            <a:extLst>
              <a:ext uri="{FF2B5EF4-FFF2-40B4-BE49-F238E27FC236}">
                <a16:creationId xmlns:a16="http://schemas.microsoft.com/office/drawing/2014/main" id="{BD493740-62D1-45DA-9357-782C4B86C12F}"/>
              </a:ext>
            </a:extLst>
          </p:cNvPr>
          <p:cNvPicPr>
            <a:picLocks noChangeAspect="1"/>
          </p:cNvPicPr>
          <p:nvPr/>
        </p:nvPicPr>
        <p:blipFill>
          <a:blip r:embed="rId2"/>
          <a:stretch>
            <a:fillRect/>
          </a:stretch>
        </p:blipFill>
        <p:spPr>
          <a:xfrm>
            <a:off x="1143000" y="1295400"/>
            <a:ext cx="6781800" cy="4546406"/>
          </a:xfrm>
          <a:prstGeom prst="rect">
            <a:avLst/>
          </a:prstGeom>
        </p:spPr>
      </p:pic>
      <p:sp>
        <p:nvSpPr>
          <p:cNvPr id="3" name="TextBox 2">
            <a:extLst>
              <a:ext uri="{FF2B5EF4-FFF2-40B4-BE49-F238E27FC236}">
                <a16:creationId xmlns:a16="http://schemas.microsoft.com/office/drawing/2014/main" id="{58B76548-8AB7-4E72-A6F8-98424359C85A}"/>
              </a:ext>
            </a:extLst>
          </p:cNvPr>
          <p:cNvSpPr txBox="1"/>
          <p:nvPr/>
        </p:nvSpPr>
        <p:spPr>
          <a:xfrm>
            <a:off x="76200" y="5943600"/>
            <a:ext cx="8991599" cy="646331"/>
          </a:xfrm>
          <a:prstGeom prst="rect">
            <a:avLst/>
          </a:prstGeom>
          <a:noFill/>
        </p:spPr>
        <p:txBody>
          <a:bodyPr wrap="square" rtlCol="0">
            <a:spAutoFit/>
          </a:bodyPr>
          <a:lstStyle/>
          <a:p>
            <a:r>
              <a:rPr lang="en-US" b="1" dirty="0">
                <a:latin typeface="+mj-lt"/>
              </a:rPr>
              <a:t>Prophylactic Treatment; Screening and Treatment; Elimination of Zoonoses; </a:t>
            </a:r>
          </a:p>
          <a:p>
            <a:r>
              <a:rPr lang="en-US" b="1" dirty="0">
                <a:latin typeface="+mj-lt"/>
              </a:rPr>
              <a:t>Clean-up of environmental reservoirs; Social/Physical Distancing; Combinations of strategies</a:t>
            </a:r>
          </a:p>
        </p:txBody>
      </p:sp>
    </p:spTree>
    <p:extLst>
      <p:ext uri="{BB962C8B-B14F-4D97-AF65-F5344CB8AC3E}">
        <p14:creationId xmlns:p14="http://schemas.microsoft.com/office/powerpoint/2010/main" val="39202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sz="3200" b="1" dirty="0">
                <a:ea typeface="ＭＳ Ｐゴシック" pitchFamily="34" charset="-128"/>
              </a:rPr>
              <a:t>How do we map interventions into our models?</a:t>
            </a:r>
          </a:p>
        </p:txBody>
      </p:sp>
      <p:sp>
        <p:nvSpPr>
          <p:cNvPr id="4" name="Content Placeholder 3">
            <a:extLst>
              <a:ext uri="{FF2B5EF4-FFF2-40B4-BE49-F238E27FC236}">
                <a16:creationId xmlns:a16="http://schemas.microsoft.com/office/drawing/2014/main" id="{826CA5D0-97A5-495F-B628-3EB49877138A}"/>
              </a:ext>
            </a:extLst>
          </p:cNvPr>
          <p:cNvSpPr>
            <a:spLocks noGrp="1"/>
          </p:cNvSpPr>
          <p:nvPr>
            <p:ph idx="1"/>
          </p:nvPr>
        </p:nvSpPr>
        <p:spPr/>
        <p:txBody>
          <a:bodyPr/>
          <a:lstStyle/>
          <a:p>
            <a:r>
              <a:rPr lang="en-US" dirty="0"/>
              <a:t>All interventions will require </a:t>
            </a:r>
          </a:p>
          <a:p>
            <a:pPr lvl="1"/>
            <a:r>
              <a:rPr lang="en-US" dirty="0"/>
              <a:t>Either changes to values of parameter(s)</a:t>
            </a:r>
          </a:p>
          <a:p>
            <a:pPr lvl="1"/>
            <a:r>
              <a:rPr lang="en-US" dirty="0"/>
              <a:t>Or changes to model structure(s)</a:t>
            </a:r>
          </a:p>
          <a:p>
            <a:pPr lvl="1"/>
            <a:r>
              <a:rPr lang="en-US" dirty="0"/>
              <a:t>Or changes to both parameter(s) and structure(s)</a:t>
            </a:r>
          </a:p>
        </p:txBody>
      </p:sp>
    </p:spTree>
    <p:extLst>
      <p:ext uri="{BB962C8B-B14F-4D97-AF65-F5344CB8AC3E}">
        <p14:creationId xmlns:p14="http://schemas.microsoft.com/office/powerpoint/2010/main" val="2733872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Let’s start with our SIR model with demography</a:t>
            </a:r>
          </a:p>
        </p:txBody>
      </p:sp>
      <p:sp>
        <p:nvSpPr>
          <p:cNvPr id="16" name="Rectangle 15">
            <a:extLst>
              <a:ext uri="{FF2B5EF4-FFF2-40B4-BE49-F238E27FC236}">
                <a16:creationId xmlns:a16="http://schemas.microsoft.com/office/drawing/2014/main" id="{044EF0E8-170A-4AF0-8188-19CCD2D81FB6}"/>
              </a:ext>
            </a:extLst>
          </p:cNvPr>
          <p:cNvSpPr/>
          <p:nvPr/>
        </p:nvSpPr>
        <p:spPr>
          <a:xfrm>
            <a:off x="1654775"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cxnSp>
        <p:nvCxnSpPr>
          <p:cNvPr id="18" name="Straight Arrow Connector 17">
            <a:extLst>
              <a:ext uri="{FF2B5EF4-FFF2-40B4-BE49-F238E27FC236}">
                <a16:creationId xmlns:a16="http://schemas.microsoft.com/office/drawing/2014/main" id="{E05B80B8-A9A5-4C9B-AE42-3478DB2A64ED}"/>
              </a:ext>
            </a:extLst>
          </p:cNvPr>
          <p:cNvCxnSpPr>
            <a:stCxn id="16" idx="2"/>
          </p:cNvCxnSpPr>
          <p:nvPr/>
        </p:nvCxnSpPr>
        <p:spPr>
          <a:xfrm>
            <a:off x="2188168" y="3657600"/>
            <a:ext cx="37617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FE0D4-769D-4CB6-9885-8AFED627AEA0}"/>
              </a:ext>
            </a:extLst>
          </p:cNvPr>
          <p:cNvSpPr/>
          <p:nvPr/>
        </p:nvSpPr>
        <p:spPr>
          <a:xfrm>
            <a:off x="1948207" y="3669030"/>
            <a:ext cx="391454" cy="523220"/>
          </a:xfrm>
          <a:prstGeom prst="rect">
            <a:avLst/>
          </a:prstGeom>
        </p:spPr>
        <p:txBody>
          <a:bodyPr wrap="none">
            <a:spAutoFit/>
          </a:bodyPr>
          <a:lstStyle/>
          <a:p>
            <a:r>
              <a:rPr lang="en-US" sz="2800" b="1" i="1" dirty="0"/>
              <a:t>µ</a:t>
            </a:r>
            <a:endParaRPr lang="en-US" dirty="0"/>
          </a:p>
        </p:txBody>
      </p:sp>
      <p:cxnSp>
        <p:nvCxnSpPr>
          <p:cNvPr id="24" name="Straight Arrow Connector 23">
            <a:extLst>
              <a:ext uri="{FF2B5EF4-FFF2-40B4-BE49-F238E27FC236}">
                <a16:creationId xmlns:a16="http://schemas.microsoft.com/office/drawing/2014/main" id="{A2F0E0DF-CAEF-44D8-88E4-9DCFAD12585F}"/>
              </a:ext>
            </a:extLst>
          </p:cNvPr>
          <p:cNvCxnSpPr>
            <a:cxnSpLocks/>
            <a:endCxn id="16" idx="1"/>
          </p:cNvCxnSpPr>
          <p:nvPr/>
        </p:nvCxnSpPr>
        <p:spPr>
          <a:xfrm>
            <a:off x="964138" y="3161466"/>
            <a:ext cx="690637"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36770E-B4BD-44EA-B0DF-E45A517747C7}"/>
              </a:ext>
            </a:extLst>
          </p:cNvPr>
          <p:cNvSpPr/>
          <p:nvPr/>
        </p:nvSpPr>
        <p:spPr>
          <a:xfrm>
            <a:off x="609600" y="2899856"/>
            <a:ext cx="404278" cy="523220"/>
          </a:xfrm>
          <a:prstGeom prst="rect">
            <a:avLst/>
          </a:prstGeom>
        </p:spPr>
        <p:txBody>
          <a:bodyPr wrap="none">
            <a:spAutoFit/>
          </a:bodyPr>
          <a:lstStyle/>
          <a:p>
            <a:r>
              <a:rPr lang="en-US" sz="2800" b="1" i="1" dirty="0">
                <a:solidFill>
                  <a:srgbClr val="00B050"/>
                </a:solidFill>
              </a:rPr>
              <a:t>b</a:t>
            </a:r>
            <a:endParaRPr lang="en-US" dirty="0">
              <a:solidFill>
                <a:srgbClr val="00B050"/>
              </a:solidFill>
            </a:endParaRPr>
          </a:p>
        </p:txBody>
      </p:sp>
      <p:sp>
        <p:nvSpPr>
          <p:cNvPr id="26" name="Rectangle 25">
            <a:extLst>
              <a:ext uri="{FF2B5EF4-FFF2-40B4-BE49-F238E27FC236}">
                <a16:creationId xmlns:a16="http://schemas.microsoft.com/office/drawing/2014/main" id="{4A285705-5452-446C-8A95-B2DB834A2E5F}"/>
              </a:ext>
            </a:extLst>
          </p:cNvPr>
          <p:cNvSpPr/>
          <p:nvPr/>
        </p:nvSpPr>
        <p:spPr>
          <a:xfrm>
            <a:off x="4114800"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6574825"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29" name="Straight Arrow Connector 28">
            <a:extLst>
              <a:ext uri="{FF2B5EF4-FFF2-40B4-BE49-F238E27FC236}">
                <a16:creationId xmlns:a16="http://schemas.microsoft.com/office/drawing/2014/main" id="{45EE64DC-2903-4110-BF1A-55C87CAF6D10}"/>
              </a:ext>
            </a:extLst>
          </p:cNvPr>
          <p:cNvCxnSpPr>
            <a:cxnSpLocks/>
            <a:stCxn id="26" idx="2"/>
          </p:cNvCxnSpPr>
          <p:nvPr/>
        </p:nvCxnSpPr>
        <p:spPr>
          <a:xfrm>
            <a:off x="4648193" y="3656766"/>
            <a:ext cx="387538"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01DAB56-B1A6-4451-9A10-27B20D03320F}"/>
              </a:ext>
            </a:extLst>
          </p:cNvPr>
          <p:cNvSpPr/>
          <p:nvPr/>
        </p:nvSpPr>
        <p:spPr>
          <a:xfrm>
            <a:off x="4419600" y="3669030"/>
            <a:ext cx="391454" cy="523220"/>
          </a:xfrm>
          <a:prstGeom prst="rect">
            <a:avLst/>
          </a:prstGeom>
        </p:spPr>
        <p:txBody>
          <a:bodyPr wrap="none">
            <a:spAutoFit/>
          </a:bodyPr>
          <a:lstStyle/>
          <a:p>
            <a:r>
              <a:rPr lang="en-US" sz="2800" b="1" i="1" dirty="0"/>
              <a:t>µ</a:t>
            </a:r>
            <a:endParaRPr lang="en-US" dirty="0"/>
          </a:p>
        </p:txBody>
      </p:sp>
      <p:cxnSp>
        <p:nvCxnSpPr>
          <p:cNvPr id="31" name="Straight Arrow Connector 30">
            <a:extLst>
              <a:ext uri="{FF2B5EF4-FFF2-40B4-BE49-F238E27FC236}">
                <a16:creationId xmlns:a16="http://schemas.microsoft.com/office/drawing/2014/main" id="{0C9C6BE1-F0AF-4159-9B5F-5DA6698C369E}"/>
              </a:ext>
            </a:extLst>
          </p:cNvPr>
          <p:cNvCxnSpPr>
            <a:cxnSpLocks/>
            <a:stCxn id="28" idx="2"/>
          </p:cNvCxnSpPr>
          <p:nvPr/>
        </p:nvCxnSpPr>
        <p:spPr>
          <a:xfrm>
            <a:off x="7108218" y="3656766"/>
            <a:ext cx="435582"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F4F2D11-D283-4E2F-A24E-7F04EA038021}"/>
              </a:ext>
            </a:extLst>
          </p:cNvPr>
          <p:cNvSpPr/>
          <p:nvPr/>
        </p:nvSpPr>
        <p:spPr>
          <a:xfrm>
            <a:off x="6927669" y="3669030"/>
            <a:ext cx="391454" cy="523220"/>
          </a:xfrm>
          <a:prstGeom prst="rect">
            <a:avLst/>
          </a:prstGeom>
        </p:spPr>
        <p:txBody>
          <a:bodyPr wrap="none">
            <a:spAutoFit/>
          </a:bodyPr>
          <a:lstStyle/>
          <a:p>
            <a:r>
              <a:rPr lang="en-US" sz="2800" b="1" i="1" dirty="0"/>
              <a:t>µ</a:t>
            </a:r>
            <a:endParaRPr lang="en-US"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2721560"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5181585"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3078459"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5685684" y="2625952"/>
            <a:ext cx="385042" cy="523220"/>
          </a:xfrm>
          <a:prstGeom prst="rect">
            <a:avLst/>
          </a:prstGeom>
        </p:spPr>
        <p:txBody>
          <a:bodyPr wrap="none">
            <a:spAutoFit/>
          </a:bodyPr>
          <a:lstStyle/>
          <a:p>
            <a:r>
              <a:rPr lang="el-GR" sz="2800" b="1" i="1" dirty="0"/>
              <a:t>γ</a:t>
            </a:r>
            <a:endParaRPr lang="en-US" dirty="0"/>
          </a:p>
        </p:txBody>
      </p:sp>
    </p:spTree>
    <p:extLst>
      <p:ext uri="{BB962C8B-B14F-4D97-AF65-F5344CB8AC3E}">
        <p14:creationId xmlns:p14="http://schemas.microsoft.com/office/powerpoint/2010/main" val="437248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Pediatric vaccination: at birth (or right after maternal immunity wanes), a proportion (</a:t>
            </a:r>
            <a:r>
              <a:rPr lang="en-US" sz="3200" b="1" i="1" dirty="0"/>
              <a:t>p</a:t>
            </a:r>
            <a:r>
              <a:rPr lang="en-US" sz="3200" b="1" dirty="0"/>
              <a:t>) of babies are successfully vaccinated</a:t>
            </a:r>
          </a:p>
        </p:txBody>
      </p:sp>
      <p:sp>
        <p:nvSpPr>
          <p:cNvPr id="16" name="Rectangle 15">
            <a:extLst>
              <a:ext uri="{FF2B5EF4-FFF2-40B4-BE49-F238E27FC236}">
                <a16:creationId xmlns:a16="http://schemas.microsoft.com/office/drawing/2014/main" id="{044EF0E8-170A-4AF0-8188-19CCD2D81FB6}"/>
              </a:ext>
            </a:extLst>
          </p:cNvPr>
          <p:cNvSpPr/>
          <p:nvPr/>
        </p:nvSpPr>
        <p:spPr>
          <a:xfrm>
            <a:off x="1654775"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cxnSp>
        <p:nvCxnSpPr>
          <p:cNvPr id="18" name="Straight Arrow Connector 17">
            <a:extLst>
              <a:ext uri="{FF2B5EF4-FFF2-40B4-BE49-F238E27FC236}">
                <a16:creationId xmlns:a16="http://schemas.microsoft.com/office/drawing/2014/main" id="{E05B80B8-A9A5-4C9B-AE42-3478DB2A64ED}"/>
              </a:ext>
            </a:extLst>
          </p:cNvPr>
          <p:cNvCxnSpPr>
            <a:stCxn id="16" idx="2"/>
          </p:cNvCxnSpPr>
          <p:nvPr/>
        </p:nvCxnSpPr>
        <p:spPr>
          <a:xfrm>
            <a:off x="2188168" y="3657600"/>
            <a:ext cx="37617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FE0D4-769D-4CB6-9885-8AFED627AEA0}"/>
              </a:ext>
            </a:extLst>
          </p:cNvPr>
          <p:cNvSpPr/>
          <p:nvPr/>
        </p:nvSpPr>
        <p:spPr>
          <a:xfrm>
            <a:off x="1948207" y="3669030"/>
            <a:ext cx="391454" cy="523220"/>
          </a:xfrm>
          <a:prstGeom prst="rect">
            <a:avLst/>
          </a:prstGeom>
        </p:spPr>
        <p:txBody>
          <a:bodyPr wrap="none">
            <a:spAutoFit/>
          </a:bodyPr>
          <a:lstStyle/>
          <a:p>
            <a:r>
              <a:rPr lang="en-US" sz="2800" b="1" i="1" dirty="0"/>
              <a:t>µ</a:t>
            </a:r>
            <a:endParaRPr lang="en-US" dirty="0"/>
          </a:p>
        </p:txBody>
      </p:sp>
      <p:cxnSp>
        <p:nvCxnSpPr>
          <p:cNvPr id="24" name="Straight Arrow Connector 23">
            <a:extLst>
              <a:ext uri="{FF2B5EF4-FFF2-40B4-BE49-F238E27FC236}">
                <a16:creationId xmlns:a16="http://schemas.microsoft.com/office/drawing/2014/main" id="{A2F0E0DF-CAEF-44D8-88E4-9DCFAD12585F}"/>
              </a:ext>
            </a:extLst>
          </p:cNvPr>
          <p:cNvCxnSpPr>
            <a:cxnSpLocks/>
            <a:endCxn id="16" idx="1"/>
          </p:cNvCxnSpPr>
          <p:nvPr/>
        </p:nvCxnSpPr>
        <p:spPr>
          <a:xfrm>
            <a:off x="964138" y="3161466"/>
            <a:ext cx="690637"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36770E-B4BD-44EA-B0DF-E45A517747C7}"/>
              </a:ext>
            </a:extLst>
          </p:cNvPr>
          <p:cNvSpPr/>
          <p:nvPr/>
        </p:nvSpPr>
        <p:spPr>
          <a:xfrm>
            <a:off x="609600" y="2899856"/>
            <a:ext cx="404278" cy="523220"/>
          </a:xfrm>
          <a:prstGeom prst="rect">
            <a:avLst/>
          </a:prstGeom>
        </p:spPr>
        <p:txBody>
          <a:bodyPr wrap="none">
            <a:spAutoFit/>
          </a:bodyPr>
          <a:lstStyle/>
          <a:p>
            <a:r>
              <a:rPr lang="en-US" sz="2800" b="1" i="1" dirty="0">
                <a:solidFill>
                  <a:srgbClr val="00B050"/>
                </a:solidFill>
              </a:rPr>
              <a:t>b</a:t>
            </a:r>
            <a:endParaRPr lang="en-US" dirty="0">
              <a:solidFill>
                <a:srgbClr val="00B050"/>
              </a:solidFill>
            </a:endParaRPr>
          </a:p>
        </p:txBody>
      </p:sp>
      <p:sp>
        <p:nvSpPr>
          <p:cNvPr id="26" name="Rectangle 25">
            <a:extLst>
              <a:ext uri="{FF2B5EF4-FFF2-40B4-BE49-F238E27FC236}">
                <a16:creationId xmlns:a16="http://schemas.microsoft.com/office/drawing/2014/main" id="{4A285705-5452-446C-8A95-B2DB834A2E5F}"/>
              </a:ext>
            </a:extLst>
          </p:cNvPr>
          <p:cNvSpPr/>
          <p:nvPr/>
        </p:nvSpPr>
        <p:spPr>
          <a:xfrm>
            <a:off x="4114800"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6574825"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29" name="Straight Arrow Connector 28">
            <a:extLst>
              <a:ext uri="{FF2B5EF4-FFF2-40B4-BE49-F238E27FC236}">
                <a16:creationId xmlns:a16="http://schemas.microsoft.com/office/drawing/2014/main" id="{45EE64DC-2903-4110-BF1A-55C87CAF6D10}"/>
              </a:ext>
            </a:extLst>
          </p:cNvPr>
          <p:cNvCxnSpPr>
            <a:cxnSpLocks/>
            <a:stCxn id="26" idx="2"/>
          </p:cNvCxnSpPr>
          <p:nvPr/>
        </p:nvCxnSpPr>
        <p:spPr>
          <a:xfrm>
            <a:off x="4648193" y="3656766"/>
            <a:ext cx="387538"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01DAB56-B1A6-4451-9A10-27B20D03320F}"/>
              </a:ext>
            </a:extLst>
          </p:cNvPr>
          <p:cNvSpPr/>
          <p:nvPr/>
        </p:nvSpPr>
        <p:spPr>
          <a:xfrm>
            <a:off x="4419600" y="3669030"/>
            <a:ext cx="391454" cy="523220"/>
          </a:xfrm>
          <a:prstGeom prst="rect">
            <a:avLst/>
          </a:prstGeom>
        </p:spPr>
        <p:txBody>
          <a:bodyPr wrap="none">
            <a:spAutoFit/>
          </a:bodyPr>
          <a:lstStyle/>
          <a:p>
            <a:r>
              <a:rPr lang="en-US" sz="2800" b="1" i="1" dirty="0"/>
              <a:t>µ</a:t>
            </a:r>
            <a:endParaRPr lang="en-US" dirty="0"/>
          </a:p>
        </p:txBody>
      </p:sp>
      <p:cxnSp>
        <p:nvCxnSpPr>
          <p:cNvPr id="31" name="Straight Arrow Connector 30">
            <a:extLst>
              <a:ext uri="{FF2B5EF4-FFF2-40B4-BE49-F238E27FC236}">
                <a16:creationId xmlns:a16="http://schemas.microsoft.com/office/drawing/2014/main" id="{0C9C6BE1-F0AF-4159-9B5F-5DA6698C369E}"/>
              </a:ext>
            </a:extLst>
          </p:cNvPr>
          <p:cNvCxnSpPr>
            <a:cxnSpLocks/>
            <a:stCxn id="28" idx="2"/>
          </p:cNvCxnSpPr>
          <p:nvPr/>
        </p:nvCxnSpPr>
        <p:spPr>
          <a:xfrm>
            <a:off x="7108218" y="3656766"/>
            <a:ext cx="435582"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F4F2D11-D283-4E2F-A24E-7F04EA038021}"/>
              </a:ext>
            </a:extLst>
          </p:cNvPr>
          <p:cNvSpPr/>
          <p:nvPr/>
        </p:nvSpPr>
        <p:spPr>
          <a:xfrm>
            <a:off x="6927669" y="3669030"/>
            <a:ext cx="391454" cy="523220"/>
          </a:xfrm>
          <a:prstGeom prst="rect">
            <a:avLst/>
          </a:prstGeom>
        </p:spPr>
        <p:txBody>
          <a:bodyPr wrap="none">
            <a:spAutoFit/>
          </a:bodyPr>
          <a:lstStyle/>
          <a:p>
            <a:r>
              <a:rPr lang="en-US" sz="2800" b="1" i="1" dirty="0"/>
              <a:t>µ</a:t>
            </a:r>
            <a:endParaRPr lang="en-US"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2721560"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5181585"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3078459"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5685684" y="2625952"/>
            <a:ext cx="385042" cy="523220"/>
          </a:xfrm>
          <a:prstGeom prst="rect">
            <a:avLst/>
          </a:prstGeom>
        </p:spPr>
        <p:txBody>
          <a:bodyPr wrap="none">
            <a:spAutoFit/>
          </a:bodyPr>
          <a:lstStyle/>
          <a:p>
            <a:r>
              <a:rPr lang="el-GR" sz="2800" b="1" i="1" dirty="0"/>
              <a:t>γ</a:t>
            </a:r>
            <a:endParaRPr lang="en-US" dirty="0"/>
          </a:p>
        </p:txBody>
      </p:sp>
      <p:sp>
        <p:nvSpPr>
          <p:cNvPr id="19" name="TextBox 18">
            <a:extLst>
              <a:ext uri="{FF2B5EF4-FFF2-40B4-BE49-F238E27FC236}">
                <a16:creationId xmlns:a16="http://schemas.microsoft.com/office/drawing/2014/main" id="{42878476-9DBC-403A-A25D-04CB7D81F2F9}"/>
              </a:ext>
            </a:extLst>
          </p:cNvPr>
          <p:cNvSpPr txBox="1"/>
          <p:nvPr/>
        </p:nvSpPr>
        <p:spPr>
          <a:xfrm>
            <a:off x="419091" y="4722160"/>
            <a:ext cx="8458201" cy="1785104"/>
          </a:xfrm>
          <a:prstGeom prst="rect">
            <a:avLst/>
          </a:prstGeom>
          <a:noFill/>
        </p:spPr>
        <p:txBody>
          <a:bodyPr wrap="square" rtlCol="0">
            <a:spAutoFit/>
          </a:bodyPr>
          <a:lstStyle/>
          <a:p>
            <a:r>
              <a:rPr lang="en-US" sz="2200" b="1" dirty="0">
                <a:latin typeface="+mj-lt"/>
              </a:rPr>
              <a:t>p = proportion successfully vaccinated; Why do we say “successfully”?</a:t>
            </a:r>
          </a:p>
          <a:p>
            <a:r>
              <a:rPr lang="en-US" sz="2200" b="1" dirty="0">
                <a:latin typeface="+mj-lt"/>
              </a:rPr>
              <a:t>What are the minimum two steps needed for “success”?</a:t>
            </a:r>
          </a:p>
          <a:p>
            <a:r>
              <a:rPr lang="en-US" sz="2200" b="1" dirty="0">
                <a:latin typeface="+mj-lt"/>
              </a:rPr>
              <a:t>Fraction given the vaccine * Fraction that achieve a sufficient immune response conditional on being vaccinated</a:t>
            </a:r>
          </a:p>
          <a:p>
            <a:r>
              <a:rPr lang="en-US" sz="2200" b="1" dirty="0">
                <a:latin typeface="+mj-lt"/>
              </a:rPr>
              <a:t>How does p enter into our model?</a:t>
            </a:r>
          </a:p>
        </p:txBody>
      </p:sp>
    </p:spTree>
    <p:extLst>
      <p:ext uri="{BB962C8B-B14F-4D97-AF65-F5344CB8AC3E}">
        <p14:creationId xmlns:p14="http://schemas.microsoft.com/office/powerpoint/2010/main" val="363715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Practical Questions</a:t>
            </a:r>
          </a:p>
        </p:txBody>
      </p:sp>
      <p:sp>
        <p:nvSpPr>
          <p:cNvPr id="3" name="Content Placeholder 2"/>
          <p:cNvSpPr>
            <a:spLocks noGrp="1"/>
          </p:cNvSpPr>
          <p:nvPr>
            <p:ph idx="1"/>
          </p:nvPr>
        </p:nvSpPr>
        <p:spPr/>
        <p:txBody>
          <a:bodyPr>
            <a:normAutofit lnSpcReduction="10000"/>
          </a:bodyPr>
          <a:lstStyle/>
          <a:p>
            <a:pPr marL="0" indent="0">
              <a:buNone/>
            </a:pPr>
            <a:r>
              <a:rPr lang="en-US" dirty="0"/>
              <a:t>How do we explore how sensitive our model outcomes, projections, and assessments of preferred interventions are to alternative reasonable assumptions?</a:t>
            </a:r>
          </a:p>
          <a:p>
            <a:pPr marL="0" indent="0">
              <a:buNone/>
            </a:pPr>
            <a:endParaRPr lang="en-US" dirty="0"/>
          </a:p>
          <a:p>
            <a:pPr marL="0" indent="0">
              <a:buNone/>
            </a:pPr>
            <a:r>
              <a:rPr lang="en-US" dirty="0"/>
              <a:t>How do we introduce a range of common interventions into our infectious disease models? What needs to change? What assumptions are needed?</a:t>
            </a:r>
          </a:p>
          <a:p>
            <a:endParaRPr lang="en-US" dirty="0"/>
          </a:p>
          <a:p>
            <a:endParaRPr lang="en-US" dirty="0"/>
          </a:p>
          <a:p>
            <a:endParaRPr lang="en-US" dirty="0"/>
          </a:p>
        </p:txBody>
      </p:sp>
    </p:spTree>
    <p:extLst>
      <p:ext uri="{BB962C8B-B14F-4D97-AF65-F5344CB8AC3E}">
        <p14:creationId xmlns:p14="http://schemas.microsoft.com/office/powerpoint/2010/main" val="1466202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Pediatric vaccination: at birth (or right after maternal immunity wanes), a proportion (</a:t>
            </a:r>
            <a:r>
              <a:rPr lang="en-US" sz="3200" b="1" i="1" dirty="0"/>
              <a:t>p</a:t>
            </a:r>
            <a:r>
              <a:rPr lang="en-US" sz="3200" b="1" dirty="0"/>
              <a:t>) of babies are successfully vaccinated</a:t>
            </a:r>
          </a:p>
        </p:txBody>
      </p:sp>
      <p:sp>
        <p:nvSpPr>
          <p:cNvPr id="16" name="Rectangle 15">
            <a:extLst>
              <a:ext uri="{FF2B5EF4-FFF2-40B4-BE49-F238E27FC236}">
                <a16:creationId xmlns:a16="http://schemas.microsoft.com/office/drawing/2014/main" id="{044EF0E8-170A-4AF0-8188-19CCD2D81FB6}"/>
              </a:ext>
            </a:extLst>
          </p:cNvPr>
          <p:cNvSpPr/>
          <p:nvPr/>
        </p:nvSpPr>
        <p:spPr>
          <a:xfrm>
            <a:off x="1654775"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cxnSp>
        <p:nvCxnSpPr>
          <p:cNvPr id="18" name="Straight Arrow Connector 17">
            <a:extLst>
              <a:ext uri="{FF2B5EF4-FFF2-40B4-BE49-F238E27FC236}">
                <a16:creationId xmlns:a16="http://schemas.microsoft.com/office/drawing/2014/main" id="{E05B80B8-A9A5-4C9B-AE42-3478DB2A64ED}"/>
              </a:ext>
            </a:extLst>
          </p:cNvPr>
          <p:cNvCxnSpPr>
            <a:stCxn id="16" idx="2"/>
          </p:cNvCxnSpPr>
          <p:nvPr/>
        </p:nvCxnSpPr>
        <p:spPr>
          <a:xfrm>
            <a:off x="2188168" y="3657600"/>
            <a:ext cx="37617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FE0D4-769D-4CB6-9885-8AFED627AEA0}"/>
              </a:ext>
            </a:extLst>
          </p:cNvPr>
          <p:cNvSpPr/>
          <p:nvPr/>
        </p:nvSpPr>
        <p:spPr>
          <a:xfrm>
            <a:off x="1948207" y="3669030"/>
            <a:ext cx="391454" cy="523220"/>
          </a:xfrm>
          <a:prstGeom prst="rect">
            <a:avLst/>
          </a:prstGeom>
        </p:spPr>
        <p:txBody>
          <a:bodyPr wrap="none">
            <a:spAutoFit/>
          </a:bodyPr>
          <a:lstStyle/>
          <a:p>
            <a:r>
              <a:rPr lang="en-US" sz="2800" b="1" i="1" dirty="0"/>
              <a:t>µ</a:t>
            </a:r>
            <a:endParaRPr lang="en-US" dirty="0"/>
          </a:p>
        </p:txBody>
      </p:sp>
      <p:cxnSp>
        <p:nvCxnSpPr>
          <p:cNvPr id="24" name="Straight Arrow Connector 23">
            <a:extLst>
              <a:ext uri="{FF2B5EF4-FFF2-40B4-BE49-F238E27FC236}">
                <a16:creationId xmlns:a16="http://schemas.microsoft.com/office/drawing/2014/main" id="{A2F0E0DF-CAEF-44D8-88E4-9DCFAD12585F}"/>
              </a:ext>
            </a:extLst>
          </p:cNvPr>
          <p:cNvCxnSpPr>
            <a:cxnSpLocks/>
            <a:endCxn id="16" idx="1"/>
          </p:cNvCxnSpPr>
          <p:nvPr/>
        </p:nvCxnSpPr>
        <p:spPr>
          <a:xfrm>
            <a:off x="964138" y="3161466"/>
            <a:ext cx="690637"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36770E-B4BD-44EA-B0DF-E45A517747C7}"/>
              </a:ext>
            </a:extLst>
          </p:cNvPr>
          <p:cNvSpPr/>
          <p:nvPr/>
        </p:nvSpPr>
        <p:spPr>
          <a:xfrm>
            <a:off x="34260" y="2899856"/>
            <a:ext cx="1184940" cy="523220"/>
          </a:xfrm>
          <a:prstGeom prst="rect">
            <a:avLst/>
          </a:prstGeom>
          <a:solidFill>
            <a:schemeClr val="bg1"/>
          </a:solidFill>
        </p:spPr>
        <p:txBody>
          <a:bodyPr wrap="none">
            <a:spAutoFit/>
          </a:bodyPr>
          <a:lstStyle/>
          <a:p>
            <a:r>
              <a:rPr lang="en-US" sz="2800" b="1" i="1" dirty="0">
                <a:solidFill>
                  <a:srgbClr val="00B050"/>
                </a:solidFill>
              </a:rPr>
              <a:t>(1-p)b</a:t>
            </a:r>
            <a:endParaRPr lang="en-US" dirty="0">
              <a:solidFill>
                <a:srgbClr val="00B050"/>
              </a:solidFill>
            </a:endParaRPr>
          </a:p>
        </p:txBody>
      </p:sp>
      <p:sp>
        <p:nvSpPr>
          <p:cNvPr id="26" name="Rectangle 25">
            <a:extLst>
              <a:ext uri="{FF2B5EF4-FFF2-40B4-BE49-F238E27FC236}">
                <a16:creationId xmlns:a16="http://schemas.microsoft.com/office/drawing/2014/main" id="{4A285705-5452-446C-8A95-B2DB834A2E5F}"/>
              </a:ext>
            </a:extLst>
          </p:cNvPr>
          <p:cNvSpPr/>
          <p:nvPr/>
        </p:nvSpPr>
        <p:spPr>
          <a:xfrm>
            <a:off x="4114800"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6574825"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29" name="Straight Arrow Connector 28">
            <a:extLst>
              <a:ext uri="{FF2B5EF4-FFF2-40B4-BE49-F238E27FC236}">
                <a16:creationId xmlns:a16="http://schemas.microsoft.com/office/drawing/2014/main" id="{45EE64DC-2903-4110-BF1A-55C87CAF6D10}"/>
              </a:ext>
            </a:extLst>
          </p:cNvPr>
          <p:cNvCxnSpPr>
            <a:cxnSpLocks/>
            <a:stCxn id="26" idx="2"/>
          </p:cNvCxnSpPr>
          <p:nvPr/>
        </p:nvCxnSpPr>
        <p:spPr>
          <a:xfrm>
            <a:off x="4648193" y="3656766"/>
            <a:ext cx="387538"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01DAB56-B1A6-4451-9A10-27B20D03320F}"/>
              </a:ext>
            </a:extLst>
          </p:cNvPr>
          <p:cNvSpPr/>
          <p:nvPr/>
        </p:nvSpPr>
        <p:spPr>
          <a:xfrm>
            <a:off x="4419600" y="3669030"/>
            <a:ext cx="391454" cy="523220"/>
          </a:xfrm>
          <a:prstGeom prst="rect">
            <a:avLst/>
          </a:prstGeom>
        </p:spPr>
        <p:txBody>
          <a:bodyPr wrap="none">
            <a:spAutoFit/>
          </a:bodyPr>
          <a:lstStyle/>
          <a:p>
            <a:r>
              <a:rPr lang="en-US" sz="2800" b="1" i="1" dirty="0"/>
              <a:t>µ</a:t>
            </a:r>
            <a:endParaRPr lang="en-US" dirty="0"/>
          </a:p>
        </p:txBody>
      </p:sp>
      <p:cxnSp>
        <p:nvCxnSpPr>
          <p:cNvPr id="31" name="Straight Arrow Connector 30">
            <a:extLst>
              <a:ext uri="{FF2B5EF4-FFF2-40B4-BE49-F238E27FC236}">
                <a16:creationId xmlns:a16="http://schemas.microsoft.com/office/drawing/2014/main" id="{0C9C6BE1-F0AF-4159-9B5F-5DA6698C369E}"/>
              </a:ext>
            </a:extLst>
          </p:cNvPr>
          <p:cNvCxnSpPr>
            <a:cxnSpLocks/>
            <a:stCxn id="28" idx="2"/>
          </p:cNvCxnSpPr>
          <p:nvPr/>
        </p:nvCxnSpPr>
        <p:spPr>
          <a:xfrm>
            <a:off x="7108218" y="3656766"/>
            <a:ext cx="435582"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F4F2D11-D283-4E2F-A24E-7F04EA038021}"/>
              </a:ext>
            </a:extLst>
          </p:cNvPr>
          <p:cNvSpPr/>
          <p:nvPr/>
        </p:nvSpPr>
        <p:spPr>
          <a:xfrm>
            <a:off x="6927669" y="3669030"/>
            <a:ext cx="391454" cy="523220"/>
          </a:xfrm>
          <a:prstGeom prst="rect">
            <a:avLst/>
          </a:prstGeom>
        </p:spPr>
        <p:txBody>
          <a:bodyPr wrap="none">
            <a:spAutoFit/>
          </a:bodyPr>
          <a:lstStyle/>
          <a:p>
            <a:r>
              <a:rPr lang="en-US" sz="2800" b="1" i="1" dirty="0"/>
              <a:t>µ</a:t>
            </a:r>
            <a:endParaRPr lang="en-US"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2721560"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5181585"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3078459"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5685684" y="2625952"/>
            <a:ext cx="385042" cy="523220"/>
          </a:xfrm>
          <a:prstGeom prst="rect">
            <a:avLst/>
          </a:prstGeom>
        </p:spPr>
        <p:txBody>
          <a:bodyPr wrap="none">
            <a:spAutoFit/>
          </a:bodyPr>
          <a:lstStyle/>
          <a:p>
            <a:r>
              <a:rPr lang="el-GR" sz="2800" b="1" i="1" dirty="0"/>
              <a:t>γ</a:t>
            </a:r>
            <a:endParaRPr lang="en-US" dirty="0"/>
          </a:p>
        </p:txBody>
      </p:sp>
      <p:sp>
        <p:nvSpPr>
          <p:cNvPr id="19" name="TextBox 18">
            <a:extLst>
              <a:ext uri="{FF2B5EF4-FFF2-40B4-BE49-F238E27FC236}">
                <a16:creationId xmlns:a16="http://schemas.microsoft.com/office/drawing/2014/main" id="{42878476-9DBC-403A-A25D-04CB7D81F2F9}"/>
              </a:ext>
            </a:extLst>
          </p:cNvPr>
          <p:cNvSpPr txBox="1"/>
          <p:nvPr/>
        </p:nvSpPr>
        <p:spPr>
          <a:xfrm>
            <a:off x="419091" y="4722160"/>
            <a:ext cx="8458201" cy="1785104"/>
          </a:xfrm>
          <a:prstGeom prst="rect">
            <a:avLst/>
          </a:prstGeom>
          <a:noFill/>
        </p:spPr>
        <p:txBody>
          <a:bodyPr wrap="square" rtlCol="0">
            <a:spAutoFit/>
          </a:bodyPr>
          <a:lstStyle/>
          <a:p>
            <a:r>
              <a:rPr lang="en-US" sz="2200" b="1" dirty="0">
                <a:latin typeface="+mj-lt"/>
              </a:rPr>
              <a:t>We assume that naturally acquired immunity is like vaccine acquired immunity </a:t>
            </a:r>
          </a:p>
          <a:p>
            <a:r>
              <a:rPr lang="en-US" sz="2200" b="1" dirty="0">
                <a:latin typeface="+mj-lt"/>
              </a:rPr>
              <a:t>Therefore we split the births between </a:t>
            </a:r>
            <a:r>
              <a:rPr lang="en-US" sz="2200" b="1" dirty="0" err="1">
                <a:latin typeface="+mj-lt"/>
              </a:rPr>
              <a:t>susceptibles</a:t>
            </a:r>
            <a:r>
              <a:rPr lang="en-US" sz="2200" b="1" dirty="0">
                <a:latin typeface="+mj-lt"/>
              </a:rPr>
              <a:t> (those not vaccinated) and the </a:t>
            </a:r>
            <a:r>
              <a:rPr lang="en-US" sz="2200" b="1" dirty="0" err="1">
                <a:latin typeface="+mj-lt"/>
              </a:rPr>
              <a:t>recovereds</a:t>
            </a:r>
            <a:r>
              <a:rPr lang="en-US" sz="2200" b="1" dirty="0">
                <a:latin typeface="+mj-lt"/>
              </a:rPr>
              <a:t> (those vaccinated)</a:t>
            </a:r>
          </a:p>
          <a:p>
            <a:r>
              <a:rPr lang="en-US" sz="2200" b="1" dirty="0">
                <a:latin typeface="+mj-lt"/>
              </a:rPr>
              <a:t>We also assume the program operates on a continuous constant level</a:t>
            </a:r>
          </a:p>
        </p:txBody>
      </p:sp>
      <p:cxnSp>
        <p:nvCxnSpPr>
          <p:cNvPr id="21" name="Straight Arrow Connector 20">
            <a:extLst>
              <a:ext uri="{FF2B5EF4-FFF2-40B4-BE49-F238E27FC236}">
                <a16:creationId xmlns:a16="http://schemas.microsoft.com/office/drawing/2014/main" id="{FC40BCCE-4933-4AA4-8928-56DCCF40C8C4}"/>
              </a:ext>
            </a:extLst>
          </p:cNvPr>
          <p:cNvCxnSpPr>
            <a:cxnSpLocks/>
            <a:endCxn id="28" idx="0"/>
          </p:cNvCxnSpPr>
          <p:nvPr/>
        </p:nvCxnSpPr>
        <p:spPr>
          <a:xfrm>
            <a:off x="7108217" y="2362200"/>
            <a:ext cx="1" cy="3039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70F8D85-59AB-4982-9AAA-14FA008E1A5C}"/>
              </a:ext>
            </a:extLst>
          </p:cNvPr>
          <p:cNvSpPr/>
          <p:nvPr/>
        </p:nvSpPr>
        <p:spPr>
          <a:xfrm>
            <a:off x="6629400" y="1823408"/>
            <a:ext cx="864339" cy="523220"/>
          </a:xfrm>
          <a:prstGeom prst="rect">
            <a:avLst/>
          </a:prstGeom>
          <a:solidFill>
            <a:schemeClr val="bg1"/>
          </a:solidFill>
        </p:spPr>
        <p:txBody>
          <a:bodyPr wrap="none">
            <a:spAutoFit/>
          </a:bodyPr>
          <a:lstStyle/>
          <a:p>
            <a:r>
              <a:rPr lang="en-US" sz="2800" b="1" i="1" dirty="0">
                <a:solidFill>
                  <a:srgbClr val="00B050"/>
                </a:solidFill>
              </a:rPr>
              <a:t>(p)b</a:t>
            </a:r>
            <a:endParaRPr lang="en-US" dirty="0">
              <a:solidFill>
                <a:srgbClr val="00B050"/>
              </a:solidFill>
            </a:endParaRPr>
          </a:p>
        </p:txBody>
      </p:sp>
    </p:spTree>
    <p:extLst>
      <p:ext uri="{BB962C8B-B14F-4D97-AF65-F5344CB8AC3E}">
        <p14:creationId xmlns:p14="http://schemas.microsoft.com/office/powerpoint/2010/main" val="38802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Pediatric vaccination: at birth (or right after maternal immunity wanes), a proportion (</a:t>
            </a:r>
            <a:r>
              <a:rPr lang="en-US" sz="3200" b="1" i="1" dirty="0"/>
              <a:t>p</a:t>
            </a:r>
            <a:r>
              <a:rPr lang="en-US" sz="3200" b="1" dirty="0"/>
              <a:t>) of babies are successfully vaccinated</a:t>
            </a:r>
          </a:p>
        </p:txBody>
      </p:sp>
      <p:sp>
        <p:nvSpPr>
          <p:cNvPr id="19" name="TextBox 18">
            <a:extLst>
              <a:ext uri="{FF2B5EF4-FFF2-40B4-BE49-F238E27FC236}">
                <a16:creationId xmlns:a16="http://schemas.microsoft.com/office/drawing/2014/main" id="{42878476-9DBC-403A-A25D-04CB7D81F2F9}"/>
              </a:ext>
            </a:extLst>
          </p:cNvPr>
          <p:cNvSpPr txBox="1"/>
          <p:nvPr/>
        </p:nvSpPr>
        <p:spPr>
          <a:xfrm>
            <a:off x="419091" y="4722160"/>
            <a:ext cx="8458201" cy="1785104"/>
          </a:xfrm>
          <a:prstGeom prst="rect">
            <a:avLst/>
          </a:prstGeom>
          <a:noFill/>
        </p:spPr>
        <p:txBody>
          <a:bodyPr wrap="square" rtlCol="0">
            <a:spAutoFit/>
          </a:bodyPr>
          <a:lstStyle/>
          <a:p>
            <a:r>
              <a:rPr lang="en-US" sz="2200" b="1" dirty="0">
                <a:latin typeface="+mj-lt"/>
              </a:rPr>
              <a:t>Keeling and </a:t>
            </a:r>
            <a:r>
              <a:rPr lang="en-US" sz="2200" b="1" dirty="0" err="1">
                <a:latin typeface="+mj-lt"/>
              </a:rPr>
              <a:t>Rohani</a:t>
            </a:r>
            <a:r>
              <a:rPr lang="en-US" sz="2200" b="1" dirty="0">
                <a:latin typeface="+mj-lt"/>
              </a:rPr>
              <a:t> show that the system on the left is equivalent to the one on the right</a:t>
            </a:r>
          </a:p>
          <a:p>
            <a:r>
              <a:rPr lang="en-US" sz="2200" b="1" dirty="0">
                <a:latin typeface="+mj-lt"/>
              </a:rPr>
              <a:t>The key insight of the one of the right is that the effective reproductive number with vaccination is</a:t>
            </a:r>
          </a:p>
          <a:p>
            <a:pPr algn="ctr"/>
            <a:r>
              <a:rPr lang="en-US" sz="2200" b="1" dirty="0">
                <a:latin typeface="+mj-lt"/>
              </a:rPr>
              <a:t>(1-p)*R</a:t>
            </a:r>
            <a:r>
              <a:rPr lang="en-US" sz="2200" b="1" baseline="-25000" dirty="0">
                <a:latin typeface="+mj-lt"/>
              </a:rPr>
              <a:t>0</a:t>
            </a:r>
            <a:r>
              <a:rPr lang="en-US" sz="2200" b="1" dirty="0">
                <a:latin typeface="+mj-lt"/>
              </a:rPr>
              <a:t> =&gt; p</a:t>
            </a:r>
            <a:r>
              <a:rPr lang="en-US" sz="2200" b="1" baseline="-25000" dirty="0">
                <a:latin typeface="+mj-lt"/>
              </a:rPr>
              <a:t>c</a:t>
            </a:r>
            <a:r>
              <a:rPr lang="en-US" sz="2200" b="1" dirty="0">
                <a:latin typeface="+mj-lt"/>
              </a:rPr>
              <a:t> must be at least 1- 1/R</a:t>
            </a:r>
            <a:r>
              <a:rPr lang="en-US" sz="2200" b="1" baseline="-25000" dirty="0">
                <a:latin typeface="+mj-lt"/>
              </a:rPr>
              <a:t>0</a:t>
            </a:r>
            <a:r>
              <a:rPr lang="en-US" sz="2200" b="1" dirty="0">
                <a:latin typeface="+mj-lt"/>
              </a:rPr>
              <a:t> to achieve eradication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682C7A3-E5D9-49A0-9608-498DF8F15164}"/>
                  </a:ext>
                </a:extLst>
              </p:cNvPr>
              <p:cNvSpPr txBox="1"/>
              <p:nvPr/>
            </p:nvSpPr>
            <p:spPr>
              <a:xfrm>
                <a:off x="76200" y="1676400"/>
                <a:ext cx="4572000" cy="910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𝑑𝑆</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solidFill>
                                <a:srgbClr val="00B050"/>
                              </a:solidFill>
                              <a:latin typeface="Cambria Math" panose="02040503050406030204" pitchFamily="18" charset="0"/>
                            </a:rPr>
                            <m:t>1−</m:t>
                          </m:r>
                          <m:r>
                            <a:rPr lang="en-US" sz="2800" b="0" i="1" smtClean="0">
                              <a:solidFill>
                                <a:srgbClr val="00B050"/>
                              </a:solidFill>
                              <a:latin typeface="Cambria Math" panose="02040503050406030204" pitchFamily="18" charset="0"/>
                            </a:rPr>
                            <m:t>𝑝</m:t>
                          </m:r>
                        </m:e>
                      </m:d>
                      <m:r>
                        <a:rPr lang="en-US" sz="2800" b="0" i="1" smtClean="0">
                          <a:solidFill>
                            <a:srgbClr val="00B050"/>
                          </a:solidFill>
                          <a:latin typeface="Cambria Math" panose="02040503050406030204" pitchFamily="18" charset="0"/>
                        </a:rPr>
                        <m:t>𝑏</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β</m:t>
                      </m:r>
                      <m:r>
                        <a:rPr lang="en-US" sz="2800" b="0" i="1" smtClean="0">
                          <a:latin typeface="Cambria Math" panose="02040503050406030204" pitchFamily="18" charset="0"/>
                        </a:rPr>
                        <m:t>𝐼𝑆</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𝑆</m:t>
                      </m:r>
                    </m:oMath>
                  </m:oMathPara>
                </a14:m>
                <a:endParaRPr lang="en-US" sz="2800" dirty="0">
                  <a:latin typeface="+mn-lt"/>
                </a:endParaRPr>
              </a:p>
            </p:txBody>
          </p:sp>
        </mc:Choice>
        <mc:Fallback xmlns="">
          <p:sp>
            <p:nvSpPr>
              <p:cNvPr id="23" name="TextBox 22">
                <a:extLst>
                  <a:ext uri="{FF2B5EF4-FFF2-40B4-BE49-F238E27FC236}">
                    <a16:creationId xmlns:a16="http://schemas.microsoft.com/office/drawing/2014/main" id="{7682C7A3-E5D9-49A0-9608-498DF8F15164}"/>
                  </a:ext>
                </a:extLst>
              </p:cNvPr>
              <p:cNvSpPr txBox="1">
                <a:spLocks noRot="1" noChangeAspect="1" noMove="1" noResize="1" noEditPoints="1" noAdjustHandles="1" noChangeArrowheads="1" noChangeShapeType="1" noTextEdit="1"/>
              </p:cNvSpPr>
              <p:nvPr/>
            </p:nvSpPr>
            <p:spPr>
              <a:xfrm>
                <a:off x="76200" y="1676400"/>
                <a:ext cx="4572000" cy="9103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0AC61B2-B0E5-4E49-A3A6-485165193183}"/>
                  </a:ext>
                </a:extLst>
              </p:cNvPr>
              <p:cNvSpPr txBox="1"/>
              <p:nvPr/>
            </p:nvSpPr>
            <p:spPr>
              <a:xfrm>
                <a:off x="76200" y="2686293"/>
                <a:ext cx="3496366" cy="9361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𝑑𝐼</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m:rPr>
                          <m:sty m:val="p"/>
                        </m:rPr>
                        <a:rPr lang="el-GR" sz="2800" b="0" i="1" smtClean="0">
                          <a:latin typeface="Cambria Math" panose="02040503050406030204" pitchFamily="18" charset="0"/>
                        </a:rPr>
                        <m:t>β</m:t>
                      </m:r>
                      <m:r>
                        <a:rPr lang="en-US" sz="2800" b="0" i="1" smtClean="0">
                          <a:latin typeface="Cambria Math" panose="02040503050406030204" pitchFamily="18" charset="0"/>
                        </a:rPr>
                        <m:t>𝐼𝑆</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γ</m:t>
                      </m:r>
                      <m:r>
                        <a:rPr lang="en-US" sz="2800" b="0" i="1" smtClean="0">
                          <a:latin typeface="Cambria Math" panose="02040503050406030204" pitchFamily="18" charset="0"/>
                        </a:rPr>
                        <m:t>𝐼</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𝐼</m:t>
                      </m:r>
                    </m:oMath>
                  </m:oMathPara>
                </a14:m>
                <a:endParaRPr lang="en-US" sz="2800" dirty="0">
                  <a:latin typeface="+mn-lt"/>
                </a:endParaRPr>
              </a:p>
            </p:txBody>
          </p:sp>
        </mc:Choice>
        <mc:Fallback xmlns="">
          <p:sp>
            <p:nvSpPr>
              <p:cNvPr id="27" name="TextBox 26">
                <a:extLst>
                  <a:ext uri="{FF2B5EF4-FFF2-40B4-BE49-F238E27FC236}">
                    <a16:creationId xmlns:a16="http://schemas.microsoft.com/office/drawing/2014/main" id="{40AC61B2-B0E5-4E49-A3A6-485165193183}"/>
                  </a:ext>
                </a:extLst>
              </p:cNvPr>
              <p:cNvSpPr txBox="1">
                <a:spLocks noRot="1" noChangeAspect="1" noMove="1" noResize="1" noEditPoints="1" noAdjustHandles="1" noChangeArrowheads="1" noChangeShapeType="1" noTextEdit="1"/>
              </p:cNvSpPr>
              <p:nvPr/>
            </p:nvSpPr>
            <p:spPr>
              <a:xfrm>
                <a:off x="76200" y="2686293"/>
                <a:ext cx="3496366" cy="9361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B825D57-8D6B-487E-8977-1F8B0675B6AE}"/>
                  </a:ext>
                </a:extLst>
              </p:cNvPr>
              <p:cNvSpPr txBox="1"/>
              <p:nvPr/>
            </p:nvSpPr>
            <p:spPr>
              <a:xfrm>
                <a:off x="76200" y="3679383"/>
                <a:ext cx="3810000" cy="910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𝑑𝑅</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m:rPr>
                          <m:sty m:val="p"/>
                        </m:rPr>
                        <a:rPr lang="el-GR" sz="2800" i="1">
                          <a:latin typeface="Cambria Math" panose="02040503050406030204" pitchFamily="18" charset="0"/>
                        </a:rPr>
                        <m:t>γ</m:t>
                      </m:r>
                      <m:r>
                        <a:rPr lang="en-US" sz="2800" i="1">
                          <a:latin typeface="Cambria Math" panose="02040503050406030204" pitchFamily="18" charset="0"/>
                        </a:rPr>
                        <m:t>𝐼</m:t>
                      </m:r>
                      <m:r>
                        <a:rPr lang="en-US" sz="2800" b="0" i="1" smtClean="0">
                          <a:latin typeface="Cambria Math" panose="02040503050406030204" pitchFamily="18" charset="0"/>
                        </a:rPr>
                        <m:t>+</m:t>
                      </m:r>
                      <m:d>
                        <m:dPr>
                          <m:ctrlPr>
                            <a:rPr lang="en-US" sz="2800" i="1">
                              <a:latin typeface="Cambria Math" panose="02040503050406030204" pitchFamily="18" charset="0"/>
                            </a:rPr>
                          </m:ctrlPr>
                        </m:dPr>
                        <m:e>
                          <m:r>
                            <a:rPr lang="en-US" sz="2800" i="1">
                              <a:solidFill>
                                <a:srgbClr val="00B050"/>
                              </a:solidFill>
                              <a:latin typeface="Cambria Math" panose="02040503050406030204" pitchFamily="18" charset="0"/>
                            </a:rPr>
                            <m:t>𝑝</m:t>
                          </m:r>
                        </m:e>
                      </m:d>
                      <m:r>
                        <a:rPr lang="en-US" sz="2800" i="1">
                          <a:solidFill>
                            <a:srgbClr val="00B050"/>
                          </a:solidFill>
                          <a:latin typeface="Cambria Math" panose="02040503050406030204" pitchFamily="18" charset="0"/>
                        </a:rPr>
                        <m:t>𝑏</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𝑅</m:t>
                      </m:r>
                    </m:oMath>
                  </m:oMathPara>
                </a14:m>
                <a:endParaRPr lang="en-US" sz="2800" dirty="0">
                  <a:latin typeface="+mn-lt"/>
                </a:endParaRPr>
              </a:p>
            </p:txBody>
          </p:sp>
        </mc:Choice>
        <mc:Fallback xmlns="">
          <p:sp>
            <p:nvSpPr>
              <p:cNvPr id="37" name="TextBox 36">
                <a:extLst>
                  <a:ext uri="{FF2B5EF4-FFF2-40B4-BE49-F238E27FC236}">
                    <a16:creationId xmlns:a16="http://schemas.microsoft.com/office/drawing/2014/main" id="{FB825D57-8D6B-487E-8977-1F8B0675B6AE}"/>
                  </a:ext>
                </a:extLst>
              </p:cNvPr>
              <p:cNvSpPr txBox="1">
                <a:spLocks noRot="1" noChangeAspect="1" noMove="1" noResize="1" noEditPoints="1" noAdjustHandles="1" noChangeArrowheads="1" noChangeShapeType="1" noTextEdit="1"/>
              </p:cNvSpPr>
              <p:nvPr/>
            </p:nvSpPr>
            <p:spPr>
              <a:xfrm>
                <a:off x="76200" y="3679383"/>
                <a:ext cx="3810000" cy="9103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610A98E-FB6B-465D-9B54-0D953511C2B0}"/>
                  </a:ext>
                </a:extLst>
              </p:cNvPr>
              <p:cNvSpPr txBox="1"/>
              <p:nvPr/>
            </p:nvSpPr>
            <p:spPr>
              <a:xfrm>
                <a:off x="4572000" y="1676400"/>
                <a:ext cx="4572000" cy="934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𝑑𝑆</m:t>
                          </m:r>
                          <m:r>
                            <a:rPr lang="en-US" sz="2800" b="0" i="1" smtClean="0">
                              <a:latin typeface="Cambria Math" panose="02040503050406030204" pitchFamily="18" charset="0"/>
                            </a:rPr>
                            <m:t>′</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a:rPr lang="en-US" sz="2800" b="0" i="1" smtClean="0">
                          <a:solidFill>
                            <a:srgbClr val="00B050"/>
                          </a:solidFill>
                          <a:latin typeface="Cambria Math" panose="02040503050406030204" pitchFamily="18" charset="0"/>
                        </a:rPr>
                        <m:t>𝑏</m:t>
                      </m:r>
                      <m:r>
                        <a:rPr lang="en-US" sz="2800" b="0" i="1" smtClean="0">
                          <a:latin typeface="Cambria Math" panose="02040503050406030204" pitchFamily="18" charset="0"/>
                        </a:rPr>
                        <m:t>−</m:t>
                      </m:r>
                      <m:d>
                        <m:dPr>
                          <m:ctrlPr>
                            <a:rPr lang="en-US" sz="2800" i="1">
                              <a:latin typeface="Cambria Math" panose="02040503050406030204" pitchFamily="18" charset="0"/>
                            </a:rPr>
                          </m:ctrlPr>
                        </m:dPr>
                        <m:e>
                          <m:r>
                            <a:rPr lang="en-US" sz="2800" i="1">
                              <a:solidFill>
                                <a:srgbClr val="00B050"/>
                              </a:solidFill>
                              <a:latin typeface="Cambria Math" panose="02040503050406030204" pitchFamily="18" charset="0"/>
                            </a:rPr>
                            <m:t>1−</m:t>
                          </m:r>
                          <m:r>
                            <a:rPr lang="en-US" sz="2800" i="1">
                              <a:solidFill>
                                <a:srgbClr val="00B050"/>
                              </a:solidFill>
                              <a:latin typeface="Cambria Math" panose="02040503050406030204" pitchFamily="18" charset="0"/>
                            </a:rPr>
                            <m:t>𝑝</m:t>
                          </m:r>
                        </m:e>
                      </m:d>
                      <m:r>
                        <m:rPr>
                          <m:sty m:val="p"/>
                        </m:rPr>
                        <a:rPr lang="el-GR" sz="2800" b="0" i="1" smtClean="0">
                          <a:latin typeface="Cambria Math" panose="02040503050406030204" pitchFamily="18" charset="0"/>
                        </a:rPr>
                        <m:t>β</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𝑆</m:t>
                      </m:r>
                      <m:r>
                        <a:rPr lang="en-US" sz="2800" b="0" i="1" smtClean="0">
                          <a:latin typeface="Cambria Math" panose="02040503050406030204" pitchFamily="18" charset="0"/>
                        </a:rPr>
                        <m:t>′</m:t>
                      </m:r>
                    </m:oMath>
                  </m:oMathPara>
                </a14:m>
                <a:endParaRPr lang="en-US" sz="2800" dirty="0">
                  <a:latin typeface="+mn-lt"/>
                </a:endParaRPr>
              </a:p>
            </p:txBody>
          </p:sp>
        </mc:Choice>
        <mc:Fallback xmlns="">
          <p:sp>
            <p:nvSpPr>
              <p:cNvPr id="38" name="TextBox 37">
                <a:extLst>
                  <a:ext uri="{FF2B5EF4-FFF2-40B4-BE49-F238E27FC236}">
                    <a16:creationId xmlns:a16="http://schemas.microsoft.com/office/drawing/2014/main" id="{0610A98E-FB6B-465D-9B54-0D953511C2B0}"/>
                  </a:ext>
                </a:extLst>
              </p:cNvPr>
              <p:cNvSpPr txBox="1">
                <a:spLocks noRot="1" noChangeAspect="1" noMove="1" noResize="1" noEditPoints="1" noAdjustHandles="1" noChangeArrowheads="1" noChangeShapeType="1" noTextEdit="1"/>
              </p:cNvSpPr>
              <p:nvPr/>
            </p:nvSpPr>
            <p:spPr>
              <a:xfrm>
                <a:off x="4572000" y="1676400"/>
                <a:ext cx="4572000" cy="9346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554B11F-5201-458C-B7C6-E755D4B12429}"/>
                  </a:ext>
                </a:extLst>
              </p:cNvPr>
              <p:cNvSpPr txBox="1"/>
              <p:nvPr/>
            </p:nvSpPr>
            <p:spPr>
              <a:xfrm>
                <a:off x="4572000" y="2686293"/>
                <a:ext cx="4648200" cy="934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𝑑𝐼</m:t>
                          </m:r>
                          <m:r>
                            <a:rPr lang="en-US" sz="2800" b="0" i="1" smtClean="0">
                              <a:latin typeface="Cambria Math" panose="02040503050406030204" pitchFamily="18" charset="0"/>
                            </a:rPr>
                            <m:t>′</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d>
                        <m:dPr>
                          <m:ctrlPr>
                            <a:rPr lang="en-US" sz="2800" i="1">
                              <a:latin typeface="Cambria Math" panose="02040503050406030204" pitchFamily="18" charset="0"/>
                            </a:rPr>
                          </m:ctrlPr>
                        </m:dPr>
                        <m:e>
                          <m:r>
                            <a:rPr lang="en-US" sz="2800" i="1">
                              <a:solidFill>
                                <a:srgbClr val="00B050"/>
                              </a:solidFill>
                              <a:latin typeface="Cambria Math" panose="02040503050406030204" pitchFamily="18" charset="0"/>
                            </a:rPr>
                            <m:t>1−</m:t>
                          </m:r>
                          <m:r>
                            <a:rPr lang="en-US" sz="2800" i="1">
                              <a:solidFill>
                                <a:srgbClr val="00B050"/>
                              </a:solidFill>
                              <a:latin typeface="Cambria Math" panose="02040503050406030204" pitchFamily="18" charset="0"/>
                            </a:rPr>
                            <m:t>𝑝</m:t>
                          </m:r>
                        </m:e>
                      </m:d>
                      <m:r>
                        <m:rPr>
                          <m:sty m:val="p"/>
                        </m:rPr>
                        <a:rPr lang="el-GR" sz="2800" b="0" i="1" smtClean="0">
                          <a:latin typeface="Cambria Math" panose="02040503050406030204" pitchFamily="18" charset="0"/>
                        </a:rPr>
                        <m:t>β</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γ</m:t>
                      </m:r>
                      <m:r>
                        <a:rPr lang="en-US" sz="2800" b="0" i="1" smtClean="0">
                          <a:latin typeface="Cambria Math" panose="02040503050406030204" pitchFamily="18" charset="0"/>
                        </a:rPr>
                        <m:t>𝐼</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𝐼</m:t>
                      </m:r>
                      <m:r>
                        <a:rPr lang="en-US" sz="2800" b="0" i="1" smtClean="0">
                          <a:latin typeface="Cambria Math" panose="02040503050406030204" pitchFamily="18" charset="0"/>
                        </a:rPr>
                        <m:t>′</m:t>
                      </m:r>
                    </m:oMath>
                  </m:oMathPara>
                </a14:m>
                <a:endParaRPr lang="en-US" sz="2800" dirty="0">
                  <a:latin typeface="+mn-lt"/>
                </a:endParaRPr>
              </a:p>
            </p:txBody>
          </p:sp>
        </mc:Choice>
        <mc:Fallback xmlns="">
          <p:sp>
            <p:nvSpPr>
              <p:cNvPr id="39" name="TextBox 38">
                <a:extLst>
                  <a:ext uri="{FF2B5EF4-FFF2-40B4-BE49-F238E27FC236}">
                    <a16:creationId xmlns:a16="http://schemas.microsoft.com/office/drawing/2014/main" id="{1554B11F-5201-458C-B7C6-E755D4B12429}"/>
                  </a:ext>
                </a:extLst>
              </p:cNvPr>
              <p:cNvSpPr txBox="1">
                <a:spLocks noRot="1" noChangeAspect="1" noMove="1" noResize="1" noEditPoints="1" noAdjustHandles="1" noChangeArrowheads="1" noChangeShapeType="1" noTextEdit="1"/>
              </p:cNvSpPr>
              <p:nvPr/>
            </p:nvSpPr>
            <p:spPr>
              <a:xfrm>
                <a:off x="4572000" y="2686293"/>
                <a:ext cx="4648200" cy="93461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CB7A0E5-B223-4FFD-8028-249FEB449493}"/>
                  </a:ext>
                </a:extLst>
              </p:cNvPr>
              <p:cNvSpPr txBox="1"/>
              <p:nvPr/>
            </p:nvSpPr>
            <p:spPr>
              <a:xfrm>
                <a:off x="3886200" y="3679383"/>
                <a:ext cx="3810000" cy="934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𝑑𝑅</m:t>
                          </m:r>
                          <m:r>
                            <a:rPr lang="en-US" sz="2800" b="0" i="1" smtClean="0">
                              <a:latin typeface="Cambria Math" panose="02040503050406030204" pitchFamily="18" charset="0"/>
                            </a:rPr>
                            <m:t>′</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m:rPr>
                          <m:sty m:val="p"/>
                        </m:rPr>
                        <a:rPr lang="el-GR" sz="2800" i="1">
                          <a:latin typeface="Cambria Math" panose="02040503050406030204" pitchFamily="18" charset="0"/>
                        </a:rPr>
                        <m:t>γ</m:t>
                      </m:r>
                      <m:r>
                        <a:rPr lang="en-US" sz="2800" i="1">
                          <a:latin typeface="Cambria Math" panose="02040503050406030204" pitchFamily="18" charset="0"/>
                        </a:rPr>
                        <m:t>𝐼</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𝑅</m:t>
                      </m:r>
                      <m:r>
                        <a:rPr lang="en-US" sz="2800" b="0" i="1" smtClean="0">
                          <a:latin typeface="Cambria Math" panose="02040503050406030204" pitchFamily="18" charset="0"/>
                        </a:rPr>
                        <m:t>′</m:t>
                      </m:r>
                    </m:oMath>
                  </m:oMathPara>
                </a14:m>
                <a:endParaRPr lang="en-US" sz="2800" dirty="0">
                  <a:latin typeface="+mn-lt"/>
                </a:endParaRPr>
              </a:p>
            </p:txBody>
          </p:sp>
        </mc:Choice>
        <mc:Fallback xmlns="">
          <p:sp>
            <p:nvSpPr>
              <p:cNvPr id="40" name="TextBox 39">
                <a:extLst>
                  <a:ext uri="{FF2B5EF4-FFF2-40B4-BE49-F238E27FC236}">
                    <a16:creationId xmlns:a16="http://schemas.microsoft.com/office/drawing/2014/main" id="{8CB7A0E5-B223-4FFD-8028-249FEB449493}"/>
                  </a:ext>
                </a:extLst>
              </p:cNvPr>
              <p:cNvSpPr txBox="1">
                <a:spLocks noRot="1" noChangeAspect="1" noMove="1" noResize="1" noEditPoints="1" noAdjustHandles="1" noChangeArrowheads="1" noChangeShapeType="1" noTextEdit="1"/>
              </p:cNvSpPr>
              <p:nvPr/>
            </p:nvSpPr>
            <p:spPr>
              <a:xfrm>
                <a:off x="3886200" y="3679383"/>
                <a:ext cx="3810000" cy="93461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6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D21B-55ED-4673-8AAD-3B2785D37AB8}"/>
              </a:ext>
            </a:extLst>
          </p:cNvPr>
          <p:cNvSpPr>
            <a:spLocks noGrp="1"/>
          </p:cNvSpPr>
          <p:nvPr>
            <p:ph type="title"/>
          </p:nvPr>
        </p:nvSpPr>
        <p:spPr/>
        <p:txBody>
          <a:bodyPr/>
          <a:lstStyle/>
          <a:p>
            <a:r>
              <a:rPr lang="en-US" sz="3600" b="1" dirty="0"/>
              <a:t>Critical vaccination proportions required for various infectious diseases</a:t>
            </a:r>
          </a:p>
        </p:txBody>
      </p:sp>
      <p:pic>
        <p:nvPicPr>
          <p:cNvPr id="4" name="Picture 3">
            <a:extLst>
              <a:ext uri="{FF2B5EF4-FFF2-40B4-BE49-F238E27FC236}">
                <a16:creationId xmlns:a16="http://schemas.microsoft.com/office/drawing/2014/main" id="{DF2C5353-A7E7-4448-9918-FE293180916E}"/>
              </a:ext>
            </a:extLst>
          </p:cNvPr>
          <p:cNvPicPr>
            <a:picLocks noChangeAspect="1"/>
          </p:cNvPicPr>
          <p:nvPr/>
        </p:nvPicPr>
        <p:blipFill>
          <a:blip r:embed="rId2"/>
          <a:stretch>
            <a:fillRect/>
          </a:stretch>
        </p:blipFill>
        <p:spPr>
          <a:xfrm>
            <a:off x="76200" y="1524000"/>
            <a:ext cx="6629400" cy="5292166"/>
          </a:xfrm>
          <a:prstGeom prst="rect">
            <a:avLst/>
          </a:prstGeom>
        </p:spPr>
      </p:pic>
      <p:cxnSp>
        <p:nvCxnSpPr>
          <p:cNvPr id="6" name="Straight Connector 5">
            <a:extLst>
              <a:ext uri="{FF2B5EF4-FFF2-40B4-BE49-F238E27FC236}">
                <a16:creationId xmlns:a16="http://schemas.microsoft.com/office/drawing/2014/main" id="{295446FA-E31D-4A06-9637-DD3B94842959}"/>
              </a:ext>
            </a:extLst>
          </p:cNvPr>
          <p:cNvCxnSpPr>
            <a:cxnSpLocks/>
          </p:cNvCxnSpPr>
          <p:nvPr/>
        </p:nvCxnSpPr>
        <p:spPr>
          <a:xfrm flipV="1">
            <a:off x="3276600" y="2362200"/>
            <a:ext cx="3276600" cy="1600200"/>
          </a:xfrm>
          <a:prstGeom prst="line">
            <a:avLst/>
          </a:prstGeom>
          <a:ln/>
        </p:spPr>
        <p:style>
          <a:lnRef idx="2">
            <a:schemeClr val="accent6"/>
          </a:lnRef>
          <a:fillRef idx="1">
            <a:schemeClr val="lt1"/>
          </a:fillRef>
          <a:effectRef idx="0">
            <a:schemeClr val="accent6"/>
          </a:effectRef>
          <a:fontRef idx="minor">
            <a:schemeClr val="dk1"/>
          </a:fontRef>
        </p:style>
      </p:cxnSp>
      <p:sp>
        <p:nvSpPr>
          <p:cNvPr id="7" name="TextBox 6">
            <a:extLst>
              <a:ext uri="{FF2B5EF4-FFF2-40B4-BE49-F238E27FC236}">
                <a16:creationId xmlns:a16="http://schemas.microsoft.com/office/drawing/2014/main" id="{F69DA053-0F07-4FF9-939C-E50EA7078076}"/>
              </a:ext>
            </a:extLst>
          </p:cNvPr>
          <p:cNvSpPr txBox="1"/>
          <p:nvPr/>
        </p:nvSpPr>
        <p:spPr>
          <a:xfrm>
            <a:off x="6477000" y="2133600"/>
            <a:ext cx="2590800" cy="31700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000" b="1" dirty="0">
                <a:latin typeface="+mj-lt"/>
              </a:rPr>
              <a:t>Why is there a range of R0s for each disease?</a:t>
            </a:r>
          </a:p>
          <a:p>
            <a:pPr marL="342900" indent="-342900">
              <a:buFont typeface="Arial" panose="020B0604020202020204" pitchFamily="34" charset="0"/>
              <a:buChar char="•"/>
            </a:pPr>
            <a:r>
              <a:rPr lang="en-US" sz="2000" b="1" dirty="0">
                <a:latin typeface="+mj-lt"/>
              </a:rPr>
              <a:t>If we know that R0 = Beta/(</a:t>
            </a:r>
            <a:r>
              <a:rPr lang="en-US" sz="2000" b="1" dirty="0" err="1">
                <a:latin typeface="+mj-lt"/>
              </a:rPr>
              <a:t>Mu+Gamma</a:t>
            </a:r>
            <a:r>
              <a:rPr lang="en-US" sz="2000" b="1" dirty="0">
                <a:latin typeface="+mj-lt"/>
              </a:rPr>
              <a:t>), how is this range related to a form of sensitivity analysis?</a:t>
            </a:r>
          </a:p>
        </p:txBody>
      </p:sp>
    </p:spTree>
    <p:extLst>
      <p:ext uri="{BB962C8B-B14F-4D97-AF65-F5344CB8AC3E}">
        <p14:creationId xmlns:p14="http://schemas.microsoft.com/office/powerpoint/2010/main" val="429480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D21B-55ED-4673-8AAD-3B2785D37AB8}"/>
              </a:ext>
            </a:extLst>
          </p:cNvPr>
          <p:cNvSpPr>
            <a:spLocks noGrp="1"/>
          </p:cNvSpPr>
          <p:nvPr>
            <p:ph type="title"/>
          </p:nvPr>
        </p:nvSpPr>
        <p:spPr/>
        <p:txBody>
          <a:bodyPr/>
          <a:lstStyle/>
          <a:p>
            <a:r>
              <a:rPr lang="en-US" sz="3600" b="1" dirty="0"/>
              <a:t>Critical vaccination proportions required for various infectious diseases</a:t>
            </a:r>
          </a:p>
        </p:txBody>
      </p:sp>
      <p:pic>
        <p:nvPicPr>
          <p:cNvPr id="4" name="Picture 3">
            <a:extLst>
              <a:ext uri="{FF2B5EF4-FFF2-40B4-BE49-F238E27FC236}">
                <a16:creationId xmlns:a16="http://schemas.microsoft.com/office/drawing/2014/main" id="{DF2C5353-A7E7-4448-9918-FE293180916E}"/>
              </a:ext>
            </a:extLst>
          </p:cNvPr>
          <p:cNvPicPr>
            <a:picLocks noChangeAspect="1"/>
          </p:cNvPicPr>
          <p:nvPr/>
        </p:nvPicPr>
        <p:blipFill>
          <a:blip r:embed="rId2"/>
          <a:stretch>
            <a:fillRect/>
          </a:stretch>
        </p:blipFill>
        <p:spPr>
          <a:xfrm>
            <a:off x="76200" y="1524000"/>
            <a:ext cx="6629400" cy="5292166"/>
          </a:xfrm>
          <a:prstGeom prst="rect">
            <a:avLst/>
          </a:prstGeom>
        </p:spPr>
      </p:pic>
      <p:cxnSp>
        <p:nvCxnSpPr>
          <p:cNvPr id="6" name="Straight Connector 5">
            <a:extLst>
              <a:ext uri="{FF2B5EF4-FFF2-40B4-BE49-F238E27FC236}">
                <a16:creationId xmlns:a16="http://schemas.microsoft.com/office/drawing/2014/main" id="{295446FA-E31D-4A06-9637-DD3B94842959}"/>
              </a:ext>
            </a:extLst>
          </p:cNvPr>
          <p:cNvCxnSpPr>
            <a:cxnSpLocks/>
          </p:cNvCxnSpPr>
          <p:nvPr/>
        </p:nvCxnSpPr>
        <p:spPr>
          <a:xfrm flipV="1">
            <a:off x="3276600" y="2362200"/>
            <a:ext cx="3276600" cy="1600200"/>
          </a:xfrm>
          <a:prstGeom prst="line">
            <a:avLst/>
          </a:prstGeom>
          <a:ln/>
        </p:spPr>
        <p:style>
          <a:lnRef idx="2">
            <a:schemeClr val="accent6"/>
          </a:lnRef>
          <a:fillRef idx="1">
            <a:schemeClr val="lt1"/>
          </a:fillRef>
          <a:effectRef idx="0">
            <a:schemeClr val="accent6"/>
          </a:effectRef>
          <a:fontRef idx="minor">
            <a:schemeClr val="dk1"/>
          </a:fontRef>
        </p:style>
      </p:cxnSp>
      <p:sp>
        <p:nvSpPr>
          <p:cNvPr id="7" name="TextBox 6">
            <a:extLst>
              <a:ext uri="{FF2B5EF4-FFF2-40B4-BE49-F238E27FC236}">
                <a16:creationId xmlns:a16="http://schemas.microsoft.com/office/drawing/2014/main" id="{F69DA053-0F07-4FF9-939C-E50EA7078076}"/>
              </a:ext>
            </a:extLst>
          </p:cNvPr>
          <p:cNvSpPr txBox="1"/>
          <p:nvPr/>
        </p:nvSpPr>
        <p:spPr>
          <a:xfrm>
            <a:off x="6477000" y="2133600"/>
            <a:ext cx="2590800" cy="31700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000" b="1" dirty="0">
                <a:latin typeface="+mj-lt"/>
              </a:rPr>
              <a:t>Why is there a range of R0s for each disease?</a:t>
            </a:r>
          </a:p>
          <a:p>
            <a:pPr marL="342900" indent="-342900">
              <a:buFont typeface="Arial" panose="020B0604020202020204" pitchFamily="34" charset="0"/>
              <a:buChar char="•"/>
            </a:pPr>
            <a:r>
              <a:rPr lang="en-US" sz="2000" b="1" dirty="0">
                <a:latin typeface="+mj-lt"/>
              </a:rPr>
              <a:t>If we know that R0 = Beta/(</a:t>
            </a:r>
            <a:r>
              <a:rPr lang="en-US" sz="2000" b="1" dirty="0" err="1">
                <a:latin typeface="+mj-lt"/>
              </a:rPr>
              <a:t>Mu+Gamma</a:t>
            </a:r>
            <a:r>
              <a:rPr lang="en-US" sz="2000" b="1" dirty="0">
                <a:latin typeface="+mj-lt"/>
              </a:rPr>
              <a:t>), how is this range related to a form of sensitivity analysis?</a:t>
            </a:r>
          </a:p>
        </p:txBody>
      </p:sp>
      <p:sp>
        <p:nvSpPr>
          <p:cNvPr id="10" name="TextBox 9">
            <a:extLst>
              <a:ext uri="{FF2B5EF4-FFF2-40B4-BE49-F238E27FC236}">
                <a16:creationId xmlns:a16="http://schemas.microsoft.com/office/drawing/2014/main" id="{A5AA5F3C-45D5-4389-9B15-96B514888B47}"/>
              </a:ext>
            </a:extLst>
          </p:cNvPr>
          <p:cNvSpPr txBox="1"/>
          <p:nvPr/>
        </p:nvSpPr>
        <p:spPr>
          <a:xfrm>
            <a:off x="2473695" y="5784141"/>
            <a:ext cx="6591300"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Arial" panose="020B0604020202020204" pitchFamily="34" charset="0"/>
              <a:buChar char="•"/>
            </a:pPr>
            <a:r>
              <a:rPr lang="en-US" sz="2000" b="1" dirty="0">
                <a:latin typeface="+mj-lt"/>
              </a:rPr>
              <a:t>In order to eradicate a disease with infant vaccination, a portion of the population can remain unvaccinated but protected via “herd immunity”</a:t>
            </a:r>
          </a:p>
        </p:txBody>
      </p:sp>
    </p:spTree>
    <p:extLst>
      <p:ext uri="{BB962C8B-B14F-4D97-AF65-F5344CB8AC3E}">
        <p14:creationId xmlns:p14="http://schemas.microsoft.com/office/powerpoint/2010/main" val="1534760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D21B-55ED-4673-8AAD-3B2785D37AB8}"/>
              </a:ext>
            </a:extLst>
          </p:cNvPr>
          <p:cNvSpPr>
            <a:spLocks noGrp="1"/>
          </p:cNvSpPr>
          <p:nvPr>
            <p:ph type="title"/>
          </p:nvPr>
        </p:nvSpPr>
        <p:spPr/>
        <p:txBody>
          <a:bodyPr/>
          <a:lstStyle/>
          <a:p>
            <a:r>
              <a:rPr lang="en-US" sz="2400" b="1" dirty="0"/>
              <a:t>When we achieve pc, how long does it take for prevalence of I to reach 0?</a:t>
            </a:r>
            <a:br>
              <a:rPr lang="en-US" sz="2400" b="1" dirty="0"/>
            </a:br>
            <a:r>
              <a:rPr lang="en-US" sz="2400" b="1" dirty="0"/>
              <a:t>Even if pc is not achieved, what happens to prevalence of I?</a:t>
            </a:r>
          </a:p>
        </p:txBody>
      </p:sp>
      <p:pic>
        <p:nvPicPr>
          <p:cNvPr id="4" name="Picture 3">
            <a:extLst>
              <a:ext uri="{FF2B5EF4-FFF2-40B4-BE49-F238E27FC236}">
                <a16:creationId xmlns:a16="http://schemas.microsoft.com/office/drawing/2014/main" id="{DF2C5353-A7E7-4448-9918-FE293180916E}"/>
              </a:ext>
            </a:extLst>
          </p:cNvPr>
          <p:cNvPicPr>
            <a:picLocks noChangeAspect="1"/>
          </p:cNvPicPr>
          <p:nvPr/>
        </p:nvPicPr>
        <p:blipFill>
          <a:blip r:embed="rId2"/>
          <a:stretch>
            <a:fillRect/>
          </a:stretch>
        </p:blipFill>
        <p:spPr>
          <a:xfrm>
            <a:off x="76200" y="1524000"/>
            <a:ext cx="6629400" cy="5292166"/>
          </a:xfrm>
          <a:prstGeom prst="rect">
            <a:avLst/>
          </a:prstGeom>
        </p:spPr>
      </p:pic>
    </p:spTree>
    <p:extLst>
      <p:ext uri="{BB962C8B-B14F-4D97-AF65-F5344CB8AC3E}">
        <p14:creationId xmlns:p14="http://schemas.microsoft.com/office/powerpoint/2010/main" val="635505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43AD-C5D0-4D0A-A9E5-9A2B4BA20EC1}"/>
              </a:ext>
            </a:extLst>
          </p:cNvPr>
          <p:cNvSpPr>
            <a:spLocks noGrp="1"/>
          </p:cNvSpPr>
          <p:nvPr>
            <p:ph type="title"/>
          </p:nvPr>
        </p:nvSpPr>
        <p:spPr/>
        <p:txBody>
          <a:bodyPr/>
          <a:lstStyle/>
          <a:p>
            <a:r>
              <a:rPr lang="en-US" sz="3200" b="1" dirty="0"/>
              <a:t>Vaccination Effects: We start vaccination at the dashed black line (&gt;p</a:t>
            </a:r>
            <a:r>
              <a:rPr lang="en-US" sz="3200" b="1" baseline="-25000" dirty="0"/>
              <a:t>c </a:t>
            </a:r>
            <a:r>
              <a:rPr lang="en-US" sz="3200" b="1" dirty="0"/>
              <a:t>[purple]; &lt;p</a:t>
            </a:r>
            <a:r>
              <a:rPr lang="en-US" sz="3200" b="1" baseline="-25000" dirty="0"/>
              <a:t>c</a:t>
            </a:r>
            <a:r>
              <a:rPr lang="en-US" sz="3200" b="1" dirty="0"/>
              <a:t> [blue])</a:t>
            </a:r>
            <a:endParaRPr lang="en-US" sz="3200" dirty="0"/>
          </a:p>
        </p:txBody>
      </p:sp>
      <p:pic>
        <p:nvPicPr>
          <p:cNvPr id="4" name="Picture 3">
            <a:extLst>
              <a:ext uri="{FF2B5EF4-FFF2-40B4-BE49-F238E27FC236}">
                <a16:creationId xmlns:a16="http://schemas.microsoft.com/office/drawing/2014/main" id="{E3DE64DD-91FA-4EC4-9BB8-3F4022525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36929"/>
            <a:ext cx="8534400" cy="5324621"/>
          </a:xfrm>
          <a:prstGeom prst="rect">
            <a:avLst/>
          </a:prstGeom>
        </p:spPr>
      </p:pic>
      <p:sp>
        <p:nvSpPr>
          <p:cNvPr id="3" name="Freeform: Shape 2">
            <a:extLst>
              <a:ext uri="{FF2B5EF4-FFF2-40B4-BE49-F238E27FC236}">
                <a16:creationId xmlns:a16="http://schemas.microsoft.com/office/drawing/2014/main" id="{EE4EB405-CC72-4CB0-B1E7-380D56CA6401}"/>
              </a:ext>
            </a:extLst>
          </p:cNvPr>
          <p:cNvSpPr/>
          <p:nvPr/>
        </p:nvSpPr>
        <p:spPr>
          <a:xfrm>
            <a:off x="4319558" y="5346155"/>
            <a:ext cx="3685649" cy="748836"/>
          </a:xfrm>
          <a:custGeom>
            <a:avLst/>
            <a:gdLst>
              <a:gd name="connsiteX0" fmla="*/ 0 w 3685649"/>
              <a:gd name="connsiteY0" fmla="*/ 0 h 748836"/>
              <a:gd name="connsiteX1" fmla="*/ 673178 w 3685649"/>
              <a:gd name="connsiteY1" fmla="*/ 297320 h 748836"/>
              <a:gd name="connsiteX2" fmla="*/ 1716604 w 3685649"/>
              <a:gd name="connsiteY2" fmla="*/ 600250 h 748836"/>
              <a:gd name="connsiteX3" fmla="*/ 2698322 w 3685649"/>
              <a:gd name="connsiteY3" fmla="*/ 729276 h 748836"/>
              <a:gd name="connsiteX4" fmla="*/ 3685649 w 3685649"/>
              <a:gd name="connsiteY4" fmla="*/ 746105 h 748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649" h="748836">
                <a:moveTo>
                  <a:pt x="0" y="0"/>
                </a:moveTo>
                <a:cubicBezTo>
                  <a:pt x="193538" y="98639"/>
                  <a:pt x="387077" y="197278"/>
                  <a:pt x="673178" y="297320"/>
                </a:cubicBezTo>
                <a:cubicBezTo>
                  <a:pt x="959279" y="397362"/>
                  <a:pt x="1379080" y="528257"/>
                  <a:pt x="1716604" y="600250"/>
                </a:cubicBezTo>
                <a:cubicBezTo>
                  <a:pt x="2054128" y="672243"/>
                  <a:pt x="2370148" y="704967"/>
                  <a:pt x="2698322" y="729276"/>
                </a:cubicBezTo>
                <a:cubicBezTo>
                  <a:pt x="3026496" y="753585"/>
                  <a:pt x="3356072" y="749845"/>
                  <a:pt x="3685649" y="746105"/>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78253F9-F113-4EB6-872C-49B2111C9F71}"/>
              </a:ext>
            </a:extLst>
          </p:cNvPr>
          <p:cNvSpPr/>
          <p:nvPr/>
        </p:nvSpPr>
        <p:spPr>
          <a:xfrm>
            <a:off x="4358827" y="5272043"/>
            <a:ext cx="3640771" cy="259303"/>
          </a:xfrm>
          <a:custGeom>
            <a:avLst/>
            <a:gdLst>
              <a:gd name="connsiteX0" fmla="*/ 0 w 3640771"/>
              <a:gd name="connsiteY0" fmla="*/ 68502 h 259303"/>
              <a:gd name="connsiteX1" fmla="*/ 100977 w 3640771"/>
              <a:gd name="connsiteY1" fmla="*/ 1184 h 259303"/>
              <a:gd name="connsiteX2" fmla="*/ 302930 w 3640771"/>
              <a:gd name="connsiteY2" fmla="*/ 118990 h 259303"/>
              <a:gd name="connsiteX3" fmla="*/ 465615 w 3640771"/>
              <a:gd name="connsiteY3" fmla="*/ 40453 h 259303"/>
              <a:gd name="connsiteX4" fmla="*/ 645129 w 3640771"/>
              <a:gd name="connsiteY4" fmla="*/ 135820 h 259303"/>
              <a:gd name="connsiteX5" fmla="*/ 723666 w 3640771"/>
              <a:gd name="connsiteY5" fmla="*/ 74112 h 259303"/>
              <a:gd name="connsiteX6" fmla="*/ 1004157 w 3640771"/>
              <a:gd name="connsiteY6" fmla="*/ 214357 h 259303"/>
              <a:gd name="connsiteX7" fmla="*/ 1082694 w 3640771"/>
              <a:gd name="connsiteY7" fmla="*/ 152649 h 259303"/>
              <a:gd name="connsiteX8" fmla="*/ 1335136 w 3640771"/>
              <a:gd name="connsiteY8" fmla="*/ 259236 h 259303"/>
              <a:gd name="connsiteX9" fmla="*/ 1497821 w 3640771"/>
              <a:gd name="connsiteY9" fmla="*/ 169478 h 259303"/>
              <a:gd name="connsiteX10" fmla="*/ 1598798 w 3640771"/>
              <a:gd name="connsiteY10" fmla="*/ 214357 h 259303"/>
              <a:gd name="connsiteX11" fmla="*/ 1772702 w 3640771"/>
              <a:gd name="connsiteY11" fmla="*/ 158259 h 259303"/>
              <a:gd name="connsiteX12" fmla="*/ 1907337 w 3640771"/>
              <a:gd name="connsiteY12" fmla="*/ 208747 h 259303"/>
              <a:gd name="connsiteX13" fmla="*/ 2075632 w 3640771"/>
              <a:gd name="connsiteY13" fmla="*/ 147039 h 259303"/>
              <a:gd name="connsiteX14" fmla="*/ 2255146 w 3640771"/>
              <a:gd name="connsiteY14" fmla="*/ 175088 h 259303"/>
              <a:gd name="connsiteX15" fmla="*/ 2406611 w 3640771"/>
              <a:gd name="connsiteY15" fmla="*/ 180698 h 259303"/>
              <a:gd name="connsiteX16" fmla="*/ 3640771 w 3640771"/>
              <a:gd name="connsiteY16" fmla="*/ 175088 h 25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0771" h="259303">
                <a:moveTo>
                  <a:pt x="0" y="68502"/>
                </a:moveTo>
                <a:cubicBezTo>
                  <a:pt x="25244" y="30635"/>
                  <a:pt x="50489" y="-7231"/>
                  <a:pt x="100977" y="1184"/>
                </a:cubicBezTo>
                <a:cubicBezTo>
                  <a:pt x="151465" y="9599"/>
                  <a:pt x="242157" y="112445"/>
                  <a:pt x="302930" y="118990"/>
                </a:cubicBezTo>
                <a:cubicBezTo>
                  <a:pt x="363703" y="125535"/>
                  <a:pt x="408582" y="37648"/>
                  <a:pt x="465615" y="40453"/>
                </a:cubicBezTo>
                <a:cubicBezTo>
                  <a:pt x="522648" y="43258"/>
                  <a:pt x="602121" y="130210"/>
                  <a:pt x="645129" y="135820"/>
                </a:cubicBezTo>
                <a:cubicBezTo>
                  <a:pt x="688137" y="141430"/>
                  <a:pt x="663828" y="61022"/>
                  <a:pt x="723666" y="74112"/>
                </a:cubicBezTo>
                <a:cubicBezTo>
                  <a:pt x="783504" y="87202"/>
                  <a:pt x="944319" y="201268"/>
                  <a:pt x="1004157" y="214357"/>
                </a:cubicBezTo>
                <a:cubicBezTo>
                  <a:pt x="1063995" y="227447"/>
                  <a:pt x="1027531" y="145169"/>
                  <a:pt x="1082694" y="152649"/>
                </a:cubicBezTo>
                <a:cubicBezTo>
                  <a:pt x="1137857" y="160129"/>
                  <a:pt x="1265948" y="256431"/>
                  <a:pt x="1335136" y="259236"/>
                </a:cubicBezTo>
                <a:cubicBezTo>
                  <a:pt x="1404324" y="262041"/>
                  <a:pt x="1453877" y="176958"/>
                  <a:pt x="1497821" y="169478"/>
                </a:cubicBezTo>
                <a:cubicBezTo>
                  <a:pt x="1541765" y="161998"/>
                  <a:pt x="1552985" y="216227"/>
                  <a:pt x="1598798" y="214357"/>
                </a:cubicBezTo>
                <a:cubicBezTo>
                  <a:pt x="1644611" y="212487"/>
                  <a:pt x="1721279" y="159194"/>
                  <a:pt x="1772702" y="158259"/>
                </a:cubicBezTo>
                <a:cubicBezTo>
                  <a:pt x="1824125" y="157324"/>
                  <a:pt x="1856849" y="210617"/>
                  <a:pt x="1907337" y="208747"/>
                </a:cubicBezTo>
                <a:cubicBezTo>
                  <a:pt x="1957825" y="206877"/>
                  <a:pt x="2017664" y="152649"/>
                  <a:pt x="2075632" y="147039"/>
                </a:cubicBezTo>
                <a:cubicBezTo>
                  <a:pt x="2133600" y="141429"/>
                  <a:pt x="2199983" y="169478"/>
                  <a:pt x="2255146" y="175088"/>
                </a:cubicBezTo>
                <a:cubicBezTo>
                  <a:pt x="2310309" y="180698"/>
                  <a:pt x="2406611" y="180698"/>
                  <a:pt x="2406611" y="180698"/>
                </a:cubicBezTo>
                <a:lnTo>
                  <a:pt x="3640771" y="175088"/>
                </a:ln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22B8BD6-2A1A-4F4D-8343-2BE569B896D7}"/>
              </a:ext>
            </a:extLst>
          </p:cNvPr>
          <p:cNvCxnSpPr/>
          <p:nvPr/>
        </p:nvCxnSpPr>
        <p:spPr>
          <a:xfrm>
            <a:off x="4319558" y="1752600"/>
            <a:ext cx="0" cy="4418591"/>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FA10EE-8869-4D72-9347-4C4182DF7FD4}"/>
              </a:ext>
            </a:extLst>
          </p:cNvPr>
          <p:cNvSpPr txBox="1"/>
          <p:nvPr/>
        </p:nvSpPr>
        <p:spPr>
          <a:xfrm>
            <a:off x="4572000" y="6169103"/>
            <a:ext cx="4594143" cy="400110"/>
          </a:xfrm>
          <a:prstGeom prst="rect">
            <a:avLst/>
          </a:prstGeom>
          <a:noFill/>
        </p:spPr>
        <p:txBody>
          <a:bodyPr wrap="none" rtlCol="0">
            <a:spAutoFit/>
          </a:bodyPr>
          <a:lstStyle/>
          <a:p>
            <a:r>
              <a:rPr lang="en-US" sz="2000" b="1" dirty="0">
                <a:latin typeface="+mj-lt"/>
              </a:rPr>
              <a:t>When p &gt;&gt; pc, eradication happens faster</a:t>
            </a:r>
          </a:p>
        </p:txBody>
      </p:sp>
    </p:spTree>
    <p:extLst>
      <p:ext uri="{BB962C8B-B14F-4D97-AF65-F5344CB8AC3E}">
        <p14:creationId xmlns:p14="http://schemas.microsoft.com/office/powerpoint/2010/main" val="59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Vaccination in an SIR model</a:t>
            </a:r>
          </a:p>
        </p:txBody>
      </p:sp>
      <p:sp>
        <p:nvSpPr>
          <p:cNvPr id="16" name="Rectangle 15">
            <a:extLst>
              <a:ext uri="{FF2B5EF4-FFF2-40B4-BE49-F238E27FC236}">
                <a16:creationId xmlns:a16="http://schemas.microsoft.com/office/drawing/2014/main" id="{044EF0E8-170A-4AF0-8188-19CCD2D81FB6}"/>
              </a:ext>
            </a:extLst>
          </p:cNvPr>
          <p:cNvSpPr/>
          <p:nvPr/>
        </p:nvSpPr>
        <p:spPr>
          <a:xfrm>
            <a:off x="457200"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sp>
        <p:nvSpPr>
          <p:cNvPr id="26" name="Rectangle 25">
            <a:extLst>
              <a:ext uri="{FF2B5EF4-FFF2-40B4-BE49-F238E27FC236}">
                <a16:creationId xmlns:a16="http://schemas.microsoft.com/office/drawing/2014/main" id="{4A285705-5452-446C-8A95-B2DB834A2E5F}"/>
              </a:ext>
            </a:extLst>
          </p:cNvPr>
          <p:cNvSpPr/>
          <p:nvPr/>
        </p:nvSpPr>
        <p:spPr>
          <a:xfrm>
            <a:off x="2917225"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5377250"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1523985"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3984010"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1880884"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4488109" y="2625952"/>
            <a:ext cx="385042" cy="523220"/>
          </a:xfrm>
          <a:prstGeom prst="rect">
            <a:avLst/>
          </a:prstGeom>
        </p:spPr>
        <p:txBody>
          <a:bodyPr wrap="none">
            <a:spAutoFit/>
          </a:bodyPr>
          <a:lstStyle/>
          <a:p>
            <a:r>
              <a:rPr lang="el-GR" sz="2800" b="1" i="1" dirty="0"/>
              <a:t>γ</a:t>
            </a:r>
            <a:endParaRPr lang="en-US" dirty="0"/>
          </a:p>
        </p:txBody>
      </p:sp>
      <p:sp>
        <p:nvSpPr>
          <p:cNvPr id="23" name="Rectangle 22">
            <a:extLst>
              <a:ext uri="{FF2B5EF4-FFF2-40B4-BE49-F238E27FC236}">
                <a16:creationId xmlns:a16="http://schemas.microsoft.com/office/drawing/2014/main" id="{B0C4B5F8-A2F8-4155-A999-16E3837E3373}"/>
              </a:ext>
            </a:extLst>
          </p:cNvPr>
          <p:cNvSpPr/>
          <p:nvPr/>
        </p:nvSpPr>
        <p:spPr>
          <a:xfrm>
            <a:off x="7837275" y="2681406"/>
            <a:ext cx="1066785"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b="1" dirty="0"/>
              <a:t>V</a:t>
            </a:r>
            <a:endParaRPr lang="en-US" b="1" dirty="0"/>
          </a:p>
        </p:txBody>
      </p:sp>
      <p:cxnSp>
        <p:nvCxnSpPr>
          <p:cNvPr id="4" name="Connector: Elbow 3">
            <a:extLst>
              <a:ext uri="{FF2B5EF4-FFF2-40B4-BE49-F238E27FC236}">
                <a16:creationId xmlns:a16="http://schemas.microsoft.com/office/drawing/2014/main" id="{D800E323-FA72-43C2-9AB4-C42629539FD4}"/>
              </a:ext>
            </a:extLst>
          </p:cNvPr>
          <p:cNvCxnSpPr>
            <a:stCxn id="16" idx="2"/>
            <a:endCxn id="23" idx="2"/>
          </p:cNvCxnSpPr>
          <p:nvPr/>
        </p:nvCxnSpPr>
        <p:spPr>
          <a:xfrm rot="16200000" flipH="1">
            <a:off x="4673427" y="-25235"/>
            <a:ext cx="14406" cy="7380075"/>
          </a:xfrm>
          <a:prstGeom prst="bentConnector3">
            <a:avLst>
              <a:gd name="adj1" fmla="val 168683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C1F58B4-AE34-4474-A459-A449F567332C}"/>
              </a:ext>
            </a:extLst>
          </p:cNvPr>
          <p:cNvSpPr/>
          <p:nvPr/>
        </p:nvSpPr>
        <p:spPr>
          <a:xfrm>
            <a:off x="4478491" y="3810000"/>
            <a:ext cx="404278" cy="523220"/>
          </a:xfrm>
          <a:prstGeom prst="rect">
            <a:avLst/>
          </a:prstGeom>
        </p:spPr>
        <p:txBody>
          <a:bodyPr wrap="none">
            <a:spAutoFit/>
          </a:bodyPr>
          <a:lstStyle/>
          <a:p>
            <a:r>
              <a:rPr lang="en-US" sz="2800" b="1" i="1" dirty="0"/>
              <a:t>u</a:t>
            </a:r>
            <a:endParaRPr lang="en-US" dirty="0"/>
          </a:p>
        </p:txBody>
      </p:sp>
      <p:sp>
        <p:nvSpPr>
          <p:cNvPr id="37" name="TextBox 36">
            <a:extLst>
              <a:ext uri="{FF2B5EF4-FFF2-40B4-BE49-F238E27FC236}">
                <a16:creationId xmlns:a16="http://schemas.microsoft.com/office/drawing/2014/main" id="{4349D349-5CB7-4841-A32F-41944EF4A16A}"/>
              </a:ext>
            </a:extLst>
          </p:cNvPr>
          <p:cNvSpPr txBox="1"/>
          <p:nvPr/>
        </p:nvSpPr>
        <p:spPr>
          <a:xfrm>
            <a:off x="419091" y="4722160"/>
            <a:ext cx="8458201" cy="2123658"/>
          </a:xfrm>
          <a:prstGeom prst="rect">
            <a:avLst/>
          </a:prstGeom>
          <a:noFill/>
        </p:spPr>
        <p:txBody>
          <a:bodyPr wrap="square" rtlCol="0">
            <a:spAutoFit/>
          </a:bodyPr>
          <a:lstStyle/>
          <a:p>
            <a:r>
              <a:rPr lang="en-US" sz="2200" b="1" dirty="0">
                <a:latin typeface="+mj-lt"/>
              </a:rPr>
              <a:t>Keeling and </a:t>
            </a:r>
            <a:r>
              <a:rPr lang="en-US" sz="2200" b="1" dirty="0" err="1">
                <a:latin typeface="+mj-lt"/>
              </a:rPr>
              <a:t>Rohani</a:t>
            </a:r>
            <a:r>
              <a:rPr lang="en-US" sz="2200" b="1" dirty="0">
                <a:latin typeface="+mj-lt"/>
              </a:rPr>
              <a:t> call this “Wildlife Vaccination” but really this is just a model in which a vaccination rate is applied to the </a:t>
            </a:r>
            <a:r>
              <a:rPr lang="en-US" sz="2200" b="1" dirty="0" err="1">
                <a:latin typeface="+mj-lt"/>
              </a:rPr>
              <a:t>susceptibles</a:t>
            </a:r>
            <a:r>
              <a:rPr lang="en-US" sz="2200" b="1" dirty="0">
                <a:latin typeface="+mj-lt"/>
              </a:rPr>
              <a:t> who enter a vaccinated compartment</a:t>
            </a:r>
          </a:p>
          <a:p>
            <a:r>
              <a:rPr lang="en-US" sz="2200" b="1" dirty="0">
                <a:latin typeface="+mj-lt"/>
              </a:rPr>
              <a:t>First model where we change the structure</a:t>
            </a:r>
          </a:p>
          <a:p>
            <a:r>
              <a:rPr lang="en-US" sz="2200" b="1" dirty="0">
                <a:latin typeface="+mj-lt"/>
              </a:rPr>
              <a:t>Why is there no rate of flow from I’s or R’s? How do we know whom to vaccinate? </a:t>
            </a:r>
          </a:p>
        </p:txBody>
      </p:sp>
    </p:spTree>
    <p:extLst>
      <p:ext uri="{BB962C8B-B14F-4D97-AF65-F5344CB8AC3E}">
        <p14:creationId xmlns:p14="http://schemas.microsoft.com/office/powerpoint/2010/main" val="1728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Vaccination in an SIR model</a:t>
            </a:r>
          </a:p>
        </p:txBody>
      </p:sp>
      <p:sp>
        <p:nvSpPr>
          <p:cNvPr id="16" name="Rectangle 15">
            <a:extLst>
              <a:ext uri="{FF2B5EF4-FFF2-40B4-BE49-F238E27FC236}">
                <a16:creationId xmlns:a16="http://schemas.microsoft.com/office/drawing/2014/main" id="{044EF0E8-170A-4AF0-8188-19CCD2D81FB6}"/>
              </a:ext>
            </a:extLst>
          </p:cNvPr>
          <p:cNvSpPr/>
          <p:nvPr/>
        </p:nvSpPr>
        <p:spPr>
          <a:xfrm>
            <a:off x="457200"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sp>
        <p:nvSpPr>
          <p:cNvPr id="26" name="Rectangle 25">
            <a:extLst>
              <a:ext uri="{FF2B5EF4-FFF2-40B4-BE49-F238E27FC236}">
                <a16:creationId xmlns:a16="http://schemas.microsoft.com/office/drawing/2014/main" id="{4A285705-5452-446C-8A95-B2DB834A2E5F}"/>
              </a:ext>
            </a:extLst>
          </p:cNvPr>
          <p:cNvSpPr/>
          <p:nvPr/>
        </p:nvSpPr>
        <p:spPr>
          <a:xfrm>
            <a:off x="2917225"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5377250"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1523985"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3984010"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1880884"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4488109" y="2625952"/>
            <a:ext cx="385042" cy="523220"/>
          </a:xfrm>
          <a:prstGeom prst="rect">
            <a:avLst/>
          </a:prstGeom>
        </p:spPr>
        <p:txBody>
          <a:bodyPr wrap="none">
            <a:spAutoFit/>
          </a:bodyPr>
          <a:lstStyle/>
          <a:p>
            <a:r>
              <a:rPr lang="el-GR" sz="2800" b="1" i="1" dirty="0"/>
              <a:t>γ</a:t>
            </a:r>
            <a:endParaRPr lang="en-US" dirty="0"/>
          </a:p>
        </p:txBody>
      </p:sp>
      <p:sp>
        <p:nvSpPr>
          <p:cNvPr id="23" name="Rectangle 22">
            <a:extLst>
              <a:ext uri="{FF2B5EF4-FFF2-40B4-BE49-F238E27FC236}">
                <a16:creationId xmlns:a16="http://schemas.microsoft.com/office/drawing/2014/main" id="{B0C4B5F8-A2F8-4155-A999-16E3837E3373}"/>
              </a:ext>
            </a:extLst>
          </p:cNvPr>
          <p:cNvSpPr/>
          <p:nvPr/>
        </p:nvSpPr>
        <p:spPr>
          <a:xfrm>
            <a:off x="7837275" y="2681406"/>
            <a:ext cx="1066785"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b="1" dirty="0"/>
              <a:t>V</a:t>
            </a:r>
            <a:endParaRPr lang="en-US" b="1" dirty="0"/>
          </a:p>
        </p:txBody>
      </p:sp>
      <p:cxnSp>
        <p:nvCxnSpPr>
          <p:cNvPr id="4" name="Connector: Elbow 3">
            <a:extLst>
              <a:ext uri="{FF2B5EF4-FFF2-40B4-BE49-F238E27FC236}">
                <a16:creationId xmlns:a16="http://schemas.microsoft.com/office/drawing/2014/main" id="{D800E323-FA72-43C2-9AB4-C42629539FD4}"/>
              </a:ext>
            </a:extLst>
          </p:cNvPr>
          <p:cNvCxnSpPr>
            <a:stCxn id="16" idx="2"/>
            <a:endCxn id="23" idx="2"/>
          </p:cNvCxnSpPr>
          <p:nvPr/>
        </p:nvCxnSpPr>
        <p:spPr>
          <a:xfrm rot="16200000" flipH="1">
            <a:off x="4673427" y="-25235"/>
            <a:ext cx="14406" cy="7380075"/>
          </a:xfrm>
          <a:prstGeom prst="bentConnector3">
            <a:avLst>
              <a:gd name="adj1" fmla="val 168683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C1F58B4-AE34-4474-A459-A449F567332C}"/>
              </a:ext>
            </a:extLst>
          </p:cNvPr>
          <p:cNvSpPr/>
          <p:nvPr/>
        </p:nvSpPr>
        <p:spPr>
          <a:xfrm>
            <a:off x="4478491" y="3810000"/>
            <a:ext cx="404278" cy="523220"/>
          </a:xfrm>
          <a:prstGeom prst="rect">
            <a:avLst/>
          </a:prstGeom>
        </p:spPr>
        <p:txBody>
          <a:bodyPr wrap="none">
            <a:spAutoFit/>
          </a:bodyPr>
          <a:lstStyle/>
          <a:p>
            <a:r>
              <a:rPr lang="en-US" sz="2800" b="1" i="1" dirty="0"/>
              <a:t>u</a:t>
            </a:r>
            <a:endParaRPr lang="en-US" dirty="0"/>
          </a:p>
        </p:txBody>
      </p:sp>
      <p:sp>
        <p:nvSpPr>
          <p:cNvPr id="37" name="TextBox 36">
            <a:extLst>
              <a:ext uri="{FF2B5EF4-FFF2-40B4-BE49-F238E27FC236}">
                <a16:creationId xmlns:a16="http://schemas.microsoft.com/office/drawing/2014/main" id="{4349D349-5CB7-4841-A32F-41944EF4A16A}"/>
              </a:ext>
            </a:extLst>
          </p:cNvPr>
          <p:cNvSpPr txBox="1"/>
          <p:nvPr/>
        </p:nvSpPr>
        <p:spPr>
          <a:xfrm>
            <a:off x="419091" y="4722160"/>
            <a:ext cx="8458201" cy="1785104"/>
          </a:xfrm>
          <a:prstGeom prst="rect">
            <a:avLst/>
          </a:prstGeom>
          <a:noFill/>
        </p:spPr>
        <p:txBody>
          <a:bodyPr wrap="square" rtlCol="0">
            <a:spAutoFit/>
          </a:bodyPr>
          <a:lstStyle/>
          <a:p>
            <a:r>
              <a:rPr lang="en-US" sz="2200" b="1" dirty="0">
                <a:latin typeface="+mj-lt"/>
              </a:rPr>
              <a:t>Keeling and </a:t>
            </a:r>
            <a:r>
              <a:rPr lang="en-US" sz="2200" b="1" dirty="0" err="1">
                <a:latin typeface="+mj-lt"/>
              </a:rPr>
              <a:t>Rohani</a:t>
            </a:r>
            <a:r>
              <a:rPr lang="en-US" sz="2200" b="1" dirty="0">
                <a:latin typeface="+mj-lt"/>
              </a:rPr>
              <a:t> call this “Wildlife Vaccination” but really this is just a model in which a vaccination rate is applied to the </a:t>
            </a:r>
            <a:r>
              <a:rPr lang="en-US" sz="2200" b="1" dirty="0" err="1">
                <a:latin typeface="+mj-lt"/>
              </a:rPr>
              <a:t>susceptibles</a:t>
            </a:r>
            <a:r>
              <a:rPr lang="en-US" sz="2200" b="1" dirty="0">
                <a:latin typeface="+mj-lt"/>
              </a:rPr>
              <a:t> who enter a vaccinated compartment</a:t>
            </a:r>
          </a:p>
          <a:p>
            <a:r>
              <a:rPr lang="en-US" sz="2200" b="1" dirty="0">
                <a:latin typeface="+mj-lt"/>
              </a:rPr>
              <a:t>The structural change allows for things like waning vaccine-induced immunity even if natural immunity does not wane (e.g., Zoster)</a:t>
            </a:r>
          </a:p>
        </p:txBody>
      </p:sp>
      <p:cxnSp>
        <p:nvCxnSpPr>
          <p:cNvPr id="14" name="Connector: Elbow 13">
            <a:extLst>
              <a:ext uri="{FF2B5EF4-FFF2-40B4-BE49-F238E27FC236}">
                <a16:creationId xmlns:a16="http://schemas.microsoft.com/office/drawing/2014/main" id="{6D12CBCB-61BF-4512-BF1D-7920EEA954CE}"/>
              </a:ext>
            </a:extLst>
          </p:cNvPr>
          <p:cNvCxnSpPr>
            <a:cxnSpLocks/>
            <a:stCxn id="23" idx="0"/>
            <a:endCxn id="16" idx="0"/>
          </p:cNvCxnSpPr>
          <p:nvPr/>
        </p:nvCxnSpPr>
        <p:spPr>
          <a:xfrm rot="16200000" flipV="1">
            <a:off x="4673428" y="-1015835"/>
            <a:ext cx="14406" cy="7380075"/>
          </a:xfrm>
          <a:prstGeom prst="bentConnector3">
            <a:avLst>
              <a:gd name="adj1" fmla="val 168683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31F1BF-9B1B-4783-8D89-C50B9D7A8485}"/>
              </a:ext>
            </a:extLst>
          </p:cNvPr>
          <p:cNvSpPr/>
          <p:nvPr/>
        </p:nvSpPr>
        <p:spPr>
          <a:xfrm>
            <a:off x="4446052" y="1958978"/>
            <a:ext cx="484428" cy="523220"/>
          </a:xfrm>
          <a:prstGeom prst="rect">
            <a:avLst/>
          </a:prstGeom>
        </p:spPr>
        <p:txBody>
          <a:bodyPr wrap="none">
            <a:spAutoFit/>
          </a:bodyPr>
          <a:lstStyle/>
          <a:p>
            <a:r>
              <a:rPr lang="el-GR" sz="2800" b="1" i="1" dirty="0"/>
              <a:t>ω</a:t>
            </a:r>
            <a:endParaRPr lang="en-US" dirty="0"/>
          </a:p>
        </p:txBody>
      </p:sp>
    </p:spTree>
    <p:extLst>
      <p:ext uri="{BB962C8B-B14F-4D97-AF65-F5344CB8AC3E}">
        <p14:creationId xmlns:p14="http://schemas.microsoft.com/office/powerpoint/2010/main" val="5565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sz="2800" b="1" dirty="0">
                <a:ea typeface="ＭＳ Ｐゴシック" pitchFamily="34" charset="-128"/>
              </a:rPr>
              <a:t>Types of Interventions: Many variants of vaccination which are treated in Keeling and </a:t>
            </a:r>
            <a:r>
              <a:rPr lang="en-US" altLang="en-US" sz="2800" b="1" dirty="0" err="1">
                <a:ea typeface="ＭＳ Ｐゴシック" pitchFamily="34" charset="-128"/>
              </a:rPr>
              <a:t>Rohani</a:t>
            </a:r>
            <a:endParaRPr lang="en-US" altLang="en-US" sz="2800" b="1" dirty="0">
              <a:ea typeface="ＭＳ Ｐゴシック" pitchFamily="34" charset="-128"/>
            </a:endParaRPr>
          </a:p>
        </p:txBody>
      </p:sp>
      <p:pic>
        <p:nvPicPr>
          <p:cNvPr id="2" name="Picture 1">
            <a:extLst>
              <a:ext uri="{FF2B5EF4-FFF2-40B4-BE49-F238E27FC236}">
                <a16:creationId xmlns:a16="http://schemas.microsoft.com/office/drawing/2014/main" id="{BD493740-62D1-45DA-9357-782C4B86C12F}"/>
              </a:ext>
            </a:extLst>
          </p:cNvPr>
          <p:cNvPicPr>
            <a:picLocks noChangeAspect="1"/>
          </p:cNvPicPr>
          <p:nvPr/>
        </p:nvPicPr>
        <p:blipFill>
          <a:blip r:embed="rId2"/>
          <a:stretch>
            <a:fillRect/>
          </a:stretch>
        </p:blipFill>
        <p:spPr>
          <a:xfrm>
            <a:off x="1143000" y="1295400"/>
            <a:ext cx="6781800" cy="4546406"/>
          </a:xfrm>
          <a:prstGeom prst="rect">
            <a:avLst/>
          </a:prstGeom>
        </p:spPr>
      </p:pic>
      <p:sp>
        <p:nvSpPr>
          <p:cNvPr id="3" name="TextBox 2">
            <a:extLst>
              <a:ext uri="{FF2B5EF4-FFF2-40B4-BE49-F238E27FC236}">
                <a16:creationId xmlns:a16="http://schemas.microsoft.com/office/drawing/2014/main" id="{58B76548-8AB7-4E72-A6F8-98424359C85A}"/>
              </a:ext>
            </a:extLst>
          </p:cNvPr>
          <p:cNvSpPr txBox="1"/>
          <p:nvPr/>
        </p:nvSpPr>
        <p:spPr>
          <a:xfrm>
            <a:off x="76200" y="5943600"/>
            <a:ext cx="8991599" cy="646331"/>
          </a:xfrm>
          <a:prstGeom prst="rect">
            <a:avLst/>
          </a:prstGeom>
          <a:noFill/>
        </p:spPr>
        <p:txBody>
          <a:bodyPr wrap="square" rtlCol="0">
            <a:spAutoFit/>
          </a:bodyPr>
          <a:lstStyle/>
          <a:p>
            <a:r>
              <a:rPr lang="en-US" b="1" dirty="0">
                <a:latin typeface="+mj-lt"/>
              </a:rPr>
              <a:t>Prophylactic Treatment; Screening and Treatment; Elimination of Zoonoses; </a:t>
            </a:r>
          </a:p>
          <a:p>
            <a:r>
              <a:rPr lang="en-US" b="1" dirty="0">
                <a:latin typeface="+mj-lt"/>
              </a:rPr>
              <a:t>Clean-up of environmental reservoirs; Social/Physical Distancing; Combinations of strategies</a:t>
            </a:r>
          </a:p>
        </p:txBody>
      </p:sp>
    </p:spTree>
    <p:extLst>
      <p:ext uri="{BB962C8B-B14F-4D97-AF65-F5344CB8AC3E}">
        <p14:creationId xmlns:p14="http://schemas.microsoft.com/office/powerpoint/2010/main" val="2326366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would we model Social/Physical Distancing? What should change and why?</a:t>
            </a:r>
          </a:p>
        </p:txBody>
      </p:sp>
      <p:sp>
        <p:nvSpPr>
          <p:cNvPr id="16" name="Rectangle 15">
            <a:extLst>
              <a:ext uri="{FF2B5EF4-FFF2-40B4-BE49-F238E27FC236}">
                <a16:creationId xmlns:a16="http://schemas.microsoft.com/office/drawing/2014/main" id="{044EF0E8-170A-4AF0-8188-19CCD2D81FB6}"/>
              </a:ext>
            </a:extLst>
          </p:cNvPr>
          <p:cNvSpPr/>
          <p:nvPr/>
        </p:nvSpPr>
        <p:spPr>
          <a:xfrm>
            <a:off x="1654775"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cxnSp>
        <p:nvCxnSpPr>
          <p:cNvPr id="18" name="Straight Arrow Connector 17">
            <a:extLst>
              <a:ext uri="{FF2B5EF4-FFF2-40B4-BE49-F238E27FC236}">
                <a16:creationId xmlns:a16="http://schemas.microsoft.com/office/drawing/2014/main" id="{E05B80B8-A9A5-4C9B-AE42-3478DB2A64ED}"/>
              </a:ext>
            </a:extLst>
          </p:cNvPr>
          <p:cNvCxnSpPr>
            <a:stCxn id="16" idx="2"/>
          </p:cNvCxnSpPr>
          <p:nvPr/>
        </p:nvCxnSpPr>
        <p:spPr>
          <a:xfrm>
            <a:off x="2188168" y="3657600"/>
            <a:ext cx="37617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FE0D4-769D-4CB6-9885-8AFED627AEA0}"/>
              </a:ext>
            </a:extLst>
          </p:cNvPr>
          <p:cNvSpPr/>
          <p:nvPr/>
        </p:nvSpPr>
        <p:spPr>
          <a:xfrm>
            <a:off x="1948207" y="3669030"/>
            <a:ext cx="391454" cy="523220"/>
          </a:xfrm>
          <a:prstGeom prst="rect">
            <a:avLst/>
          </a:prstGeom>
        </p:spPr>
        <p:txBody>
          <a:bodyPr wrap="none">
            <a:spAutoFit/>
          </a:bodyPr>
          <a:lstStyle/>
          <a:p>
            <a:r>
              <a:rPr lang="en-US" sz="2800" b="1" i="1" dirty="0"/>
              <a:t>µ</a:t>
            </a:r>
            <a:endParaRPr lang="en-US" dirty="0"/>
          </a:p>
        </p:txBody>
      </p:sp>
      <p:cxnSp>
        <p:nvCxnSpPr>
          <p:cNvPr id="24" name="Straight Arrow Connector 23">
            <a:extLst>
              <a:ext uri="{FF2B5EF4-FFF2-40B4-BE49-F238E27FC236}">
                <a16:creationId xmlns:a16="http://schemas.microsoft.com/office/drawing/2014/main" id="{A2F0E0DF-CAEF-44D8-88E4-9DCFAD12585F}"/>
              </a:ext>
            </a:extLst>
          </p:cNvPr>
          <p:cNvCxnSpPr>
            <a:cxnSpLocks/>
            <a:endCxn id="16" idx="1"/>
          </p:cNvCxnSpPr>
          <p:nvPr/>
        </p:nvCxnSpPr>
        <p:spPr>
          <a:xfrm>
            <a:off x="964138" y="3161466"/>
            <a:ext cx="690637"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36770E-B4BD-44EA-B0DF-E45A517747C7}"/>
              </a:ext>
            </a:extLst>
          </p:cNvPr>
          <p:cNvSpPr/>
          <p:nvPr/>
        </p:nvSpPr>
        <p:spPr>
          <a:xfrm>
            <a:off x="553877" y="2887562"/>
            <a:ext cx="404278" cy="523220"/>
          </a:xfrm>
          <a:prstGeom prst="rect">
            <a:avLst/>
          </a:prstGeom>
          <a:solidFill>
            <a:schemeClr val="bg1"/>
          </a:solidFill>
        </p:spPr>
        <p:txBody>
          <a:bodyPr wrap="none">
            <a:spAutoFit/>
          </a:bodyPr>
          <a:lstStyle/>
          <a:p>
            <a:r>
              <a:rPr lang="en-US" sz="2800" b="1" i="1" dirty="0">
                <a:solidFill>
                  <a:srgbClr val="00B050"/>
                </a:solidFill>
              </a:rPr>
              <a:t>b</a:t>
            </a:r>
            <a:endParaRPr lang="en-US" dirty="0">
              <a:solidFill>
                <a:srgbClr val="00B050"/>
              </a:solidFill>
            </a:endParaRPr>
          </a:p>
        </p:txBody>
      </p:sp>
      <p:sp>
        <p:nvSpPr>
          <p:cNvPr id="26" name="Rectangle 25">
            <a:extLst>
              <a:ext uri="{FF2B5EF4-FFF2-40B4-BE49-F238E27FC236}">
                <a16:creationId xmlns:a16="http://schemas.microsoft.com/office/drawing/2014/main" id="{4A285705-5452-446C-8A95-B2DB834A2E5F}"/>
              </a:ext>
            </a:extLst>
          </p:cNvPr>
          <p:cNvSpPr/>
          <p:nvPr/>
        </p:nvSpPr>
        <p:spPr>
          <a:xfrm>
            <a:off x="4114800"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6574825"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29" name="Straight Arrow Connector 28">
            <a:extLst>
              <a:ext uri="{FF2B5EF4-FFF2-40B4-BE49-F238E27FC236}">
                <a16:creationId xmlns:a16="http://schemas.microsoft.com/office/drawing/2014/main" id="{45EE64DC-2903-4110-BF1A-55C87CAF6D10}"/>
              </a:ext>
            </a:extLst>
          </p:cNvPr>
          <p:cNvCxnSpPr>
            <a:cxnSpLocks/>
            <a:stCxn id="26" idx="2"/>
          </p:cNvCxnSpPr>
          <p:nvPr/>
        </p:nvCxnSpPr>
        <p:spPr>
          <a:xfrm>
            <a:off x="4648193" y="3656766"/>
            <a:ext cx="387538"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01DAB56-B1A6-4451-9A10-27B20D03320F}"/>
              </a:ext>
            </a:extLst>
          </p:cNvPr>
          <p:cNvSpPr/>
          <p:nvPr/>
        </p:nvSpPr>
        <p:spPr>
          <a:xfrm>
            <a:off x="4419600" y="3669030"/>
            <a:ext cx="391454" cy="523220"/>
          </a:xfrm>
          <a:prstGeom prst="rect">
            <a:avLst/>
          </a:prstGeom>
        </p:spPr>
        <p:txBody>
          <a:bodyPr wrap="none">
            <a:spAutoFit/>
          </a:bodyPr>
          <a:lstStyle/>
          <a:p>
            <a:r>
              <a:rPr lang="en-US" sz="2800" b="1" i="1" dirty="0"/>
              <a:t>µ</a:t>
            </a:r>
            <a:endParaRPr lang="en-US" dirty="0"/>
          </a:p>
        </p:txBody>
      </p:sp>
      <p:cxnSp>
        <p:nvCxnSpPr>
          <p:cNvPr id="31" name="Straight Arrow Connector 30">
            <a:extLst>
              <a:ext uri="{FF2B5EF4-FFF2-40B4-BE49-F238E27FC236}">
                <a16:creationId xmlns:a16="http://schemas.microsoft.com/office/drawing/2014/main" id="{0C9C6BE1-F0AF-4159-9B5F-5DA6698C369E}"/>
              </a:ext>
            </a:extLst>
          </p:cNvPr>
          <p:cNvCxnSpPr>
            <a:cxnSpLocks/>
            <a:stCxn id="28" idx="2"/>
          </p:cNvCxnSpPr>
          <p:nvPr/>
        </p:nvCxnSpPr>
        <p:spPr>
          <a:xfrm>
            <a:off x="7108218" y="3656766"/>
            <a:ext cx="435582"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F4F2D11-D283-4E2F-A24E-7F04EA038021}"/>
              </a:ext>
            </a:extLst>
          </p:cNvPr>
          <p:cNvSpPr/>
          <p:nvPr/>
        </p:nvSpPr>
        <p:spPr>
          <a:xfrm>
            <a:off x="6927669" y="3669030"/>
            <a:ext cx="391454" cy="523220"/>
          </a:xfrm>
          <a:prstGeom prst="rect">
            <a:avLst/>
          </a:prstGeom>
        </p:spPr>
        <p:txBody>
          <a:bodyPr wrap="none">
            <a:spAutoFit/>
          </a:bodyPr>
          <a:lstStyle/>
          <a:p>
            <a:r>
              <a:rPr lang="en-US" sz="2800" b="1" i="1" dirty="0"/>
              <a:t>µ</a:t>
            </a:r>
            <a:endParaRPr lang="en-US"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2721560"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5181585"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3078459"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5685684" y="2625952"/>
            <a:ext cx="385042" cy="523220"/>
          </a:xfrm>
          <a:prstGeom prst="rect">
            <a:avLst/>
          </a:prstGeom>
        </p:spPr>
        <p:txBody>
          <a:bodyPr wrap="none">
            <a:spAutoFit/>
          </a:bodyPr>
          <a:lstStyle/>
          <a:p>
            <a:r>
              <a:rPr lang="el-GR" sz="2800" b="1" i="1" dirty="0"/>
              <a:t>γ</a:t>
            </a:r>
            <a:endParaRPr lang="en-US" dirty="0"/>
          </a:p>
        </p:txBody>
      </p:sp>
    </p:spTree>
    <p:extLst>
      <p:ext uri="{BB962C8B-B14F-4D97-AF65-F5344CB8AC3E}">
        <p14:creationId xmlns:p14="http://schemas.microsoft.com/office/powerpoint/2010/main" val="331784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p>
        </p:txBody>
      </p:sp>
      <p:sp>
        <p:nvSpPr>
          <p:cNvPr id="3" name="Content Placeholder 2"/>
          <p:cNvSpPr>
            <a:spLocks noGrp="1"/>
          </p:cNvSpPr>
          <p:nvPr>
            <p:ph idx="1"/>
          </p:nvPr>
        </p:nvSpPr>
        <p:spPr/>
        <p:txBody>
          <a:bodyPr>
            <a:normAutofit fontScale="62500" lnSpcReduction="20000"/>
          </a:bodyPr>
          <a:lstStyle/>
          <a:p>
            <a:r>
              <a:rPr lang="en-US" dirty="0"/>
              <a:t>Define sensitivity analysis</a:t>
            </a:r>
          </a:p>
          <a:p>
            <a:r>
              <a:rPr lang="en-US" dirty="0"/>
              <a:t>Differentiate sensitivity analysis from uncertainty analysis</a:t>
            </a:r>
          </a:p>
          <a:p>
            <a:r>
              <a:rPr lang="en-US" dirty="0"/>
              <a:t>Explain what our model parameters represent</a:t>
            </a:r>
          </a:p>
          <a:p>
            <a:r>
              <a:rPr lang="en-US" dirty="0"/>
              <a:t>Appreciate computational requirements of n-way sensitivity analyses</a:t>
            </a:r>
          </a:p>
          <a:p>
            <a:r>
              <a:rPr lang="en-US" dirty="0"/>
              <a:t>List a range of interventions relevant for infectious disease models</a:t>
            </a:r>
          </a:p>
          <a:p>
            <a:r>
              <a:rPr lang="en-US" dirty="0"/>
              <a:t>Define the types of parameter and structural changes and additions needed for interventions like vaccination</a:t>
            </a:r>
          </a:p>
          <a:p>
            <a:r>
              <a:rPr lang="en-US" dirty="0"/>
              <a:t>Explain the vaccine critical threshold and herd immunity</a:t>
            </a:r>
          </a:p>
          <a:p>
            <a:r>
              <a:rPr lang="en-US" dirty="0"/>
              <a:t>Relate vaccination to social/physical distancing</a:t>
            </a:r>
          </a:p>
          <a:p>
            <a:r>
              <a:rPr lang="en-US" dirty="0"/>
              <a:t>Describe a model for quarantine/isolation</a:t>
            </a:r>
          </a:p>
          <a:p>
            <a:r>
              <a:rPr lang="en-US" dirty="0"/>
              <a:t>Discuss case identification rate in relation to test sensitivity and specificity</a:t>
            </a:r>
          </a:p>
          <a:p>
            <a:r>
              <a:rPr lang="en-US" dirty="0"/>
              <a:t>Describe community quarantine/isolation and compare/contrast it with individual-level quarantine/isolation</a:t>
            </a:r>
          </a:p>
          <a:p>
            <a:r>
              <a:rPr lang="en-US" dirty="0"/>
              <a:t>Describe contact tracing</a:t>
            </a:r>
          </a:p>
        </p:txBody>
      </p:sp>
    </p:spTree>
    <p:extLst>
      <p:ext uri="{BB962C8B-B14F-4D97-AF65-F5344CB8AC3E}">
        <p14:creationId xmlns:p14="http://schemas.microsoft.com/office/powerpoint/2010/main" val="2724521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would we model Social/Physical Distancing? What should change and why?</a:t>
            </a:r>
          </a:p>
        </p:txBody>
      </p:sp>
      <p:sp>
        <p:nvSpPr>
          <p:cNvPr id="16" name="Rectangle 15">
            <a:extLst>
              <a:ext uri="{FF2B5EF4-FFF2-40B4-BE49-F238E27FC236}">
                <a16:creationId xmlns:a16="http://schemas.microsoft.com/office/drawing/2014/main" id="{044EF0E8-170A-4AF0-8188-19CCD2D81FB6}"/>
              </a:ext>
            </a:extLst>
          </p:cNvPr>
          <p:cNvSpPr/>
          <p:nvPr/>
        </p:nvSpPr>
        <p:spPr>
          <a:xfrm>
            <a:off x="1654775"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cxnSp>
        <p:nvCxnSpPr>
          <p:cNvPr id="18" name="Straight Arrow Connector 17">
            <a:extLst>
              <a:ext uri="{FF2B5EF4-FFF2-40B4-BE49-F238E27FC236}">
                <a16:creationId xmlns:a16="http://schemas.microsoft.com/office/drawing/2014/main" id="{E05B80B8-A9A5-4C9B-AE42-3478DB2A64ED}"/>
              </a:ext>
            </a:extLst>
          </p:cNvPr>
          <p:cNvCxnSpPr>
            <a:stCxn id="16" idx="2"/>
          </p:cNvCxnSpPr>
          <p:nvPr/>
        </p:nvCxnSpPr>
        <p:spPr>
          <a:xfrm>
            <a:off x="2188168" y="3657600"/>
            <a:ext cx="37617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FE0D4-769D-4CB6-9885-8AFED627AEA0}"/>
              </a:ext>
            </a:extLst>
          </p:cNvPr>
          <p:cNvSpPr/>
          <p:nvPr/>
        </p:nvSpPr>
        <p:spPr>
          <a:xfrm>
            <a:off x="1948207" y="3669030"/>
            <a:ext cx="391454" cy="523220"/>
          </a:xfrm>
          <a:prstGeom prst="rect">
            <a:avLst/>
          </a:prstGeom>
        </p:spPr>
        <p:txBody>
          <a:bodyPr wrap="none">
            <a:spAutoFit/>
          </a:bodyPr>
          <a:lstStyle/>
          <a:p>
            <a:r>
              <a:rPr lang="en-US" sz="2800" b="1" i="1" dirty="0"/>
              <a:t>µ</a:t>
            </a:r>
            <a:endParaRPr lang="en-US" dirty="0"/>
          </a:p>
        </p:txBody>
      </p:sp>
      <p:cxnSp>
        <p:nvCxnSpPr>
          <p:cNvPr id="24" name="Straight Arrow Connector 23">
            <a:extLst>
              <a:ext uri="{FF2B5EF4-FFF2-40B4-BE49-F238E27FC236}">
                <a16:creationId xmlns:a16="http://schemas.microsoft.com/office/drawing/2014/main" id="{A2F0E0DF-CAEF-44D8-88E4-9DCFAD12585F}"/>
              </a:ext>
            </a:extLst>
          </p:cNvPr>
          <p:cNvCxnSpPr>
            <a:cxnSpLocks/>
            <a:endCxn id="16" idx="1"/>
          </p:cNvCxnSpPr>
          <p:nvPr/>
        </p:nvCxnSpPr>
        <p:spPr>
          <a:xfrm>
            <a:off x="964138" y="3161466"/>
            <a:ext cx="690637"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36770E-B4BD-44EA-B0DF-E45A517747C7}"/>
              </a:ext>
            </a:extLst>
          </p:cNvPr>
          <p:cNvSpPr/>
          <p:nvPr/>
        </p:nvSpPr>
        <p:spPr>
          <a:xfrm>
            <a:off x="553877" y="2887562"/>
            <a:ext cx="404278" cy="523220"/>
          </a:xfrm>
          <a:prstGeom prst="rect">
            <a:avLst/>
          </a:prstGeom>
          <a:solidFill>
            <a:schemeClr val="bg1"/>
          </a:solidFill>
        </p:spPr>
        <p:txBody>
          <a:bodyPr wrap="none">
            <a:spAutoFit/>
          </a:bodyPr>
          <a:lstStyle/>
          <a:p>
            <a:r>
              <a:rPr lang="en-US" sz="2800" b="1" i="1" dirty="0">
                <a:solidFill>
                  <a:srgbClr val="00B050"/>
                </a:solidFill>
              </a:rPr>
              <a:t>b</a:t>
            </a:r>
            <a:endParaRPr lang="en-US" dirty="0">
              <a:solidFill>
                <a:srgbClr val="00B050"/>
              </a:solidFill>
            </a:endParaRPr>
          </a:p>
        </p:txBody>
      </p:sp>
      <p:sp>
        <p:nvSpPr>
          <p:cNvPr id="26" name="Rectangle 25">
            <a:extLst>
              <a:ext uri="{FF2B5EF4-FFF2-40B4-BE49-F238E27FC236}">
                <a16:creationId xmlns:a16="http://schemas.microsoft.com/office/drawing/2014/main" id="{4A285705-5452-446C-8A95-B2DB834A2E5F}"/>
              </a:ext>
            </a:extLst>
          </p:cNvPr>
          <p:cNvSpPr/>
          <p:nvPr/>
        </p:nvSpPr>
        <p:spPr>
          <a:xfrm>
            <a:off x="4114800"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6574825"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29" name="Straight Arrow Connector 28">
            <a:extLst>
              <a:ext uri="{FF2B5EF4-FFF2-40B4-BE49-F238E27FC236}">
                <a16:creationId xmlns:a16="http://schemas.microsoft.com/office/drawing/2014/main" id="{45EE64DC-2903-4110-BF1A-55C87CAF6D10}"/>
              </a:ext>
            </a:extLst>
          </p:cNvPr>
          <p:cNvCxnSpPr>
            <a:cxnSpLocks/>
            <a:stCxn id="26" idx="2"/>
          </p:cNvCxnSpPr>
          <p:nvPr/>
        </p:nvCxnSpPr>
        <p:spPr>
          <a:xfrm>
            <a:off x="4648193" y="3656766"/>
            <a:ext cx="387538"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01DAB56-B1A6-4451-9A10-27B20D03320F}"/>
              </a:ext>
            </a:extLst>
          </p:cNvPr>
          <p:cNvSpPr/>
          <p:nvPr/>
        </p:nvSpPr>
        <p:spPr>
          <a:xfrm>
            <a:off x="4419600" y="3669030"/>
            <a:ext cx="391454" cy="523220"/>
          </a:xfrm>
          <a:prstGeom prst="rect">
            <a:avLst/>
          </a:prstGeom>
        </p:spPr>
        <p:txBody>
          <a:bodyPr wrap="none">
            <a:spAutoFit/>
          </a:bodyPr>
          <a:lstStyle/>
          <a:p>
            <a:r>
              <a:rPr lang="en-US" sz="2800" b="1" i="1" dirty="0"/>
              <a:t>µ</a:t>
            </a:r>
            <a:endParaRPr lang="en-US" dirty="0"/>
          </a:p>
        </p:txBody>
      </p:sp>
      <p:cxnSp>
        <p:nvCxnSpPr>
          <p:cNvPr id="31" name="Straight Arrow Connector 30">
            <a:extLst>
              <a:ext uri="{FF2B5EF4-FFF2-40B4-BE49-F238E27FC236}">
                <a16:creationId xmlns:a16="http://schemas.microsoft.com/office/drawing/2014/main" id="{0C9C6BE1-F0AF-4159-9B5F-5DA6698C369E}"/>
              </a:ext>
            </a:extLst>
          </p:cNvPr>
          <p:cNvCxnSpPr>
            <a:cxnSpLocks/>
            <a:stCxn id="28" idx="2"/>
          </p:cNvCxnSpPr>
          <p:nvPr/>
        </p:nvCxnSpPr>
        <p:spPr>
          <a:xfrm>
            <a:off x="7108218" y="3656766"/>
            <a:ext cx="435582"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F4F2D11-D283-4E2F-A24E-7F04EA038021}"/>
              </a:ext>
            </a:extLst>
          </p:cNvPr>
          <p:cNvSpPr/>
          <p:nvPr/>
        </p:nvSpPr>
        <p:spPr>
          <a:xfrm>
            <a:off x="6927669" y="3669030"/>
            <a:ext cx="391454" cy="523220"/>
          </a:xfrm>
          <a:prstGeom prst="rect">
            <a:avLst/>
          </a:prstGeom>
        </p:spPr>
        <p:txBody>
          <a:bodyPr wrap="none">
            <a:spAutoFit/>
          </a:bodyPr>
          <a:lstStyle/>
          <a:p>
            <a:r>
              <a:rPr lang="en-US" sz="2800" b="1" i="1" dirty="0"/>
              <a:t>µ</a:t>
            </a:r>
            <a:endParaRPr lang="en-US"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2721560"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5181585"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2751068" y="2681406"/>
            <a:ext cx="1287532" cy="523220"/>
          </a:xfrm>
          <a:prstGeom prst="rect">
            <a:avLst/>
          </a:prstGeom>
        </p:spPr>
        <p:txBody>
          <a:bodyPr wrap="none">
            <a:spAutoFit/>
          </a:bodyPr>
          <a:lstStyle/>
          <a:p>
            <a:r>
              <a:rPr lang="en-US" sz="2800" b="1" i="1" dirty="0"/>
              <a:t>(1-p)βI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5685684" y="2625952"/>
            <a:ext cx="385042" cy="523220"/>
          </a:xfrm>
          <a:prstGeom prst="rect">
            <a:avLst/>
          </a:prstGeom>
        </p:spPr>
        <p:txBody>
          <a:bodyPr wrap="none">
            <a:spAutoFit/>
          </a:bodyPr>
          <a:lstStyle/>
          <a:p>
            <a:r>
              <a:rPr lang="el-GR" sz="2800" b="1" i="1" dirty="0"/>
              <a:t>γ</a:t>
            </a:r>
            <a:endParaRPr lang="en-US" dirty="0"/>
          </a:p>
        </p:txBody>
      </p:sp>
      <p:sp>
        <p:nvSpPr>
          <p:cNvPr id="21" name="TextBox 20">
            <a:extLst>
              <a:ext uri="{FF2B5EF4-FFF2-40B4-BE49-F238E27FC236}">
                <a16:creationId xmlns:a16="http://schemas.microsoft.com/office/drawing/2014/main" id="{CE7A8DC3-C026-4317-9137-45F40EA4CC21}"/>
              </a:ext>
            </a:extLst>
          </p:cNvPr>
          <p:cNvSpPr txBox="1"/>
          <p:nvPr/>
        </p:nvSpPr>
        <p:spPr>
          <a:xfrm>
            <a:off x="419091" y="4722160"/>
            <a:ext cx="8458201" cy="1785104"/>
          </a:xfrm>
          <a:prstGeom prst="rect">
            <a:avLst/>
          </a:prstGeom>
          <a:noFill/>
        </p:spPr>
        <p:txBody>
          <a:bodyPr wrap="square" rtlCol="0">
            <a:spAutoFit/>
          </a:bodyPr>
          <a:lstStyle/>
          <a:p>
            <a:r>
              <a:rPr lang="en-US" sz="2200" b="1" dirty="0">
                <a:latin typeface="+mj-lt"/>
              </a:rPr>
              <a:t>Social/physical distancing reduces the number of contacts we have per unit time and may also change the probability of transmission given a contact if it is accompanied by other hygiene changes (e.g., handwashing, masks) depending on how we define contact</a:t>
            </a:r>
          </a:p>
          <a:p>
            <a:r>
              <a:rPr lang="en-US" sz="2200" b="1" dirty="0">
                <a:latin typeface="+mj-lt"/>
              </a:rPr>
              <a:t>When there are no contacts at all, there is no transmission</a:t>
            </a:r>
          </a:p>
        </p:txBody>
      </p:sp>
    </p:spTree>
    <p:extLst>
      <p:ext uri="{BB962C8B-B14F-4D97-AF65-F5344CB8AC3E}">
        <p14:creationId xmlns:p14="http://schemas.microsoft.com/office/powerpoint/2010/main" val="31202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Such an approach to Social/Physical Distancing looks like our model of infant vaccination</a:t>
            </a:r>
          </a:p>
        </p:txBody>
      </p:sp>
      <p:sp>
        <p:nvSpPr>
          <p:cNvPr id="19" name="TextBox 18">
            <a:extLst>
              <a:ext uri="{FF2B5EF4-FFF2-40B4-BE49-F238E27FC236}">
                <a16:creationId xmlns:a16="http://schemas.microsoft.com/office/drawing/2014/main" id="{42878476-9DBC-403A-A25D-04CB7D81F2F9}"/>
              </a:ext>
            </a:extLst>
          </p:cNvPr>
          <p:cNvSpPr txBox="1"/>
          <p:nvPr/>
        </p:nvSpPr>
        <p:spPr>
          <a:xfrm>
            <a:off x="419091" y="4722160"/>
            <a:ext cx="8458201" cy="1107996"/>
          </a:xfrm>
          <a:prstGeom prst="rect">
            <a:avLst/>
          </a:prstGeom>
          <a:noFill/>
        </p:spPr>
        <p:txBody>
          <a:bodyPr wrap="square" rtlCol="0">
            <a:spAutoFit/>
          </a:bodyPr>
          <a:lstStyle/>
          <a:p>
            <a:r>
              <a:rPr lang="en-US" sz="2200" b="1" dirty="0">
                <a:latin typeface="+mj-lt"/>
              </a:rPr>
              <a:t>Again, the key insight of the one of the right is that the effective reproductive number with social distancing is</a:t>
            </a:r>
          </a:p>
          <a:p>
            <a:pPr algn="ctr"/>
            <a:r>
              <a:rPr lang="en-US" sz="2200" b="1" dirty="0">
                <a:latin typeface="+mj-lt"/>
              </a:rPr>
              <a:t>(1-p)*R</a:t>
            </a:r>
            <a:r>
              <a:rPr lang="en-US" sz="2200" b="1" baseline="-25000" dirty="0">
                <a:latin typeface="+mj-lt"/>
              </a:rPr>
              <a:t>0</a:t>
            </a:r>
            <a:r>
              <a:rPr lang="en-US" sz="2200" b="1" dirty="0">
                <a:latin typeface="+mj-lt"/>
              </a:rPr>
              <a:t> =&gt; p</a:t>
            </a:r>
            <a:r>
              <a:rPr lang="en-US" sz="2200" b="1" baseline="-25000" dirty="0">
                <a:latin typeface="+mj-lt"/>
              </a:rPr>
              <a:t>c</a:t>
            </a:r>
            <a:r>
              <a:rPr lang="en-US" sz="2200" b="1" dirty="0">
                <a:latin typeface="+mj-lt"/>
              </a:rPr>
              <a:t> must be at least 1- 1/R</a:t>
            </a:r>
            <a:r>
              <a:rPr lang="en-US" sz="2200" b="1" baseline="-25000" dirty="0">
                <a:latin typeface="+mj-lt"/>
              </a:rPr>
              <a:t>0</a:t>
            </a:r>
            <a:r>
              <a:rPr lang="en-US" sz="2200" b="1" dirty="0">
                <a:latin typeface="+mj-lt"/>
              </a:rPr>
              <a:t> to achieve eradication</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610A98E-FB6B-465D-9B54-0D953511C2B0}"/>
                  </a:ext>
                </a:extLst>
              </p:cNvPr>
              <p:cNvSpPr txBox="1"/>
              <p:nvPr/>
            </p:nvSpPr>
            <p:spPr>
              <a:xfrm>
                <a:off x="2133600" y="1676400"/>
                <a:ext cx="4572000" cy="934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𝑑𝑆</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a:rPr lang="en-US" sz="2800" b="0" i="1" smtClean="0">
                          <a:solidFill>
                            <a:srgbClr val="00B050"/>
                          </a:solidFill>
                          <a:latin typeface="Cambria Math" panose="02040503050406030204" pitchFamily="18" charset="0"/>
                        </a:rPr>
                        <m:t>𝑏</m:t>
                      </m:r>
                      <m:r>
                        <a:rPr lang="en-US" sz="2800" b="0" i="1" smtClean="0">
                          <a:latin typeface="Cambria Math" panose="02040503050406030204" pitchFamily="18" charset="0"/>
                        </a:rPr>
                        <m:t>−</m:t>
                      </m:r>
                      <m:d>
                        <m:dPr>
                          <m:ctrlPr>
                            <a:rPr lang="en-US" sz="2800" i="1">
                              <a:latin typeface="Cambria Math" panose="02040503050406030204" pitchFamily="18" charset="0"/>
                            </a:rPr>
                          </m:ctrlPr>
                        </m:dPr>
                        <m:e>
                          <m:r>
                            <a:rPr lang="en-US" sz="2800" i="1">
                              <a:solidFill>
                                <a:srgbClr val="00B050"/>
                              </a:solidFill>
                              <a:latin typeface="Cambria Math" panose="02040503050406030204" pitchFamily="18" charset="0"/>
                            </a:rPr>
                            <m:t>1−</m:t>
                          </m:r>
                          <m:r>
                            <a:rPr lang="en-US" sz="2800" i="1">
                              <a:solidFill>
                                <a:srgbClr val="00B050"/>
                              </a:solidFill>
                              <a:latin typeface="Cambria Math" panose="02040503050406030204" pitchFamily="18" charset="0"/>
                            </a:rPr>
                            <m:t>𝑝</m:t>
                          </m:r>
                        </m:e>
                      </m:d>
                      <m:r>
                        <m:rPr>
                          <m:sty m:val="p"/>
                        </m:rPr>
                        <a:rPr lang="el-GR" sz="2800" b="0" i="1" smtClean="0">
                          <a:latin typeface="Cambria Math" panose="02040503050406030204" pitchFamily="18" charset="0"/>
                        </a:rPr>
                        <m:t>β</m:t>
                      </m:r>
                      <m:r>
                        <a:rPr lang="en-US" sz="2800" b="0" i="1" smtClean="0">
                          <a:latin typeface="Cambria Math" panose="02040503050406030204" pitchFamily="18" charset="0"/>
                        </a:rPr>
                        <m:t>𝐼𝑆</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𝑆</m:t>
                      </m:r>
                    </m:oMath>
                  </m:oMathPara>
                </a14:m>
                <a:endParaRPr lang="en-US" sz="2800" dirty="0">
                  <a:latin typeface="+mn-lt"/>
                </a:endParaRPr>
              </a:p>
            </p:txBody>
          </p:sp>
        </mc:Choice>
        <mc:Fallback xmlns="">
          <p:sp>
            <p:nvSpPr>
              <p:cNvPr id="38" name="TextBox 37">
                <a:extLst>
                  <a:ext uri="{FF2B5EF4-FFF2-40B4-BE49-F238E27FC236}">
                    <a16:creationId xmlns:a16="http://schemas.microsoft.com/office/drawing/2014/main" id="{0610A98E-FB6B-465D-9B54-0D953511C2B0}"/>
                  </a:ext>
                </a:extLst>
              </p:cNvPr>
              <p:cNvSpPr txBox="1">
                <a:spLocks noRot="1" noChangeAspect="1" noMove="1" noResize="1" noEditPoints="1" noAdjustHandles="1" noChangeArrowheads="1" noChangeShapeType="1" noTextEdit="1"/>
              </p:cNvSpPr>
              <p:nvPr/>
            </p:nvSpPr>
            <p:spPr>
              <a:xfrm>
                <a:off x="2133600" y="1676400"/>
                <a:ext cx="4572000" cy="9346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554B11F-5201-458C-B7C6-E755D4B12429}"/>
                  </a:ext>
                </a:extLst>
              </p:cNvPr>
              <p:cNvSpPr txBox="1"/>
              <p:nvPr/>
            </p:nvSpPr>
            <p:spPr>
              <a:xfrm>
                <a:off x="2133600" y="2686293"/>
                <a:ext cx="4648200" cy="934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𝑑𝐼</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d>
                        <m:dPr>
                          <m:ctrlPr>
                            <a:rPr lang="en-US" sz="2800" i="1">
                              <a:latin typeface="Cambria Math" panose="02040503050406030204" pitchFamily="18" charset="0"/>
                            </a:rPr>
                          </m:ctrlPr>
                        </m:dPr>
                        <m:e>
                          <m:r>
                            <a:rPr lang="en-US" sz="2800" i="1">
                              <a:solidFill>
                                <a:srgbClr val="00B050"/>
                              </a:solidFill>
                              <a:latin typeface="Cambria Math" panose="02040503050406030204" pitchFamily="18" charset="0"/>
                            </a:rPr>
                            <m:t>1−</m:t>
                          </m:r>
                          <m:r>
                            <a:rPr lang="en-US" sz="2800" i="1">
                              <a:solidFill>
                                <a:srgbClr val="00B050"/>
                              </a:solidFill>
                              <a:latin typeface="Cambria Math" panose="02040503050406030204" pitchFamily="18" charset="0"/>
                            </a:rPr>
                            <m:t>𝑝</m:t>
                          </m:r>
                        </m:e>
                      </m:d>
                      <m:r>
                        <m:rPr>
                          <m:sty m:val="p"/>
                        </m:rPr>
                        <a:rPr lang="el-GR" sz="2800" b="0" i="1" smtClean="0">
                          <a:latin typeface="Cambria Math" panose="02040503050406030204" pitchFamily="18" charset="0"/>
                        </a:rPr>
                        <m:t>β</m:t>
                      </m:r>
                      <m:r>
                        <a:rPr lang="en-US" sz="2800" b="0" i="1" smtClean="0">
                          <a:latin typeface="Cambria Math" panose="02040503050406030204" pitchFamily="18" charset="0"/>
                        </a:rPr>
                        <m:t>𝐼𝑆</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γ</m:t>
                      </m:r>
                      <m:r>
                        <a:rPr lang="en-US" sz="2800" b="0" i="1" smtClean="0">
                          <a:latin typeface="Cambria Math" panose="02040503050406030204" pitchFamily="18" charset="0"/>
                        </a:rPr>
                        <m:t>𝐼</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𝐼</m:t>
                      </m:r>
                    </m:oMath>
                  </m:oMathPara>
                </a14:m>
                <a:endParaRPr lang="en-US" sz="2800" dirty="0">
                  <a:latin typeface="+mn-lt"/>
                </a:endParaRPr>
              </a:p>
            </p:txBody>
          </p:sp>
        </mc:Choice>
        <mc:Fallback xmlns="">
          <p:sp>
            <p:nvSpPr>
              <p:cNvPr id="39" name="TextBox 38">
                <a:extLst>
                  <a:ext uri="{FF2B5EF4-FFF2-40B4-BE49-F238E27FC236}">
                    <a16:creationId xmlns:a16="http://schemas.microsoft.com/office/drawing/2014/main" id="{1554B11F-5201-458C-B7C6-E755D4B12429}"/>
                  </a:ext>
                </a:extLst>
              </p:cNvPr>
              <p:cNvSpPr txBox="1">
                <a:spLocks noRot="1" noChangeAspect="1" noMove="1" noResize="1" noEditPoints="1" noAdjustHandles="1" noChangeArrowheads="1" noChangeShapeType="1" noTextEdit="1"/>
              </p:cNvSpPr>
              <p:nvPr/>
            </p:nvSpPr>
            <p:spPr>
              <a:xfrm>
                <a:off x="2133600" y="2686293"/>
                <a:ext cx="4648200" cy="9346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CB7A0E5-B223-4FFD-8028-249FEB449493}"/>
                  </a:ext>
                </a:extLst>
              </p:cNvPr>
              <p:cNvSpPr txBox="1"/>
              <p:nvPr/>
            </p:nvSpPr>
            <p:spPr>
              <a:xfrm>
                <a:off x="1447800" y="3679383"/>
                <a:ext cx="3810000" cy="934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𝑑𝑅</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m:rPr>
                          <m:sty m:val="p"/>
                        </m:rPr>
                        <a:rPr lang="el-GR" sz="2800" i="1">
                          <a:latin typeface="Cambria Math" panose="02040503050406030204" pitchFamily="18" charset="0"/>
                        </a:rPr>
                        <m:t>γ</m:t>
                      </m:r>
                      <m:r>
                        <a:rPr lang="en-US" sz="2800" i="1">
                          <a:latin typeface="Cambria Math" panose="02040503050406030204" pitchFamily="18" charset="0"/>
                        </a:rPr>
                        <m:t>𝐼</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r>
                        <a:rPr lang="en-US" sz="2800" b="0" i="1" smtClean="0">
                          <a:latin typeface="Cambria Math" panose="02040503050406030204" pitchFamily="18" charset="0"/>
                        </a:rPr>
                        <m:t>𝑅</m:t>
                      </m:r>
                    </m:oMath>
                  </m:oMathPara>
                </a14:m>
                <a:endParaRPr lang="en-US" sz="2800" dirty="0">
                  <a:latin typeface="+mn-lt"/>
                </a:endParaRPr>
              </a:p>
            </p:txBody>
          </p:sp>
        </mc:Choice>
        <mc:Fallback xmlns="">
          <p:sp>
            <p:nvSpPr>
              <p:cNvPr id="40" name="TextBox 39">
                <a:extLst>
                  <a:ext uri="{FF2B5EF4-FFF2-40B4-BE49-F238E27FC236}">
                    <a16:creationId xmlns:a16="http://schemas.microsoft.com/office/drawing/2014/main" id="{8CB7A0E5-B223-4FFD-8028-249FEB449493}"/>
                  </a:ext>
                </a:extLst>
              </p:cNvPr>
              <p:cNvSpPr txBox="1">
                <a:spLocks noRot="1" noChangeAspect="1" noMove="1" noResize="1" noEditPoints="1" noAdjustHandles="1" noChangeArrowheads="1" noChangeShapeType="1" noTextEdit="1"/>
              </p:cNvSpPr>
              <p:nvPr/>
            </p:nvSpPr>
            <p:spPr>
              <a:xfrm>
                <a:off x="1447800" y="3679383"/>
                <a:ext cx="3810000" cy="93461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226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Isolation/Quarantine in an SIR model with demography</a:t>
            </a:r>
          </a:p>
        </p:txBody>
      </p:sp>
      <p:sp>
        <p:nvSpPr>
          <p:cNvPr id="16" name="Rectangle 15">
            <a:extLst>
              <a:ext uri="{FF2B5EF4-FFF2-40B4-BE49-F238E27FC236}">
                <a16:creationId xmlns:a16="http://schemas.microsoft.com/office/drawing/2014/main" id="{044EF0E8-170A-4AF0-8188-19CCD2D81FB6}"/>
              </a:ext>
            </a:extLst>
          </p:cNvPr>
          <p:cNvSpPr/>
          <p:nvPr/>
        </p:nvSpPr>
        <p:spPr>
          <a:xfrm>
            <a:off x="457200"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sp>
        <p:nvSpPr>
          <p:cNvPr id="26" name="Rectangle 25">
            <a:extLst>
              <a:ext uri="{FF2B5EF4-FFF2-40B4-BE49-F238E27FC236}">
                <a16:creationId xmlns:a16="http://schemas.microsoft.com/office/drawing/2014/main" id="{4A285705-5452-446C-8A95-B2DB834A2E5F}"/>
              </a:ext>
            </a:extLst>
          </p:cNvPr>
          <p:cNvSpPr/>
          <p:nvPr/>
        </p:nvSpPr>
        <p:spPr>
          <a:xfrm>
            <a:off x="2917225"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5377250"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1523985"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3984010"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1880884"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4488109" y="2625952"/>
            <a:ext cx="385042" cy="523220"/>
          </a:xfrm>
          <a:prstGeom prst="rect">
            <a:avLst/>
          </a:prstGeom>
        </p:spPr>
        <p:txBody>
          <a:bodyPr wrap="none">
            <a:spAutoFit/>
          </a:bodyPr>
          <a:lstStyle/>
          <a:p>
            <a:r>
              <a:rPr lang="el-GR" sz="2800" b="1" i="1" dirty="0"/>
              <a:t>γ</a:t>
            </a:r>
            <a:endParaRPr lang="en-US" dirty="0"/>
          </a:p>
        </p:txBody>
      </p:sp>
      <p:sp>
        <p:nvSpPr>
          <p:cNvPr id="23" name="Rectangle 22">
            <a:extLst>
              <a:ext uri="{FF2B5EF4-FFF2-40B4-BE49-F238E27FC236}">
                <a16:creationId xmlns:a16="http://schemas.microsoft.com/office/drawing/2014/main" id="{B0C4B5F8-A2F8-4155-A999-16E3837E3373}"/>
              </a:ext>
            </a:extLst>
          </p:cNvPr>
          <p:cNvSpPr/>
          <p:nvPr/>
        </p:nvSpPr>
        <p:spPr>
          <a:xfrm>
            <a:off x="7832027" y="2681406"/>
            <a:ext cx="1066785"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b="1" dirty="0"/>
              <a:t>Q</a:t>
            </a:r>
            <a:endParaRPr lang="en-US" b="1" dirty="0"/>
          </a:p>
        </p:txBody>
      </p:sp>
      <p:sp>
        <p:nvSpPr>
          <p:cNvPr id="27" name="Rectangle 26">
            <a:extLst>
              <a:ext uri="{FF2B5EF4-FFF2-40B4-BE49-F238E27FC236}">
                <a16:creationId xmlns:a16="http://schemas.microsoft.com/office/drawing/2014/main" id="{0C1F58B4-AE34-4474-A459-A449F567332C}"/>
              </a:ext>
            </a:extLst>
          </p:cNvPr>
          <p:cNvSpPr/>
          <p:nvPr/>
        </p:nvSpPr>
        <p:spPr>
          <a:xfrm>
            <a:off x="5741462" y="1958978"/>
            <a:ext cx="470000" cy="523220"/>
          </a:xfrm>
          <a:prstGeom prst="rect">
            <a:avLst/>
          </a:prstGeom>
        </p:spPr>
        <p:txBody>
          <a:bodyPr wrap="none">
            <a:spAutoFit/>
          </a:bodyPr>
          <a:lstStyle/>
          <a:p>
            <a:r>
              <a:rPr lang="en-US" sz="2800" b="1" i="1" dirty="0" err="1"/>
              <a:t>d</a:t>
            </a:r>
            <a:r>
              <a:rPr lang="en-US" sz="2800" b="1" i="1" baseline="-25000" dirty="0" err="1"/>
              <a:t>I</a:t>
            </a:r>
            <a:endParaRPr lang="en-US" baseline="-25000" dirty="0"/>
          </a:p>
        </p:txBody>
      </p:sp>
      <p:sp>
        <p:nvSpPr>
          <p:cNvPr id="37" name="TextBox 36">
            <a:extLst>
              <a:ext uri="{FF2B5EF4-FFF2-40B4-BE49-F238E27FC236}">
                <a16:creationId xmlns:a16="http://schemas.microsoft.com/office/drawing/2014/main" id="{4349D349-5CB7-4841-A32F-41944EF4A16A}"/>
              </a:ext>
            </a:extLst>
          </p:cNvPr>
          <p:cNvSpPr txBox="1"/>
          <p:nvPr/>
        </p:nvSpPr>
        <p:spPr>
          <a:xfrm>
            <a:off x="1" y="4343400"/>
            <a:ext cx="9144000" cy="2462213"/>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mj-lt"/>
              </a:rPr>
              <a:t>Again, we add a new state (Q) which is the quarantine state</a:t>
            </a:r>
          </a:p>
          <a:p>
            <a:pPr marL="342900" indent="-342900">
              <a:buFont typeface="Arial" panose="020B0604020202020204" pitchFamily="34" charset="0"/>
              <a:buChar char="•"/>
            </a:pPr>
            <a:r>
              <a:rPr lang="en-US" sz="2200" b="1" dirty="0">
                <a:latin typeface="+mj-lt"/>
              </a:rPr>
              <a:t>Infectious individuals who are detected enter the state at a rate </a:t>
            </a:r>
            <a:r>
              <a:rPr lang="en-US" sz="2200" b="1" dirty="0" err="1">
                <a:latin typeface="+mj-lt"/>
              </a:rPr>
              <a:t>d</a:t>
            </a:r>
            <a:r>
              <a:rPr lang="en-US" sz="2200" b="1" baseline="-25000" dirty="0" err="1">
                <a:latin typeface="+mj-lt"/>
              </a:rPr>
              <a:t>I</a:t>
            </a:r>
            <a:endParaRPr lang="en-US" sz="2200" b="1" baseline="-25000" dirty="0">
              <a:latin typeface="+mj-lt"/>
            </a:endParaRPr>
          </a:p>
          <a:p>
            <a:pPr marL="342900" indent="-342900">
              <a:buFont typeface="Arial" panose="020B0604020202020204" pitchFamily="34" charset="0"/>
              <a:buChar char="•"/>
            </a:pPr>
            <a:r>
              <a:rPr lang="en-US" sz="2200" b="1" dirty="0">
                <a:latin typeface="+mj-lt"/>
              </a:rPr>
              <a:t>Individuals leave quarantine at a rate tau after they have recovered</a:t>
            </a:r>
          </a:p>
          <a:p>
            <a:pPr marL="342900" indent="-342900">
              <a:buFont typeface="Arial" panose="020B0604020202020204" pitchFamily="34" charset="0"/>
              <a:buChar char="•"/>
            </a:pPr>
            <a:r>
              <a:rPr lang="en-US" sz="2200" b="1" dirty="0">
                <a:latin typeface="+mj-lt"/>
              </a:rPr>
              <a:t>The critical rate of detection = beta – gamma – mu (to get reproductive number below 1); The rate means that both the </a:t>
            </a:r>
            <a:r>
              <a:rPr lang="en-US" sz="2200" b="1">
                <a:latin typeface="+mj-lt"/>
              </a:rPr>
              <a:t>fraction &amp; </a:t>
            </a:r>
            <a:r>
              <a:rPr lang="en-US" sz="2200" b="1" dirty="0">
                <a:latin typeface="+mj-lt"/>
              </a:rPr>
              <a:t>timing matter</a:t>
            </a:r>
          </a:p>
          <a:p>
            <a:pPr marL="342900" indent="-342900">
              <a:buFont typeface="Arial" panose="020B0604020202020204" pitchFamily="34" charset="0"/>
              <a:buChar char="•"/>
            </a:pPr>
            <a:r>
              <a:rPr lang="en-US" sz="2200" b="1" dirty="0">
                <a:latin typeface="+mj-lt"/>
              </a:rPr>
              <a:t>Keeling and </a:t>
            </a:r>
            <a:r>
              <a:rPr lang="en-US" sz="2200" b="1" dirty="0" err="1">
                <a:latin typeface="+mj-lt"/>
              </a:rPr>
              <a:t>Rohani</a:t>
            </a:r>
            <a:r>
              <a:rPr lang="en-US" sz="2200" b="1" dirty="0">
                <a:latin typeface="+mj-lt"/>
              </a:rPr>
              <a:t> do not have mu leaving quarantine presumably because it is small relative to tau (but I include it here)</a:t>
            </a:r>
          </a:p>
        </p:txBody>
      </p:sp>
      <p:cxnSp>
        <p:nvCxnSpPr>
          <p:cNvPr id="14" name="Straight Arrow Connector 13">
            <a:extLst>
              <a:ext uri="{FF2B5EF4-FFF2-40B4-BE49-F238E27FC236}">
                <a16:creationId xmlns:a16="http://schemas.microsoft.com/office/drawing/2014/main" id="{E5C026E4-CD84-4618-AA31-A34B22985C90}"/>
              </a:ext>
            </a:extLst>
          </p:cNvPr>
          <p:cNvCxnSpPr>
            <a:cxnSpLocks/>
            <a:endCxn id="16" idx="0"/>
          </p:cNvCxnSpPr>
          <p:nvPr/>
        </p:nvCxnSpPr>
        <p:spPr>
          <a:xfrm>
            <a:off x="477270" y="2211162"/>
            <a:ext cx="513323" cy="455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634282-8103-4784-BE94-292305E2C2A8}"/>
              </a:ext>
            </a:extLst>
          </p:cNvPr>
          <p:cNvSpPr/>
          <p:nvPr/>
        </p:nvSpPr>
        <p:spPr>
          <a:xfrm>
            <a:off x="123139" y="1740183"/>
            <a:ext cx="404278" cy="523220"/>
          </a:xfrm>
          <a:prstGeom prst="rect">
            <a:avLst/>
          </a:prstGeom>
          <a:solidFill>
            <a:schemeClr val="bg1"/>
          </a:solidFill>
        </p:spPr>
        <p:txBody>
          <a:bodyPr wrap="square">
            <a:spAutoFit/>
          </a:bodyPr>
          <a:lstStyle/>
          <a:p>
            <a:r>
              <a:rPr lang="en-US" sz="2800" b="1" i="1" dirty="0"/>
              <a:t>µ</a:t>
            </a:r>
            <a:endParaRPr lang="en-US" dirty="0">
              <a:solidFill>
                <a:srgbClr val="00B050"/>
              </a:solidFill>
            </a:endParaRPr>
          </a:p>
        </p:txBody>
      </p:sp>
      <p:cxnSp>
        <p:nvCxnSpPr>
          <p:cNvPr id="31" name="Straight Arrow Connector 30">
            <a:extLst>
              <a:ext uri="{FF2B5EF4-FFF2-40B4-BE49-F238E27FC236}">
                <a16:creationId xmlns:a16="http://schemas.microsoft.com/office/drawing/2014/main" id="{605620FA-D632-4725-B3D0-A4A103E83511}"/>
              </a:ext>
            </a:extLst>
          </p:cNvPr>
          <p:cNvCxnSpPr>
            <a:cxnSpLocks/>
            <a:stCxn id="16" idx="2"/>
          </p:cNvCxnSpPr>
          <p:nvPr/>
        </p:nvCxnSpPr>
        <p:spPr>
          <a:xfrm>
            <a:off x="990593" y="3657600"/>
            <a:ext cx="387538"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41B877C-8EA4-4232-AA69-916DF814E27E}"/>
              </a:ext>
            </a:extLst>
          </p:cNvPr>
          <p:cNvSpPr/>
          <p:nvPr/>
        </p:nvSpPr>
        <p:spPr>
          <a:xfrm>
            <a:off x="762000" y="3669030"/>
            <a:ext cx="391454" cy="523220"/>
          </a:xfrm>
          <a:prstGeom prst="rect">
            <a:avLst/>
          </a:prstGeom>
        </p:spPr>
        <p:txBody>
          <a:bodyPr wrap="none">
            <a:spAutoFit/>
          </a:bodyPr>
          <a:lstStyle/>
          <a:p>
            <a:r>
              <a:rPr lang="en-US" sz="2800" b="1" i="1" dirty="0"/>
              <a:t>µ</a:t>
            </a:r>
            <a:endParaRPr lang="en-US" dirty="0"/>
          </a:p>
        </p:txBody>
      </p:sp>
      <p:cxnSp>
        <p:nvCxnSpPr>
          <p:cNvPr id="38" name="Straight Arrow Connector 37">
            <a:extLst>
              <a:ext uri="{FF2B5EF4-FFF2-40B4-BE49-F238E27FC236}">
                <a16:creationId xmlns:a16="http://schemas.microsoft.com/office/drawing/2014/main" id="{F6C18A42-E011-4D45-923C-B70499BEC708}"/>
              </a:ext>
            </a:extLst>
          </p:cNvPr>
          <p:cNvCxnSpPr>
            <a:cxnSpLocks/>
            <a:stCxn id="26" idx="2"/>
          </p:cNvCxnSpPr>
          <p:nvPr/>
        </p:nvCxnSpPr>
        <p:spPr>
          <a:xfrm>
            <a:off x="3450618" y="3656766"/>
            <a:ext cx="398906"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BC27C95-A1FD-45DF-AC9A-4CA438B189A9}"/>
              </a:ext>
            </a:extLst>
          </p:cNvPr>
          <p:cNvSpPr/>
          <p:nvPr/>
        </p:nvSpPr>
        <p:spPr>
          <a:xfrm>
            <a:off x="3233393" y="3669030"/>
            <a:ext cx="391454" cy="523220"/>
          </a:xfrm>
          <a:prstGeom prst="rect">
            <a:avLst/>
          </a:prstGeom>
        </p:spPr>
        <p:txBody>
          <a:bodyPr wrap="none">
            <a:spAutoFit/>
          </a:bodyPr>
          <a:lstStyle/>
          <a:p>
            <a:r>
              <a:rPr lang="en-US" sz="2800" b="1" i="1" dirty="0"/>
              <a:t>µ</a:t>
            </a:r>
            <a:endParaRPr lang="en-US" dirty="0"/>
          </a:p>
        </p:txBody>
      </p:sp>
      <p:cxnSp>
        <p:nvCxnSpPr>
          <p:cNvPr id="40" name="Straight Arrow Connector 39">
            <a:extLst>
              <a:ext uri="{FF2B5EF4-FFF2-40B4-BE49-F238E27FC236}">
                <a16:creationId xmlns:a16="http://schemas.microsoft.com/office/drawing/2014/main" id="{7F432BD2-B3F4-40AE-9484-5E6222263D84}"/>
              </a:ext>
            </a:extLst>
          </p:cNvPr>
          <p:cNvCxnSpPr>
            <a:cxnSpLocks/>
            <a:stCxn id="28" idx="2"/>
          </p:cNvCxnSpPr>
          <p:nvPr/>
        </p:nvCxnSpPr>
        <p:spPr>
          <a:xfrm>
            <a:off x="5910643" y="3656766"/>
            <a:ext cx="446950"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A7E7400-4805-4B6C-8924-E37F63A76A09}"/>
              </a:ext>
            </a:extLst>
          </p:cNvPr>
          <p:cNvSpPr/>
          <p:nvPr/>
        </p:nvSpPr>
        <p:spPr>
          <a:xfrm>
            <a:off x="5741462" y="3669030"/>
            <a:ext cx="391454" cy="523220"/>
          </a:xfrm>
          <a:prstGeom prst="rect">
            <a:avLst/>
          </a:prstGeom>
        </p:spPr>
        <p:txBody>
          <a:bodyPr wrap="none">
            <a:spAutoFit/>
          </a:bodyPr>
          <a:lstStyle/>
          <a:p>
            <a:r>
              <a:rPr lang="en-US" sz="2800" b="1" i="1" dirty="0"/>
              <a:t>µ</a:t>
            </a:r>
            <a:endParaRPr lang="en-US" dirty="0"/>
          </a:p>
        </p:txBody>
      </p:sp>
      <p:cxnSp>
        <p:nvCxnSpPr>
          <p:cNvPr id="42" name="Straight Arrow Connector 41">
            <a:extLst>
              <a:ext uri="{FF2B5EF4-FFF2-40B4-BE49-F238E27FC236}">
                <a16:creationId xmlns:a16="http://schemas.microsoft.com/office/drawing/2014/main" id="{85CE4A27-8183-4BC2-8FDE-0F1C39F7C418}"/>
              </a:ext>
            </a:extLst>
          </p:cNvPr>
          <p:cNvCxnSpPr>
            <a:cxnSpLocks/>
            <a:stCxn id="23" idx="2"/>
          </p:cNvCxnSpPr>
          <p:nvPr/>
        </p:nvCxnSpPr>
        <p:spPr>
          <a:xfrm>
            <a:off x="8365420" y="3672006"/>
            <a:ext cx="398863" cy="59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7036129-6700-4A4D-8BA4-F201D0DA2268}"/>
              </a:ext>
            </a:extLst>
          </p:cNvPr>
          <p:cNvSpPr/>
          <p:nvPr/>
        </p:nvSpPr>
        <p:spPr>
          <a:xfrm>
            <a:off x="8148152" y="3669864"/>
            <a:ext cx="391454" cy="523220"/>
          </a:xfrm>
          <a:prstGeom prst="rect">
            <a:avLst/>
          </a:prstGeom>
        </p:spPr>
        <p:txBody>
          <a:bodyPr wrap="none">
            <a:spAutoFit/>
          </a:bodyPr>
          <a:lstStyle/>
          <a:p>
            <a:r>
              <a:rPr lang="en-US" sz="2800" b="1" i="1" dirty="0"/>
              <a:t>µ</a:t>
            </a:r>
            <a:endParaRPr lang="en-US" dirty="0"/>
          </a:p>
        </p:txBody>
      </p:sp>
      <p:cxnSp>
        <p:nvCxnSpPr>
          <p:cNvPr id="11" name="Connector: Elbow 10">
            <a:extLst>
              <a:ext uri="{FF2B5EF4-FFF2-40B4-BE49-F238E27FC236}">
                <a16:creationId xmlns:a16="http://schemas.microsoft.com/office/drawing/2014/main" id="{BE103EC4-C2B0-4CBC-BE4A-25203B834ED3}"/>
              </a:ext>
            </a:extLst>
          </p:cNvPr>
          <p:cNvCxnSpPr>
            <a:stCxn id="26" idx="0"/>
            <a:endCxn id="23" idx="0"/>
          </p:cNvCxnSpPr>
          <p:nvPr/>
        </p:nvCxnSpPr>
        <p:spPr>
          <a:xfrm rot="16200000" flipH="1">
            <a:off x="5900399" y="216385"/>
            <a:ext cx="15240" cy="4914802"/>
          </a:xfrm>
          <a:prstGeom prst="bentConnector3">
            <a:avLst>
              <a:gd name="adj1" fmla="val -15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09ED587-8DA4-4093-9251-6914D788C6F8}"/>
              </a:ext>
            </a:extLst>
          </p:cNvPr>
          <p:cNvCxnSpPr>
            <a:cxnSpLocks/>
            <a:stCxn id="23" idx="1"/>
            <a:endCxn id="28" idx="3"/>
          </p:cNvCxnSpPr>
          <p:nvPr/>
        </p:nvCxnSpPr>
        <p:spPr>
          <a:xfrm flipH="1" flipV="1">
            <a:off x="6444035" y="3161466"/>
            <a:ext cx="1387992"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095C2B5-8307-4B00-88CA-65941D3EA454}"/>
              </a:ext>
            </a:extLst>
          </p:cNvPr>
          <p:cNvSpPr/>
          <p:nvPr/>
        </p:nvSpPr>
        <p:spPr>
          <a:xfrm>
            <a:off x="6977428" y="2653486"/>
            <a:ext cx="332142" cy="523220"/>
          </a:xfrm>
          <a:prstGeom prst="rect">
            <a:avLst/>
          </a:prstGeom>
        </p:spPr>
        <p:txBody>
          <a:bodyPr wrap="none">
            <a:spAutoFit/>
          </a:bodyPr>
          <a:lstStyle/>
          <a:p>
            <a:r>
              <a:rPr lang="el-GR" sz="2800" b="1" i="1" dirty="0"/>
              <a:t>τ</a:t>
            </a:r>
            <a:endParaRPr lang="en-US" dirty="0"/>
          </a:p>
        </p:txBody>
      </p:sp>
    </p:spTree>
    <p:extLst>
      <p:ext uri="{BB962C8B-B14F-4D97-AF65-F5344CB8AC3E}">
        <p14:creationId xmlns:p14="http://schemas.microsoft.com/office/powerpoint/2010/main" val="167076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Isolation/Quarantine in an SIR model with demography</a:t>
            </a:r>
          </a:p>
        </p:txBody>
      </p:sp>
      <p:sp>
        <p:nvSpPr>
          <p:cNvPr id="16" name="Rectangle 15">
            <a:extLst>
              <a:ext uri="{FF2B5EF4-FFF2-40B4-BE49-F238E27FC236}">
                <a16:creationId xmlns:a16="http://schemas.microsoft.com/office/drawing/2014/main" id="{044EF0E8-170A-4AF0-8188-19CCD2D81FB6}"/>
              </a:ext>
            </a:extLst>
          </p:cNvPr>
          <p:cNvSpPr/>
          <p:nvPr/>
        </p:nvSpPr>
        <p:spPr>
          <a:xfrm>
            <a:off x="457200" y="26670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sp>
        <p:nvSpPr>
          <p:cNvPr id="26" name="Rectangle 25">
            <a:extLst>
              <a:ext uri="{FF2B5EF4-FFF2-40B4-BE49-F238E27FC236}">
                <a16:creationId xmlns:a16="http://schemas.microsoft.com/office/drawing/2014/main" id="{4A285705-5452-446C-8A95-B2DB834A2E5F}"/>
              </a:ext>
            </a:extLst>
          </p:cNvPr>
          <p:cNvSpPr/>
          <p:nvPr/>
        </p:nvSpPr>
        <p:spPr>
          <a:xfrm>
            <a:off x="2917225" y="26661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5377250" y="2666166"/>
            <a:ext cx="1066785"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t>R</a:t>
            </a:r>
            <a:endParaRPr lang="en-US" b="1"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1523985" y="31614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3984010" y="31614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1880884" y="26814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4488109" y="2625952"/>
            <a:ext cx="385042" cy="523220"/>
          </a:xfrm>
          <a:prstGeom prst="rect">
            <a:avLst/>
          </a:prstGeom>
        </p:spPr>
        <p:txBody>
          <a:bodyPr wrap="none">
            <a:spAutoFit/>
          </a:bodyPr>
          <a:lstStyle/>
          <a:p>
            <a:r>
              <a:rPr lang="el-GR" sz="2800" b="1" i="1" dirty="0"/>
              <a:t>γ</a:t>
            </a:r>
            <a:endParaRPr lang="en-US" dirty="0"/>
          </a:p>
        </p:txBody>
      </p:sp>
      <p:sp>
        <p:nvSpPr>
          <p:cNvPr id="23" name="Rectangle 22">
            <a:extLst>
              <a:ext uri="{FF2B5EF4-FFF2-40B4-BE49-F238E27FC236}">
                <a16:creationId xmlns:a16="http://schemas.microsoft.com/office/drawing/2014/main" id="{B0C4B5F8-A2F8-4155-A999-16E3837E3373}"/>
              </a:ext>
            </a:extLst>
          </p:cNvPr>
          <p:cNvSpPr/>
          <p:nvPr/>
        </p:nvSpPr>
        <p:spPr>
          <a:xfrm>
            <a:off x="7832027" y="2681406"/>
            <a:ext cx="1066785"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b="1" dirty="0"/>
              <a:t>Q</a:t>
            </a:r>
            <a:endParaRPr lang="en-US" b="1" dirty="0"/>
          </a:p>
        </p:txBody>
      </p:sp>
      <p:sp>
        <p:nvSpPr>
          <p:cNvPr id="27" name="Rectangle 26">
            <a:extLst>
              <a:ext uri="{FF2B5EF4-FFF2-40B4-BE49-F238E27FC236}">
                <a16:creationId xmlns:a16="http://schemas.microsoft.com/office/drawing/2014/main" id="{0C1F58B4-AE34-4474-A459-A449F567332C}"/>
              </a:ext>
            </a:extLst>
          </p:cNvPr>
          <p:cNvSpPr/>
          <p:nvPr/>
        </p:nvSpPr>
        <p:spPr>
          <a:xfrm>
            <a:off x="5741462" y="1958978"/>
            <a:ext cx="470000" cy="523220"/>
          </a:xfrm>
          <a:prstGeom prst="rect">
            <a:avLst/>
          </a:prstGeom>
        </p:spPr>
        <p:txBody>
          <a:bodyPr wrap="none">
            <a:spAutoFit/>
          </a:bodyPr>
          <a:lstStyle/>
          <a:p>
            <a:r>
              <a:rPr lang="en-US" sz="2800" b="1" i="1" dirty="0" err="1"/>
              <a:t>d</a:t>
            </a:r>
            <a:r>
              <a:rPr lang="en-US" sz="2800" b="1" i="1" baseline="-25000" dirty="0" err="1"/>
              <a:t>I</a:t>
            </a:r>
            <a:endParaRPr lang="en-US" baseline="-25000" dirty="0"/>
          </a:p>
        </p:txBody>
      </p:sp>
      <p:sp>
        <p:nvSpPr>
          <p:cNvPr id="37" name="TextBox 36">
            <a:extLst>
              <a:ext uri="{FF2B5EF4-FFF2-40B4-BE49-F238E27FC236}">
                <a16:creationId xmlns:a16="http://schemas.microsoft.com/office/drawing/2014/main" id="{4349D349-5CB7-4841-A32F-41944EF4A16A}"/>
              </a:ext>
            </a:extLst>
          </p:cNvPr>
          <p:cNvSpPr txBox="1"/>
          <p:nvPr/>
        </p:nvSpPr>
        <p:spPr>
          <a:xfrm>
            <a:off x="123139" y="4343400"/>
            <a:ext cx="9020861" cy="2123658"/>
          </a:xfrm>
          <a:prstGeom prst="rect">
            <a:avLst/>
          </a:prstGeom>
          <a:noFill/>
        </p:spPr>
        <p:txBody>
          <a:bodyPr wrap="square" rtlCol="0">
            <a:spAutoFit/>
          </a:bodyPr>
          <a:lstStyle/>
          <a:p>
            <a:r>
              <a:rPr lang="en-US" sz="2200" b="1" dirty="0">
                <a:latin typeface="+mj-lt"/>
              </a:rPr>
              <a:t>Let’s think a bit more about what </a:t>
            </a:r>
            <a:r>
              <a:rPr lang="en-US" sz="2200" b="1" dirty="0" err="1">
                <a:latin typeface="+mj-lt"/>
              </a:rPr>
              <a:t>d</a:t>
            </a:r>
            <a:r>
              <a:rPr lang="en-US" sz="2200" b="1" baseline="-25000" dirty="0" err="1">
                <a:latin typeface="+mj-lt"/>
              </a:rPr>
              <a:t>I</a:t>
            </a:r>
            <a:r>
              <a:rPr lang="en-US" sz="2200" b="1" dirty="0">
                <a:latin typeface="+mj-lt"/>
              </a:rPr>
              <a:t> means</a:t>
            </a:r>
          </a:p>
          <a:p>
            <a:r>
              <a:rPr lang="en-US" sz="2200" b="1" dirty="0">
                <a:latin typeface="+mj-lt"/>
              </a:rPr>
              <a:t>How does detection occur? </a:t>
            </a:r>
          </a:p>
          <a:p>
            <a:r>
              <a:rPr lang="en-US" sz="2200" b="1" dirty="0">
                <a:latin typeface="+mj-lt"/>
              </a:rPr>
              <a:t>For a disease like measles?</a:t>
            </a:r>
          </a:p>
          <a:p>
            <a:r>
              <a:rPr lang="en-US" sz="2200" b="1" dirty="0">
                <a:latin typeface="+mj-lt"/>
              </a:rPr>
              <a:t>For a disease like COVID-19? What about asymptomatic infectious individuals?</a:t>
            </a:r>
          </a:p>
          <a:p>
            <a:r>
              <a:rPr lang="en-US" sz="2200" b="1" dirty="0">
                <a:latin typeface="+mj-lt"/>
              </a:rPr>
              <a:t>How does testing play in to </a:t>
            </a:r>
            <a:r>
              <a:rPr lang="en-US" sz="2200" b="1" dirty="0" err="1">
                <a:latin typeface="+mj-lt"/>
              </a:rPr>
              <a:t>d</a:t>
            </a:r>
            <a:r>
              <a:rPr lang="en-US" sz="2200" b="1" baseline="-25000" dirty="0" err="1">
                <a:latin typeface="+mj-lt"/>
              </a:rPr>
              <a:t>I</a:t>
            </a:r>
            <a:r>
              <a:rPr lang="en-US" sz="2200" b="1" dirty="0">
                <a:latin typeface="+mj-lt"/>
              </a:rPr>
              <a:t>?</a:t>
            </a:r>
          </a:p>
        </p:txBody>
      </p:sp>
      <p:cxnSp>
        <p:nvCxnSpPr>
          <p:cNvPr id="14" name="Straight Arrow Connector 13">
            <a:extLst>
              <a:ext uri="{FF2B5EF4-FFF2-40B4-BE49-F238E27FC236}">
                <a16:creationId xmlns:a16="http://schemas.microsoft.com/office/drawing/2014/main" id="{E5C026E4-CD84-4618-AA31-A34B22985C90}"/>
              </a:ext>
            </a:extLst>
          </p:cNvPr>
          <p:cNvCxnSpPr>
            <a:cxnSpLocks/>
            <a:endCxn id="16" idx="0"/>
          </p:cNvCxnSpPr>
          <p:nvPr/>
        </p:nvCxnSpPr>
        <p:spPr>
          <a:xfrm>
            <a:off x="477270" y="2211162"/>
            <a:ext cx="513323" cy="455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634282-8103-4784-BE94-292305E2C2A8}"/>
              </a:ext>
            </a:extLst>
          </p:cNvPr>
          <p:cNvSpPr/>
          <p:nvPr/>
        </p:nvSpPr>
        <p:spPr>
          <a:xfrm>
            <a:off x="123139" y="1740183"/>
            <a:ext cx="404278" cy="523220"/>
          </a:xfrm>
          <a:prstGeom prst="rect">
            <a:avLst/>
          </a:prstGeom>
          <a:solidFill>
            <a:schemeClr val="bg1"/>
          </a:solidFill>
        </p:spPr>
        <p:txBody>
          <a:bodyPr wrap="square">
            <a:spAutoFit/>
          </a:bodyPr>
          <a:lstStyle/>
          <a:p>
            <a:r>
              <a:rPr lang="en-US" sz="2800" b="1" i="1" dirty="0"/>
              <a:t>µ</a:t>
            </a:r>
            <a:endParaRPr lang="en-US" dirty="0">
              <a:solidFill>
                <a:srgbClr val="00B050"/>
              </a:solidFill>
            </a:endParaRPr>
          </a:p>
        </p:txBody>
      </p:sp>
      <p:cxnSp>
        <p:nvCxnSpPr>
          <p:cNvPr id="31" name="Straight Arrow Connector 30">
            <a:extLst>
              <a:ext uri="{FF2B5EF4-FFF2-40B4-BE49-F238E27FC236}">
                <a16:creationId xmlns:a16="http://schemas.microsoft.com/office/drawing/2014/main" id="{605620FA-D632-4725-B3D0-A4A103E83511}"/>
              </a:ext>
            </a:extLst>
          </p:cNvPr>
          <p:cNvCxnSpPr>
            <a:cxnSpLocks/>
            <a:stCxn id="16" idx="2"/>
          </p:cNvCxnSpPr>
          <p:nvPr/>
        </p:nvCxnSpPr>
        <p:spPr>
          <a:xfrm>
            <a:off x="990593" y="3657600"/>
            <a:ext cx="387538"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41B877C-8EA4-4232-AA69-916DF814E27E}"/>
              </a:ext>
            </a:extLst>
          </p:cNvPr>
          <p:cNvSpPr/>
          <p:nvPr/>
        </p:nvSpPr>
        <p:spPr>
          <a:xfrm>
            <a:off x="762000" y="3669030"/>
            <a:ext cx="391454" cy="523220"/>
          </a:xfrm>
          <a:prstGeom prst="rect">
            <a:avLst/>
          </a:prstGeom>
        </p:spPr>
        <p:txBody>
          <a:bodyPr wrap="none">
            <a:spAutoFit/>
          </a:bodyPr>
          <a:lstStyle/>
          <a:p>
            <a:r>
              <a:rPr lang="en-US" sz="2800" b="1" i="1" dirty="0"/>
              <a:t>µ</a:t>
            </a:r>
            <a:endParaRPr lang="en-US" dirty="0"/>
          </a:p>
        </p:txBody>
      </p:sp>
      <p:cxnSp>
        <p:nvCxnSpPr>
          <p:cNvPr id="38" name="Straight Arrow Connector 37">
            <a:extLst>
              <a:ext uri="{FF2B5EF4-FFF2-40B4-BE49-F238E27FC236}">
                <a16:creationId xmlns:a16="http://schemas.microsoft.com/office/drawing/2014/main" id="{F6C18A42-E011-4D45-923C-B70499BEC708}"/>
              </a:ext>
            </a:extLst>
          </p:cNvPr>
          <p:cNvCxnSpPr>
            <a:cxnSpLocks/>
            <a:stCxn id="26" idx="2"/>
          </p:cNvCxnSpPr>
          <p:nvPr/>
        </p:nvCxnSpPr>
        <p:spPr>
          <a:xfrm>
            <a:off x="3450618" y="3656766"/>
            <a:ext cx="398906"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BC27C95-A1FD-45DF-AC9A-4CA438B189A9}"/>
              </a:ext>
            </a:extLst>
          </p:cNvPr>
          <p:cNvSpPr/>
          <p:nvPr/>
        </p:nvSpPr>
        <p:spPr>
          <a:xfrm>
            <a:off x="3233393" y="3669030"/>
            <a:ext cx="391454" cy="523220"/>
          </a:xfrm>
          <a:prstGeom prst="rect">
            <a:avLst/>
          </a:prstGeom>
        </p:spPr>
        <p:txBody>
          <a:bodyPr wrap="none">
            <a:spAutoFit/>
          </a:bodyPr>
          <a:lstStyle/>
          <a:p>
            <a:r>
              <a:rPr lang="en-US" sz="2800" b="1" i="1" dirty="0"/>
              <a:t>µ</a:t>
            </a:r>
            <a:endParaRPr lang="en-US" dirty="0"/>
          </a:p>
        </p:txBody>
      </p:sp>
      <p:cxnSp>
        <p:nvCxnSpPr>
          <p:cNvPr id="40" name="Straight Arrow Connector 39">
            <a:extLst>
              <a:ext uri="{FF2B5EF4-FFF2-40B4-BE49-F238E27FC236}">
                <a16:creationId xmlns:a16="http://schemas.microsoft.com/office/drawing/2014/main" id="{7F432BD2-B3F4-40AE-9484-5E6222263D84}"/>
              </a:ext>
            </a:extLst>
          </p:cNvPr>
          <p:cNvCxnSpPr>
            <a:cxnSpLocks/>
            <a:stCxn id="28" idx="2"/>
          </p:cNvCxnSpPr>
          <p:nvPr/>
        </p:nvCxnSpPr>
        <p:spPr>
          <a:xfrm>
            <a:off x="5910643" y="3656766"/>
            <a:ext cx="446950" cy="610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A7E7400-4805-4B6C-8924-E37F63A76A09}"/>
              </a:ext>
            </a:extLst>
          </p:cNvPr>
          <p:cNvSpPr/>
          <p:nvPr/>
        </p:nvSpPr>
        <p:spPr>
          <a:xfrm>
            <a:off x="5741462" y="3669030"/>
            <a:ext cx="391454" cy="523220"/>
          </a:xfrm>
          <a:prstGeom prst="rect">
            <a:avLst/>
          </a:prstGeom>
        </p:spPr>
        <p:txBody>
          <a:bodyPr wrap="none">
            <a:spAutoFit/>
          </a:bodyPr>
          <a:lstStyle/>
          <a:p>
            <a:r>
              <a:rPr lang="en-US" sz="2800" b="1" i="1" dirty="0"/>
              <a:t>µ</a:t>
            </a:r>
            <a:endParaRPr lang="en-US" dirty="0"/>
          </a:p>
        </p:txBody>
      </p:sp>
      <p:cxnSp>
        <p:nvCxnSpPr>
          <p:cNvPr id="42" name="Straight Arrow Connector 41">
            <a:extLst>
              <a:ext uri="{FF2B5EF4-FFF2-40B4-BE49-F238E27FC236}">
                <a16:creationId xmlns:a16="http://schemas.microsoft.com/office/drawing/2014/main" id="{85CE4A27-8183-4BC2-8FDE-0F1C39F7C418}"/>
              </a:ext>
            </a:extLst>
          </p:cNvPr>
          <p:cNvCxnSpPr>
            <a:cxnSpLocks/>
            <a:stCxn id="23" idx="2"/>
          </p:cNvCxnSpPr>
          <p:nvPr/>
        </p:nvCxnSpPr>
        <p:spPr>
          <a:xfrm>
            <a:off x="8365420" y="3672006"/>
            <a:ext cx="398863" cy="59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7036129-6700-4A4D-8BA4-F201D0DA2268}"/>
              </a:ext>
            </a:extLst>
          </p:cNvPr>
          <p:cNvSpPr/>
          <p:nvPr/>
        </p:nvSpPr>
        <p:spPr>
          <a:xfrm>
            <a:off x="8148152" y="3669864"/>
            <a:ext cx="391454" cy="523220"/>
          </a:xfrm>
          <a:prstGeom prst="rect">
            <a:avLst/>
          </a:prstGeom>
        </p:spPr>
        <p:txBody>
          <a:bodyPr wrap="none">
            <a:spAutoFit/>
          </a:bodyPr>
          <a:lstStyle/>
          <a:p>
            <a:r>
              <a:rPr lang="en-US" sz="2800" b="1" i="1" dirty="0"/>
              <a:t>µ</a:t>
            </a:r>
            <a:endParaRPr lang="en-US" dirty="0"/>
          </a:p>
        </p:txBody>
      </p:sp>
      <p:cxnSp>
        <p:nvCxnSpPr>
          <p:cNvPr id="11" name="Connector: Elbow 10">
            <a:extLst>
              <a:ext uri="{FF2B5EF4-FFF2-40B4-BE49-F238E27FC236}">
                <a16:creationId xmlns:a16="http://schemas.microsoft.com/office/drawing/2014/main" id="{BE103EC4-C2B0-4CBC-BE4A-25203B834ED3}"/>
              </a:ext>
            </a:extLst>
          </p:cNvPr>
          <p:cNvCxnSpPr>
            <a:stCxn id="26" idx="0"/>
            <a:endCxn id="23" idx="0"/>
          </p:cNvCxnSpPr>
          <p:nvPr/>
        </p:nvCxnSpPr>
        <p:spPr>
          <a:xfrm rot="16200000" flipH="1">
            <a:off x="5900399" y="216385"/>
            <a:ext cx="15240" cy="4914802"/>
          </a:xfrm>
          <a:prstGeom prst="bentConnector3">
            <a:avLst>
              <a:gd name="adj1" fmla="val -15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09ED587-8DA4-4093-9251-6914D788C6F8}"/>
              </a:ext>
            </a:extLst>
          </p:cNvPr>
          <p:cNvCxnSpPr>
            <a:cxnSpLocks/>
            <a:stCxn id="23" idx="1"/>
            <a:endCxn id="28" idx="3"/>
          </p:cNvCxnSpPr>
          <p:nvPr/>
        </p:nvCxnSpPr>
        <p:spPr>
          <a:xfrm flipH="1" flipV="1">
            <a:off x="6444035" y="3161466"/>
            <a:ext cx="1387992"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095C2B5-8307-4B00-88CA-65941D3EA454}"/>
              </a:ext>
            </a:extLst>
          </p:cNvPr>
          <p:cNvSpPr/>
          <p:nvPr/>
        </p:nvSpPr>
        <p:spPr>
          <a:xfrm>
            <a:off x="6977428" y="2653486"/>
            <a:ext cx="332142" cy="523220"/>
          </a:xfrm>
          <a:prstGeom prst="rect">
            <a:avLst/>
          </a:prstGeom>
        </p:spPr>
        <p:txBody>
          <a:bodyPr wrap="none">
            <a:spAutoFit/>
          </a:bodyPr>
          <a:lstStyle/>
          <a:p>
            <a:r>
              <a:rPr lang="el-GR" sz="2800" b="1" i="1" dirty="0"/>
              <a:t>τ</a:t>
            </a:r>
            <a:endParaRPr lang="en-US" dirty="0"/>
          </a:p>
        </p:txBody>
      </p:sp>
    </p:spTree>
    <p:extLst>
      <p:ext uri="{BB962C8B-B14F-4D97-AF65-F5344CB8AC3E}">
        <p14:creationId xmlns:p14="http://schemas.microsoft.com/office/powerpoint/2010/main" val="24891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Testing and test results (at a given cutoff)</a:t>
            </a:r>
          </a:p>
        </p:txBody>
      </p:sp>
      <p:graphicFrame>
        <p:nvGraphicFramePr>
          <p:cNvPr id="4" name="Table 3"/>
          <p:cNvGraphicFramePr>
            <a:graphicFrameLocks noGrp="1"/>
          </p:cNvGraphicFramePr>
          <p:nvPr/>
        </p:nvGraphicFramePr>
        <p:xfrm>
          <a:off x="381000" y="1447800"/>
          <a:ext cx="8458200" cy="28041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pPr algn="ctr"/>
                      <a:endParaRPr lang="en-US" sz="4000" b="1" dirty="0">
                        <a:solidFill>
                          <a:schemeClr val="bg1"/>
                        </a:solidFill>
                      </a:endParaRPr>
                    </a:p>
                  </a:txBody>
                  <a:tcPr>
                    <a:solidFill>
                      <a:srgbClr val="0070C0"/>
                    </a:solidFill>
                  </a:tcPr>
                </a:tc>
                <a:tc>
                  <a:txBody>
                    <a:bodyPr/>
                    <a:lstStyle/>
                    <a:p>
                      <a:pPr algn="ctr"/>
                      <a:r>
                        <a:rPr lang="en-US" sz="4000" dirty="0"/>
                        <a:t>Disease+</a:t>
                      </a:r>
                    </a:p>
                  </a:txBody>
                  <a:tcPr>
                    <a:solidFill>
                      <a:srgbClr val="0070C0"/>
                    </a:solidFill>
                  </a:tcPr>
                </a:tc>
                <a:tc>
                  <a:txBody>
                    <a:bodyPr/>
                    <a:lstStyle/>
                    <a:p>
                      <a:pPr algn="ctr"/>
                      <a:r>
                        <a:rPr lang="en-US" sz="4000" dirty="0"/>
                        <a:t>Disease-</a:t>
                      </a:r>
                    </a:p>
                  </a:txBody>
                  <a:tcPr>
                    <a:solidFill>
                      <a:srgbClr val="0070C0"/>
                    </a:solidFill>
                  </a:tcPr>
                </a:tc>
                <a:tc>
                  <a:txBody>
                    <a:bodyPr/>
                    <a:lstStyle/>
                    <a:p>
                      <a:pPr algn="ctr"/>
                      <a:r>
                        <a:rPr lang="en-US" sz="4000" dirty="0"/>
                        <a:t>Totals</a:t>
                      </a:r>
                    </a:p>
                  </a:txBody>
                  <a:tcPr>
                    <a:solidFill>
                      <a:srgbClr val="0070C0"/>
                    </a:solidFill>
                  </a:tcPr>
                </a:tc>
                <a:extLst>
                  <a:ext uri="{0D108BD9-81ED-4DB2-BD59-A6C34878D82A}">
                    <a16:rowId xmlns:a16="http://schemas.microsoft.com/office/drawing/2014/main" val="10000"/>
                  </a:ext>
                </a:extLst>
              </a:tr>
              <a:tr h="370840">
                <a:tc>
                  <a:txBody>
                    <a:bodyPr/>
                    <a:lstStyle/>
                    <a:p>
                      <a:pPr algn="ctr"/>
                      <a:r>
                        <a:rPr lang="en-US" sz="4000" b="1" dirty="0">
                          <a:solidFill>
                            <a:schemeClr val="bg1"/>
                          </a:solidFill>
                        </a:rPr>
                        <a:t>Test+</a:t>
                      </a:r>
                    </a:p>
                  </a:txBody>
                  <a:tcPr>
                    <a:solidFill>
                      <a:srgbClr val="0070C0"/>
                    </a:solidFill>
                  </a:tcPr>
                </a:tc>
                <a:tc>
                  <a:txBody>
                    <a:bodyPr/>
                    <a:lstStyle/>
                    <a:p>
                      <a:pPr algn="ctr"/>
                      <a:r>
                        <a:rPr lang="en-US" sz="4000" dirty="0"/>
                        <a:t>a</a:t>
                      </a:r>
                    </a:p>
                  </a:txBody>
                  <a:tcPr/>
                </a:tc>
                <a:tc>
                  <a:txBody>
                    <a:bodyPr/>
                    <a:lstStyle/>
                    <a:p>
                      <a:pPr algn="ctr"/>
                      <a:r>
                        <a:rPr lang="en-US" sz="4000" dirty="0"/>
                        <a:t>b</a:t>
                      </a:r>
                    </a:p>
                  </a:txBody>
                  <a:tcPr/>
                </a:tc>
                <a:tc>
                  <a:txBody>
                    <a:bodyPr/>
                    <a:lstStyle/>
                    <a:p>
                      <a:pPr algn="ctr"/>
                      <a:r>
                        <a:rPr lang="en-US" sz="4000" b="1" dirty="0" err="1"/>
                        <a:t>a+b</a:t>
                      </a:r>
                      <a:endParaRPr lang="en-US" sz="4000" b="1" dirty="0"/>
                    </a:p>
                  </a:txBody>
                  <a:tcPr/>
                </a:tc>
                <a:extLst>
                  <a:ext uri="{0D108BD9-81ED-4DB2-BD59-A6C34878D82A}">
                    <a16:rowId xmlns:a16="http://schemas.microsoft.com/office/drawing/2014/main" val="10001"/>
                  </a:ext>
                </a:extLst>
              </a:tr>
              <a:tr h="370840">
                <a:tc>
                  <a:txBody>
                    <a:bodyPr/>
                    <a:lstStyle/>
                    <a:p>
                      <a:pPr algn="ctr"/>
                      <a:r>
                        <a:rPr lang="en-US" sz="4000" b="1" dirty="0">
                          <a:solidFill>
                            <a:schemeClr val="bg1"/>
                          </a:solidFill>
                        </a:rPr>
                        <a:t>Test-</a:t>
                      </a:r>
                    </a:p>
                  </a:txBody>
                  <a:tcPr>
                    <a:solidFill>
                      <a:srgbClr val="0070C0"/>
                    </a:solidFill>
                  </a:tcPr>
                </a:tc>
                <a:tc>
                  <a:txBody>
                    <a:bodyPr/>
                    <a:lstStyle/>
                    <a:p>
                      <a:pPr algn="ctr"/>
                      <a:r>
                        <a:rPr lang="en-US" sz="4000" dirty="0"/>
                        <a:t>c</a:t>
                      </a:r>
                    </a:p>
                  </a:txBody>
                  <a:tcPr/>
                </a:tc>
                <a:tc>
                  <a:txBody>
                    <a:bodyPr/>
                    <a:lstStyle/>
                    <a:p>
                      <a:pPr algn="ctr"/>
                      <a:r>
                        <a:rPr lang="en-US" sz="4000" dirty="0"/>
                        <a:t>d</a:t>
                      </a:r>
                    </a:p>
                  </a:txBody>
                  <a:tcPr/>
                </a:tc>
                <a:tc>
                  <a:txBody>
                    <a:bodyPr/>
                    <a:lstStyle/>
                    <a:p>
                      <a:pPr algn="ctr"/>
                      <a:r>
                        <a:rPr lang="en-US" sz="4000" b="1" dirty="0" err="1"/>
                        <a:t>c+d</a:t>
                      </a:r>
                      <a:endParaRPr lang="en-US" sz="4000" b="1" dirty="0"/>
                    </a:p>
                  </a:txBody>
                  <a:tcPr/>
                </a:tc>
                <a:extLst>
                  <a:ext uri="{0D108BD9-81ED-4DB2-BD59-A6C34878D82A}">
                    <a16:rowId xmlns:a16="http://schemas.microsoft.com/office/drawing/2014/main" val="10002"/>
                  </a:ext>
                </a:extLst>
              </a:tr>
              <a:tr h="370840">
                <a:tc>
                  <a:txBody>
                    <a:bodyPr/>
                    <a:lstStyle/>
                    <a:p>
                      <a:pPr algn="ctr"/>
                      <a:r>
                        <a:rPr lang="en-US" sz="4000" b="1" dirty="0">
                          <a:solidFill>
                            <a:schemeClr val="bg1"/>
                          </a:solidFill>
                        </a:rPr>
                        <a:t>Totals</a:t>
                      </a:r>
                    </a:p>
                  </a:txBody>
                  <a:tcPr>
                    <a:solidFill>
                      <a:srgbClr val="0070C0"/>
                    </a:solidFill>
                  </a:tcPr>
                </a:tc>
                <a:tc>
                  <a:txBody>
                    <a:bodyPr/>
                    <a:lstStyle/>
                    <a:p>
                      <a:pPr algn="ctr"/>
                      <a:r>
                        <a:rPr lang="en-US" sz="4000" b="1" dirty="0" err="1"/>
                        <a:t>a+c</a:t>
                      </a:r>
                      <a:endParaRPr lang="en-US" sz="4000" b="1" dirty="0"/>
                    </a:p>
                  </a:txBody>
                  <a:tcPr/>
                </a:tc>
                <a:tc>
                  <a:txBody>
                    <a:bodyPr/>
                    <a:lstStyle/>
                    <a:p>
                      <a:pPr algn="ctr"/>
                      <a:r>
                        <a:rPr lang="en-US" sz="4000" b="1" dirty="0" err="1"/>
                        <a:t>b+d</a:t>
                      </a:r>
                      <a:endParaRPr lang="en-US" sz="4000" b="1" dirty="0"/>
                    </a:p>
                  </a:txBody>
                  <a:tcPr/>
                </a:tc>
                <a:tc>
                  <a:txBody>
                    <a:bodyPr/>
                    <a:lstStyle/>
                    <a:p>
                      <a:pPr algn="ctr"/>
                      <a:r>
                        <a:rPr lang="en-US" sz="4000" b="1" dirty="0" err="1"/>
                        <a:t>a+b+c+d</a:t>
                      </a:r>
                      <a:r>
                        <a:rPr lang="en-US" sz="4000" b="1" dirty="0"/>
                        <a:t>=n</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838200" y="4648200"/>
            <a:ext cx="6785384" cy="2062103"/>
          </a:xfrm>
          <a:prstGeom prst="rect">
            <a:avLst/>
          </a:prstGeom>
          <a:noFill/>
        </p:spPr>
        <p:txBody>
          <a:bodyPr wrap="none" rtlCol="0">
            <a:spAutoFit/>
          </a:bodyPr>
          <a:lstStyle/>
          <a:p>
            <a:r>
              <a:rPr lang="en-US" sz="3200" dirty="0">
                <a:latin typeface="+mj-lt"/>
              </a:rPr>
              <a:t>a = # with disease who test positive</a:t>
            </a:r>
          </a:p>
          <a:p>
            <a:r>
              <a:rPr lang="en-US" sz="3200" dirty="0">
                <a:latin typeface="+mj-lt"/>
              </a:rPr>
              <a:t>b = # without disease who test positive</a:t>
            </a:r>
          </a:p>
          <a:p>
            <a:r>
              <a:rPr lang="en-US" sz="3200" dirty="0">
                <a:latin typeface="+mj-lt"/>
              </a:rPr>
              <a:t>c = # with disease who test negative</a:t>
            </a:r>
          </a:p>
          <a:p>
            <a:r>
              <a:rPr lang="en-US" sz="3200" dirty="0">
                <a:latin typeface="+mj-lt"/>
              </a:rPr>
              <a:t>d = # without disease who test negative</a:t>
            </a:r>
          </a:p>
        </p:txBody>
      </p:sp>
    </p:spTree>
    <p:extLst>
      <p:ext uri="{BB962C8B-B14F-4D97-AF65-F5344CB8AC3E}">
        <p14:creationId xmlns:p14="http://schemas.microsoft.com/office/powerpoint/2010/main" val="1472315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Testing and test results (at a given cutoff)</a:t>
            </a:r>
          </a:p>
        </p:txBody>
      </p:sp>
      <p:graphicFrame>
        <p:nvGraphicFramePr>
          <p:cNvPr id="4" name="Table 3"/>
          <p:cNvGraphicFramePr>
            <a:graphicFrameLocks noGrp="1"/>
          </p:cNvGraphicFramePr>
          <p:nvPr/>
        </p:nvGraphicFramePr>
        <p:xfrm>
          <a:off x="381000" y="1447800"/>
          <a:ext cx="8458200" cy="28041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pPr algn="ctr"/>
                      <a:endParaRPr lang="en-US" sz="4000" b="1" dirty="0">
                        <a:solidFill>
                          <a:schemeClr val="bg1"/>
                        </a:solidFill>
                      </a:endParaRPr>
                    </a:p>
                  </a:txBody>
                  <a:tcPr>
                    <a:solidFill>
                      <a:srgbClr val="0070C0"/>
                    </a:solidFill>
                  </a:tcPr>
                </a:tc>
                <a:tc>
                  <a:txBody>
                    <a:bodyPr/>
                    <a:lstStyle/>
                    <a:p>
                      <a:pPr algn="ctr"/>
                      <a:r>
                        <a:rPr lang="en-US" sz="4000" dirty="0"/>
                        <a:t>Disease+</a:t>
                      </a:r>
                    </a:p>
                  </a:txBody>
                  <a:tcPr>
                    <a:solidFill>
                      <a:srgbClr val="0070C0"/>
                    </a:solidFill>
                  </a:tcPr>
                </a:tc>
                <a:tc>
                  <a:txBody>
                    <a:bodyPr/>
                    <a:lstStyle/>
                    <a:p>
                      <a:pPr algn="ctr"/>
                      <a:r>
                        <a:rPr lang="en-US" sz="4000" dirty="0"/>
                        <a:t>Disease-</a:t>
                      </a:r>
                    </a:p>
                  </a:txBody>
                  <a:tcPr>
                    <a:solidFill>
                      <a:srgbClr val="0070C0"/>
                    </a:solidFill>
                  </a:tcPr>
                </a:tc>
                <a:tc>
                  <a:txBody>
                    <a:bodyPr/>
                    <a:lstStyle/>
                    <a:p>
                      <a:pPr algn="ctr"/>
                      <a:r>
                        <a:rPr lang="en-US" sz="4000" dirty="0"/>
                        <a:t>Totals</a:t>
                      </a:r>
                    </a:p>
                  </a:txBody>
                  <a:tcPr>
                    <a:solidFill>
                      <a:srgbClr val="0070C0"/>
                    </a:solidFill>
                  </a:tcPr>
                </a:tc>
                <a:extLst>
                  <a:ext uri="{0D108BD9-81ED-4DB2-BD59-A6C34878D82A}">
                    <a16:rowId xmlns:a16="http://schemas.microsoft.com/office/drawing/2014/main" val="10000"/>
                  </a:ext>
                </a:extLst>
              </a:tr>
              <a:tr h="370840">
                <a:tc>
                  <a:txBody>
                    <a:bodyPr/>
                    <a:lstStyle/>
                    <a:p>
                      <a:pPr algn="ctr"/>
                      <a:r>
                        <a:rPr lang="en-US" sz="4000" b="1" dirty="0">
                          <a:solidFill>
                            <a:schemeClr val="bg1"/>
                          </a:solidFill>
                        </a:rPr>
                        <a:t>Test+</a:t>
                      </a:r>
                    </a:p>
                  </a:txBody>
                  <a:tcPr>
                    <a:solidFill>
                      <a:srgbClr val="0070C0"/>
                    </a:solidFill>
                  </a:tcPr>
                </a:tc>
                <a:tc>
                  <a:txBody>
                    <a:bodyPr/>
                    <a:lstStyle/>
                    <a:p>
                      <a:pPr algn="ctr"/>
                      <a:r>
                        <a:rPr lang="en-US" sz="4000" dirty="0"/>
                        <a:t>a</a:t>
                      </a:r>
                    </a:p>
                  </a:txBody>
                  <a:tcPr/>
                </a:tc>
                <a:tc>
                  <a:txBody>
                    <a:bodyPr/>
                    <a:lstStyle/>
                    <a:p>
                      <a:pPr algn="ctr"/>
                      <a:r>
                        <a:rPr lang="en-US" sz="4000" dirty="0"/>
                        <a:t>b</a:t>
                      </a:r>
                    </a:p>
                  </a:txBody>
                  <a:tcPr/>
                </a:tc>
                <a:tc>
                  <a:txBody>
                    <a:bodyPr/>
                    <a:lstStyle/>
                    <a:p>
                      <a:pPr algn="ctr"/>
                      <a:r>
                        <a:rPr lang="en-US" sz="4000" b="1" dirty="0" err="1"/>
                        <a:t>a+b</a:t>
                      </a:r>
                      <a:endParaRPr lang="en-US" sz="4000" b="1" dirty="0"/>
                    </a:p>
                  </a:txBody>
                  <a:tcPr/>
                </a:tc>
                <a:extLst>
                  <a:ext uri="{0D108BD9-81ED-4DB2-BD59-A6C34878D82A}">
                    <a16:rowId xmlns:a16="http://schemas.microsoft.com/office/drawing/2014/main" val="10001"/>
                  </a:ext>
                </a:extLst>
              </a:tr>
              <a:tr h="370840">
                <a:tc>
                  <a:txBody>
                    <a:bodyPr/>
                    <a:lstStyle/>
                    <a:p>
                      <a:pPr algn="ctr"/>
                      <a:r>
                        <a:rPr lang="en-US" sz="4000" b="1" dirty="0">
                          <a:solidFill>
                            <a:schemeClr val="bg1"/>
                          </a:solidFill>
                        </a:rPr>
                        <a:t>Test-</a:t>
                      </a:r>
                    </a:p>
                  </a:txBody>
                  <a:tcPr>
                    <a:solidFill>
                      <a:srgbClr val="0070C0"/>
                    </a:solidFill>
                  </a:tcPr>
                </a:tc>
                <a:tc>
                  <a:txBody>
                    <a:bodyPr/>
                    <a:lstStyle/>
                    <a:p>
                      <a:pPr algn="ctr"/>
                      <a:r>
                        <a:rPr lang="en-US" sz="4000" dirty="0"/>
                        <a:t>c</a:t>
                      </a:r>
                    </a:p>
                  </a:txBody>
                  <a:tcPr/>
                </a:tc>
                <a:tc>
                  <a:txBody>
                    <a:bodyPr/>
                    <a:lstStyle/>
                    <a:p>
                      <a:pPr algn="ctr"/>
                      <a:r>
                        <a:rPr lang="en-US" sz="4000" dirty="0"/>
                        <a:t>d</a:t>
                      </a:r>
                    </a:p>
                  </a:txBody>
                  <a:tcPr/>
                </a:tc>
                <a:tc>
                  <a:txBody>
                    <a:bodyPr/>
                    <a:lstStyle/>
                    <a:p>
                      <a:pPr algn="ctr"/>
                      <a:r>
                        <a:rPr lang="en-US" sz="4000" b="1" dirty="0" err="1"/>
                        <a:t>c+d</a:t>
                      </a:r>
                      <a:endParaRPr lang="en-US" sz="4000" b="1" dirty="0"/>
                    </a:p>
                  </a:txBody>
                  <a:tcPr/>
                </a:tc>
                <a:extLst>
                  <a:ext uri="{0D108BD9-81ED-4DB2-BD59-A6C34878D82A}">
                    <a16:rowId xmlns:a16="http://schemas.microsoft.com/office/drawing/2014/main" val="10002"/>
                  </a:ext>
                </a:extLst>
              </a:tr>
              <a:tr h="370840">
                <a:tc>
                  <a:txBody>
                    <a:bodyPr/>
                    <a:lstStyle/>
                    <a:p>
                      <a:pPr algn="ctr"/>
                      <a:r>
                        <a:rPr lang="en-US" sz="4000" b="1" dirty="0">
                          <a:solidFill>
                            <a:schemeClr val="bg1"/>
                          </a:solidFill>
                        </a:rPr>
                        <a:t>Totals</a:t>
                      </a:r>
                    </a:p>
                  </a:txBody>
                  <a:tcPr>
                    <a:solidFill>
                      <a:srgbClr val="0070C0"/>
                    </a:solidFill>
                  </a:tcPr>
                </a:tc>
                <a:tc>
                  <a:txBody>
                    <a:bodyPr/>
                    <a:lstStyle/>
                    <a:p>
                      <a:pPr algn="ctr"/>
                      <a:r>
                        <a:rPr lang="en-US" sz="4000" b="1" dirty="0" err="1"/>
                        <a:t>a+c</a:t>
                      </a:r>
                      <a:endParaRPr lang="en-US" sz="4000" b="1" dirty="0"/>
                    </a:p>
                  </a:txBody>
                  <a:tcPr/>
                </a:tc>
                <a:tc>
                  <a:txBody>
                    <a:bodyPr/>
                    <a:lstStyle/>
                    <a:p>
                      <a:pPr algn="ctr"/>
                      <a:r>
                        <a:rPr lang="en-US" sz="4000" b="1" dirty="0" err="1"/>
                        <a:t>b+d</a:t>
                      </a:r>
                      <a:endParaRPr lang="en-US" sz="4000" b="1" dirty="0"/>
                    </a:p>
                  </a:txBody>
                  <a:tcPr/>
                </a:tc>
                <a:tc>
                  <a:txBody>
                    <a:bodyPr/>
                    <a:lstStyle/>
                    <a:p>
                      <a:pPr algn="ctr"/>
                      <a:r>
                        <a:rPr lang="en-US" sz="4000" b="1" dirty="0" err="1"/>
                        <a:t>a+b+c+d</a:t>
                      </a:r>
                      <a:r>
                        <a:rPr lang="en-US" sz="4000" b="1" dirty="0"/>
                        <a:t>=n</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8600" y="4267200"/>
            <a:ext cx="7521483" cy="1384995"/>
          </a:xfrm>
          <a:prstGeom prst="rect">
            <a:avLst/>
          </a:prstGeom>
          <a:noFill/>
        </p:spPr>
        <p:txBody>
          <a:bodyPr wrap="none" rtlCol="0">
            <a:spAutoFit/>
          </a:bodyPr>
          <a:lstStyle/>
          <a:p>
            <a:r>
              <a:rPr lang="en-US" sz="2800" dirty="0">
                <a:latin typeface="+mj-lt"/>
              </a:rPr>
              <a:t>What is the probability of people with the </a:t>
            </a:r>
          </a:p>
          <a:p>
            <a:r>
              <a:rPr lang="en-US" sz="2800" dirty="0">
                <a:latin typeface="+mj-lt"/>
              </a:rPr>
              <a:t>disease testing positive?</a:t>
            </a:r>
          </a:p>
          <a:p>
            <a:r>
              <a:rPr lang="en-US" sz="2800" b="1" dirty="0">
                <a:latin typeface="+mj-lt"/>
              </a:rPr>
              <a:t>Sensitivity = a/(</a:t>
            </a:r>
            <a:r>
              <a:rPr lang="en-US" sz="2800" b="1" dirty="0" err="1">
                <a:latin typeface="+mj-lt"/>
              </a:rPr>
              <a:t>a+c</a:t>
            </a:r>
            <a:r>
              <a:rPr lang="en-US" sz="2800" b="1" dirty="0">
                <a:latin typeface="+mj-lt"/>
              </a:rPr>
              <a:t>) = True Positive Fraction (TPF)</a:t>
            </a:r>
          </a:p>
        </p:txBody>
      </p:sp>
      <p:sp>
        <p:nvSpPr>
          <p:cNvPr id="3" name="TextBox 2">
            <a:extLst>
              <a:ext uri="{FF2B5EF4-FFF2-40B4-BE49-F238E27FC236}">
                <a16:creationId xmlns:a16="http://schemas.microsoft.com/office/drawing/2014/main" id="{FABBDB61-17D7-422D-B2DF-6DFDCCE2FA0F}"/>
              </a:ext>
            </a:extLst>
          </p:cNvPr>
          <p:cNvSpPr txBox="1"/>
          <p:nvPr/>
        </p:nvSpPr>
        <p:spPr>
          <a:xfrm>
            <a:off x="152400" y="6096000"/>
            <a:ext cx="8610600" cy="707886"/>
          </a:xfrm>
          <a:prstGeom prst="rect">
            <a:avLst/>
          </a:prstGeom>
          <a:noFill/>
        </p:spPr>
        <p:txBody>
          <a:bodyPr wrap="square" rtlCol="0">
            <a:spAutoFit/>
          </a:bodyPr>
          <a:lstStyle/>
          <a:p>
            <a:r>
              <a:rPr lang="en-US" sz="2000" b="1" dirty="0">
                <a:latin typeface="+mj-lt"/>
              </a:rPr>
              <a:t>With equal effort but a less sensitive test, </a:t>
            </a:r>
            <a:r>
              <a:rPr lang="en-US" sz="2000" b="1" dirty="0" err="1">
                <a:latin typeface="+mj-lt"/>
              </a:rPr>
              <a:t>d</a:t>
            </a:r>
            <a:r>
              <a:rPr lang="en-US" sz="2000" b="1" baseline="-25000" dirty="0" err="1">
                <a:latin typeface="+mj-lt"/>
              </a:rPr>
              <a:t>I</a:t>
            </a:r>
            <a:r>
              <a:rPr lang="en-US" sz="2000" b="1" dirty="0">
                <a:latin typeface="+mj-lt"/>
              </a:rPr>
              <a:t> will be lower =&gt; harder for quarantine to achieve eradication</a:t>
            </a:r>
          </a:p>
        </p:txBody>
      </p:sp>
    </p:spTree>
    <p:extLst>
      <p:ext uri="{BB962C8B-B14F-4D97-AF65-F5344CB8AC3E}">
        <p14:creationId xmlns:p14="http://schemas.microsoft.com/office/powerpoint/2010/main" val="134546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Testing and test results (at a given cutoff)</a:t>
            </a:r>
          </a:p>
        </p:txBody>
      </p:sp>
      <p:graphicFrame>
        <p:nvGraphicFramePr>
          <p:cNvPr id="4" name="Table 3"/>
          <p:cNvGraphicFramePr>
            <a:graphicFrameLocks noGrp="1"/>
          </p:cNvGraphicFramePr>
          <p:nvPr/>
        </p:nvGraphicFramePr>
        <p:xfrm>
          <a:off x="381000" y="1447800"/>
          <a:ext cx="8458200" cy="28041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pPr algn="ctr"/>
                      <a:endParaRPr lang="en-US" sz="4000" b="1" dirty="0">
                        <a:solidFill>
                          <a:schemeClr val="bg1"/>
                        </a:solidFill>
                      </a:endParaRPr>
                    </a:p>
                  </a:txBody>
                  <a:tcPr>
                    <a:solidFill>
                      <a:srgbClr val="0070C0"/>
                    </a:solidFill>
                  </a:tcPr>
                </a:tc>
                <a:tc>
                  <a:txBody>
                    <a:bodyPr/>
                    <a:lstStyle/>
                    <a:p>
                      <a:pPr algn="ctr"/>
                      <a:r>
                        <a:rPr lang="en-US" sz="4000" dirty="0"/>
                        <a:t>Disease+</a:t>
                      </a:r>
                    </a:p>
                  </a:txBody>
                  <a:tcPr>
                    <a:solidFill>
                      <a:srgbClr val="0070C0"/>
                    </a:solidFill>
                  </a:tcPr>
                </a:tc>
                <a:tc>
                  <a:txBody>
                    <a:bodyPr/>
                    <a:lstStyle/>
                    <a:p>
                      <a:pPr algn="ctr"/>
                      <a:r>
                        <a:rPr lang="en-US" sz="4000" dirty="0"/>
                        <a:t>Disease-</a:t>
                      </a:r>
                    </a:p>
                  </a:txBody>
                  <a:tcPr>
                    <a:solidFill>
                      <a:srgbClr val="0070C0"/>
                    </a:solidFill>
                  </a:tcPr>
                </a:tc>
                <a:tc>
                  <a:txBody>
                    <a:bodyPr/>
                    <a:lstStyle/>
                    <a:p>
                      <a:pPr algn="ctr"/>
                      <a:r>
                        <a:rPr lang="en-US" sz="4000" dirty="0"/>
                        <a:t>Totals</a:t>
                      </a:r>
                    </a:p>
                  </a:txBody>
                  <a:tcPr>
                    <a:solidFill>
                      <a:srgbClr val="0070C0"/>
                    </a:solidFill>
                  </a:tcPr>
                </a:tc>
                <a:extLst>
                  <a:ext uri="{0D108BD9-81ED-4DB2-BD59-A6C34878D82A}">
                    <a16:rowId xmlns:a16="http://schemas.microsoft.com/office/drawing/2014/main" val="10000"/>
                  </a:ext>
                </a:extLst>
              </a:tr>
              <a:tr h="370840">
                <a:tc>
                  <a:txBody>
                    <a:bodyPr/>
                    <a:lstStyle/>
                    <a:p>
                      <a:pPr algn="ctr"/>
                      <a:r>
                        <a:rPr lang="en-US" sz="4000" b="1" dirty="0">
                          <a:solidFill>
                            <a:schemeClr val="bg1"/>
                          </a:solidFill>
                        </a:rPr>
                        <a:t>Test+</a:t>
                      </a:r>
                    </a:p>
                  </a:txBody>
                  <a:tcPr>
                    <a:solidFill>
                      <a:srgbClr val="0070C0"/>
                    </a:solidFill>
                  </a:tcPr>
                </a:tc>
                <a:tc>
                  <a:txBody>
                    <a:bodyPr/>
                    <a:lstStyle/>
                    <a:p>
                      <a:pPr algn="ctr"/>
                      <a:r>
                        <a:rPr lang="en-US" sz="4000" dirty="0"/>
                        <a:t>a</a:t>
                      </a:r>
                    </a:p>
                  </a:txBody>
                  <a:tcPr/>
                </a:tc>
                <a:tc>
                  <a:txBody>
                    <a:bodyPr/>
                    <a:lstStyle/>
                    <a:p>
                      <a:pPr algn="ctr"/>
                      <a:r>
                        <a:rPr lang="en-US" sz="4000" dirty="0"/>
                        <a:t>b</a:t>
                      </a:r>
                    </a:p>
                  </a:txBody>
                  <a:tcPr/>
                </a:tc>
                <a:tc>
                  <a:txBody>
                    <a:bodyPr/>
                    <a:lstStyle/>
                    <a:p>
                      <a:pPr algn="ctr"/>
                      <a:r>
                        <a:rPr lang="en-US" sz="4000" b="1" dirty="0" err="1"/>
                        <a:t>a+b</a:t>
                      </a:r>
                      <a:endParaRPr lang="en-US" sz="4000" b="1" dirty="0"/>
                    </a:p>
                  </a:txBody>
                  <a:tcPr/>
                </a:tc>
                <a:extLst>
                  <a:ext uri="{0D108BD9-81ED-4DB2-BD59-A6C34878D82A}">
                    <a16:rowId xmlns:a16="http://schemas.microsoft.com/office/drawing/2014/main" val="10001"/>
                  </a:ext>
                </a:extLst>
              </a:tr>
              <a:tr h="370840">
                <a:tc>
                  <a:txBody>
                    <a:bodyPr/>
                    <a:lstStyle/>
                    <a:p>
                      <a:pPr algn="ctr"/>
                      <a:r>
                        <a:rPr lang="en-US" sz="4000" b="1" dirty="0">
                          <a:solidFill>
                            <a:schemeClr val="bg1"/>
                          </a:solidFill>
                        </a:rPr>
                        <a:t>Test-</a:t>
                      </a:r>
                    </a:p>
                  </a:txBody>
                  <a:tcPr>
                    <a:solidFill>
                      <a:srgbClr val="0070C0"/>
                    </a:solidFill>
                  </a:tcPr>
                </a:tc>
                <a:tc>
                  <a:txBody>
                    <a:bodyPr/>
                    <a:lstStyle/>
                    <a:p>
                      <a:pPr algn="ctr"/>
                      <a:r>
                        <a:rPr lang="en-US" sz="4000" dirty="0"/>
                        <a:t>c</a:t>
                      </a:r>
                    </a:p>
                  </a:txBody>
                  <a:tcPr/>
                </a:tc>
                <a:tc>
                  <a:txBody>
                    <a:bodyPr/>
                    <a:lstStyle/>
                    <a:p>
                      <a:pPr algn="ctr"/>
                      <a:r>
                        <a:rPr lang="en-US" sz="4000" dirty="0"/>
                        <a:t>d</a:t>
                      </a:r>
                    </a:p>
                  </a:txBody>
                  <a:tcPr/>
                </a:tc>
                <a:tc>
                  <a:txBody>
                    <a:bodyPr/>
                    <a:lstStyle/>
                    <a:p>
                      <a:pPr algn="ctr"/>
                      <a:r>
                        <a:rPr lang="en-US" sz="4000" b="1" dirty="0" err="1"/>
                        <a:t>c+d</a:t>
                      </a:r>
                      <a:endParaRPr lang="en-US" sz="4000" b="1" dirty="0"/>
                    </a:p>
                  </a:txBody>
                  <a:tcPr/>
                </a:tc>
                <a:extLst>
                  <a:ext uri="{0D108BD9-81ED-4DB2-BD59-A6C34878D82A}">
                    <a16:rowId xmlns:a16="http://schemas.microsoft.com/office/drawing/2014/main" val="10002"/>
                  </a:ext>
                </a:extLst>
              </a:tr>
              <a:tr h="370840">
                <a:tc>
                  <a:txBody>
                    <a:bodyPr/>
                    <a:lstStyle/>
                    <a:p>
                      <a:pPr algn="ctr"/>
                      <a:r>
                        <a:rPr lang="en-US" sz="4000" b="1" dirty="0">
                          <a:solidFill>
                            <a:schemeClr val="bg1"/>
                          </a:solidFill>
                        </a:rPr>
                        <a:t>Totals</a:t>
                      </a:r>
                    </a:p>
                  </a:txBody>
                  <a:tcPr>
                    <a:solidFill>
                      <a:srgbClr val="0070C0"/>
                    </a:solidFill>
                  </a:tcPr>
                </a:tc>
                <a:tc>
                  <a:txBody>
                    <a:bodyPr/>
                    <a:lstStyle/>
                    <a:p>
                      <a:pPr algn="ctr"/>
                      <a:r>
                        <a:rPr lang="en-US" sz="4000" b="1" dirty="0" err="1"/>
                        <a:t>a+c</a:t>
                      </a:r>
                      <a:endParaRPr lang="en-US" sz="4000" b="1" dirty="0"/>
                    </a:p>
                  </a:txBody>
                  <a:tcPr/>
                </a:tc>
                <a:tc>
                  <a:txBody>
                    <a:bodyPr/>
                    <a:lstStyle/>
                    <a:p>
                      <a:pPr algn="ctr"/>
                      <a:r>
                        <a:rPr lang="en-US" sz="4000" b="1" dirty="0" err="1"/>
                        <a:t>b+d</a:t>
                      </a:r>
                      <a:endParaRPr lang="en-US" sz="4000" b="1" dirty="0"/>
                    </a:p>
                  </a:txBody>
                  <a:tcPr/>
                </a:tc>
                <a:tc>
                  <a:txBody>
                    <a:bodyPr/>
                    <a:lstStyle/>
                    <a:p>
                      <a:pPr algn="ctr"/>
                      <a:r>
                        <a:rPr lang="en-US" sz="4000" b="1" dirty="0" err="1"/>
                        <a:t>a+b+c+d</a:t>
                      </a:r>
                      <a:r>
                        <a:rPr lang="en-US" sz="4000" b="1" dirty="0"/>
                        <a:t>=n</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8600" y="4267200"/>
            <a:ext cx="7106882" cy="1384995"/>
          </a:xfrm>
          <a:prstGeom prst="rect">
            <a:avLst/>
          </a:prstGeom>
          <a:noFill/>
        </p:spPr>
        <p:txBody>
          <a:bodyPr wrap="none" rtlCol="0">
            <a:spAutoFit/>
          </a:bodyPr>
          <a:lstStyle/>
          <a:p>
            <a:r>
              <a:rPr lang="en-US" sz="2800" dirty="0">
                <a:latin typeface="+mj-lt"/>
              </a:rPr>
              <a:t>What is the probability of people without the </a:t>
            </a:r>
          </a:p>
          <a:p>
            <a:r>
              <a:rPr lang="en-US" sz="2800" dirty="0">
                <a:latin typeface="+mj-lt"/>
              </a:rPr>
              <a:t>disease testing negative?</a:t>
            </a:r>
          </a:p>
          <a:p>
            <a:r>
              <a:rPr lang="en-US" sz="2800" b="1" dirty="0">
                <a:latin typeface="+mj-lt"/>
              </a:rPr>
              <a:t>Specificity = d/(</a:t>
            </a:r>
            <a:r>
              <a:rPr lang="en-US" sz="2800" b="1" dirty="0" err="1">
                <a:latin typeface="+mj-lt"/>
              </a:rPr>
              <a:t>b+d</a:t>
            </a:r>
            <a:r>
              <a:rPr lang="en-US" sz="2800" b="1" dirty="0">
                <a:latin typeface="+mj-lt"/>
              </a:rPr>
              <a:t>) = 1-False Positive Fraction</a:t>
            </a:r>
          </a:p>
        </p:txBody>
      </p:sp>
      <p:sp>
        <p:nvSpPr>
          <p:cNvPr id="6" name="TextBox 5">
            <a:extLst>
              <a:ext uri="{FF2B5EF4-FFF2-40B4-BE49-F238E27FC236}">
                <a16:creationId xmlns:a16="http://schemas.microsoft.com/office/drawing/2014/main" id="{482DD1AF-A9C6-4C39-85E0-0EC167C0F9A4}"/>
              </a:ext>
            </a:extLst>
          </p:cNvPr>
          <p:cNvSpPr txBox="1"/>
          <p:nvPr/>
        </p:nvSpPr>
        <p:spPr>
          <a:xfrm>
            <a:off x="152400" y="5715000"/>
            <a:ext cx="8610600" cy="1015663"/>
          </a:xfrm>
          <a:prstGeom prst="rect">
            <a:avLst/>
          </a:prstGeom>
          <a:noFill/>
        </p:spPr>
        <p:txBody>
          <a:bodyPr wrap="square" rtlCol="0">
            <a:spAutoFit/>
          </a:bodyPr>
          <a:lstStyle/>
          <a:p>
            <a:r>
              <a:rPr lang="en-US" sz="2000" b="1" dirty="0">
                <a:latin typeface="+mj-lt"/>
              </a:rPr>
              <a:t>Since specificity deals with test results for people who do not have disease (not I’s), it will not directly impact the effect of quarantine, but lower specificity could fill up quarantine capacity and add substantial costs (more false positives)</a:t>
            </a:r>
          </a:p>
        </p:txBody>
      </p:sp>
    </p:spTree>
    <p:extLst>
      <p:ext uri="{BB962C8B-B14F-4D97-AF65-F5344CB8AC3E}">
        <p14:creationId xmlns:p14="http://schemas.microsoft.com/office/powerpoint/2010/main" val="363210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5E6FC5-E0C0-4932-B310-8060E388CF34}"/>
              </a:ext>
            </a:extLst>
          </p:cNvPr>
          <p:cNvPicPr>
            <a:picLocks noChangeAspect="1"/>
          </p:cNvPicPr>
          <p:nvPr/>
        </p:nvPicPr>
        <p:blipFill>
          <a:blip r:embed="rId2"/>
          <a:stretch>
            <a:fillRect/>
          </a:stretch>
        </p:blipFill>
        <p:spPr>
          <a:xfrm>
            <a:off x="0" y="1335598"/>
            <a:ext cx="7010400" cy="4429423"/>
          </a:xfrm>
          <a:prstGeom prst="rect">
            <a:avLst/>
          </a:prstGeom>
        </p:spPr>
      </p:pic>
      <p:pic>
        <p:nvPicPr>
          <p:cNvPr id="5" name="Picture 4">
            <a:extLst>
              <a:ext uri="{FF2B5EF4-FFF2-40B4-BE49-F238E27FC236}">
                <a16:creationId xmlns:a16="http://schemas.microsoft.com/office/drawing/2014/main" id="{A85AB88A-E39B-4EF5-99CB-5B53CF63926E}"/>
              </a:ext>
            </a:extLst>
          </p:cNvPr>
          <p:cNvPicPr>
            <a:picLocks noChangeAspect="1"/>
          </p:cNvPicPr>
          <p:nvPr/>
        </p:nvPicPr>
        <p:blipFill>
          <a:blip r:embed="rId3"/>
          <a:stretch>
            <a:fillRect/>
          </a:stretch>
        </p:blipFill>
        <p:spPr>
          <a:xfrm>
            <a:off x="5362415" y="5765021"/>
            <a:ext cx="3711361" cy="982739"/>
          </a:xfrm>
          <a:prstGeom prst="rect">
            <a:avLst/>
          </a:prstGeom>
        </p:spPr>
      </p:pic>
      <p:sp>
        <p:nvSpPr>
          <p:cNvPr id="6" name="Title 5">
            <a:extLst>
              <a:ext uri="{FF2B5EF4-FFF2-40B4-BE49-F238E27FC236}">
                <a16:creationId xmlns:a16="http://schemas.microsoft.com/office/drawing/2014/main" id="{759850F6-E6A1-4196-A790-771E44665B04}"/>
              </a:ext>
            </a:extLst>
          </p:cNvPr>
          <p:cNvSpPr>
            <a:spLocks noGrp="1"/>
          </p:cNvSpPr>
          <p:nvPr>
            <p:ph type="title"/>
          </p:nvPr>
        </p:nvSpPr>
        <p:spPr/>
        <p:txBody>
          <a:bodyPr/>
          <a:lstStyle/>
          <a:p>
            <a:r>
              <a:rPr lang="en-US" sz="3200" b="1" dirty="0"/>
              <a:t>Community Quarantine (movement restriction) in conjunction with other interventions</a:t>
            </a:r>
          </a:p>
        </p:txBody>
      </p:sp>
    </p:spTree>
    <p:extLst>
      <p:ext uri="{BB962C8B-B14F-4D97-AF65-F5344CB8AC3E}">
        <p14:creationId xmlns:p14="http://schemas.microsoft.com/office/powerpoint/2010/main" val="3588655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t>Contact Tracing</a:t>
            </a:r>
          </a:p>
        </p:txBody>
      </p:sp>
      <p:sp>
        <p:nvSpPr>
          <p:cNvPr id="16" name="Rectangle 15">
            <a:extLst>
              <a:ext uri="{FF2B5EF4-FFF2-40B4-BE49-F238E27FC236}">
                <a16:creationId xmlns:a16="http://schemas.microsoft.com/office/drawing/2014/main" id="{044EF0E8-170A-4AF0-8188-19CCD2D81FB6}"/>
              </a:ext>
            </a:extLst>
          </p:cNvPr>
          <p:cNvSpPr/>
          <p:nvPr/>
        </p:nvSpPr>
        <p:spPr>
          <a:xfrm>
            <a:off x="1654775" y="2362200"/>
            <a:ext cx="106678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S</a:t>
            </a:r>
            <a:endParaRPr lang="en-US" b="1" dirty="0"/>
          </a:p>
        </p:txBody>
      </p:sp>
      <p:sp>
        <p:nvSpPr>
          <p:cNvPr id="26" name="Rectangle 25">
            <a:extLst>
              <a:ext uri="{FF2B5EF4-FFF2-40B4-BE49-F238E27FC236}">
                <a16:creationId xmlns:a16="http://schemas.microsoft.com/office/drawing/2014/main" id="{4A285705-5452-446C-8A95-B2DB834A2E5F}"/>
              </a:ext>
            </a:extLst>
          </p:cNvPr>
          <p:cNvSpPr/>
          <p:nvPr/>
        </p:nvSpPr>
        <p:spPr>
          <a:xfrm>
            <a:off x="4114800" y="2361366"/>
            <a:ext cx="1066785"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b="1" dirty="0"/>
              <a:t>I</a:t>
            </a:r>
            <a:endParaRPr lang="en-US" b="1" dirty="0"/>
          </a:p>
        </p:txBody>
      </p:sp>
      <p:sp>
        <p:nvSpPr>
          <p:cNvPr id="28" name="Rectangle 27">
            <a:extLst>
              <a:ext uri="{FF2B5EF4-FFF2-40B4-BE49-F238E27FC236}">
                <a16:creationId xmlns:a16="http://schemas.microsoft.com/office/drawing/2014/main" id="{91477AF6-6959-44E0-8696-ECB65A20878E}"/>
              </a:ext>
            </a:extLst>
          </p:cNvPr>
          <p:cNvSpPr/>
          <p:nvPr/>
        </p:nvSpPr>
        <p:spPr>
          <a:xfrm>
            <a:off x="6574825" y="2361366"/>
            <a:ext cx="1066785"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b="1" dirty="0"/>
              <a:t>T</a:t>
            </a:r>
            <a:endParaRPr lang="en-US" b="1" dirty="0"/>
          </a:p>
        </p:txBody>
      </p:sp>
      <p:cxnSp>
        <p:nvCxnSpPr>
          <p:cNvPr id="33" name="Straight Arrow Connector 32">
            <a:extLst>
              <a:ext uri="{FF2B5EF4-FFF2-40B4-BE49-F238E27FC236}">
                <a16:creationId xmlns:a16="http://schemas.microsoft.com/office/drawing/2014/main" id="{10EA4063-4D19-49E5-ADF5-A19F855C1C99}"/>
              </a:ext>
            </a:extLst>
          </p:cNvPr>
          <p:cNvCxnSpPr>
            <a:cxnSpLocks/>
            <a:stCxn id="16" idx="3"/>
            <a:endCxn id="26" idx="1"/>
          </p:cNvCxnSpPr>
          <p:nvPr/>
        </p:nvCxnSpPr>
        <p:spPr>
          <a:xfrm flipV="1">
            <a:off x="2721560" y="2856666"/>
            <a:ext cx="1393240" cy="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424682-CEF9-4387-988F-333916D70468}"/>
              </a:ext>
            </a:extLst>
          </p:cNvPr>
          <p:cNvCxnSpPr>
            <a:cxnSpLocks/>
            <a:stCxn id="26" idx="3"/>
            <a:endCxn id="28" idx="1"/>
          </p:cNvCxnSpPr>
          <p:nvPr/>
        </p:nvCxnSpPr>
        <p:spPr>
          <a:xfrm>
            <a:off x="5181585" y="2856666"/>
            <a:ext cx="1393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6A13D4-63FE-43AE-AD0E-1C1D97C3D770}"/>
              </a:ext>
            </a:extLst>
          </p:cNvPr>
          <p:cNvSpPr/>
          <p:nvPr/>
        </p:nvSpPr>
        <p:spPr>
          <a:xfrm>
            <a:off x="3150730" y="2376606"/>
            <a:ext cx="506870" cy="523220"/>
          </a:xfrm>
          <a:prstGeom prst="rect">
            <a:avLst/>
          </a:prstGeom>
        </p:spPr>
        <p:txBody>
          <a:bodyPr wrap="none">
            <a:spAutoFit/>
          </a:bodyPr>
          <a:lstStyle/>
          <a:p>
            <a:r>
              <a:rPr lang="en-US" sz="2800" b="1" i="1" dirty="0"/>
              <a:t>βI</a:t>
            </a:r>
            <a:endParaRPr lang="en-US" dirty="0"/>
          </a:p>
        </p:txBody>
      </p:sp>
      <p:sp>
        <p:nvSpPr>
          <p:cNvPr id="36" name="Rectangle 35">
            <a:extLst>
              <a:ext uri="{FF2B5EF4-FFF2-40B4-BE49-F238E27FC236}">
                <a16:creationId xmlns:a16="http://schemas.microsoft.com/office/drawing/2014/main" id="{EF246FD0-334F-48E9-94FC-279BF9FC6865}"/>
              </a:ext>
            </a:extLst>
          </p:cNvPr>
          <p:cNvSpPr/>
          <p:nvPr/>
        </p:nvSpPr>
        <p:spPr>
          <a:xfrm>
            <a:off x="5685684" y="2321152"/>
            <a:ext cx="470000" cy="523220"/>
          </a:xfrm>
          <a:prstGeom prst="rect">
            <a:avLst/>
          </a:prstGeom>
        </p:spPr>
        <p:txBody>
          <a:bodyPr wrap="none">
            <a:spAutoFit/>
          </a:bodyPr>
          <a:lstStyle/>
          <a:p>
            <a:r>
              <a:rPr lang="en-US" sz="2800" b="1" i="1" dirty="0" err="1"/>
              <a:t>d</a:t>
            </a:r>
            <a:r>
              <a:rPr lang="en-US" sz="2800" b="1" i="1" baseline="-25000" dirty="0" err="1"/>
              <a:t>I</a:t>
            </a:r>
            <a:endParaRPr lang="en-US" sz="2800" baseline="-25000" dirty="0"/>
          </a:p>
        </p:txBody>
      </p:sp>
      <p:sp>
        <p:nvSpPr>
          <p:cNvPr id="21" name="TextBox 20">
            <a:extLst>
              <a:ext uri="{FF2B5EF4-FFF2-40B4-BE49-F238E27FC236}">
                <a16:creationId xmlns:a16="http://schemas.microsoft.com/office/drawing/2014/main" id="{CE7A8DC3-C026-4317-9137-45F40EA4CC21}"/>
              </a:ext>
            </a:extLst>
          </p:cNvPr>
          <p:cNvSpPr txBox="1"/>
          <p:nvPr/>
        </p:nvSpPr>
        <p:spPr>
          <a:xfrm>
            <a:off x="419091" y="4114800"/>
            <a:ext cx="8458201" cy="2800767"/>
          </a:xfrm>
          <a:prstGeom prst="rect">
            <a:avLst/>
          </a:prstGeom>
          <a:noFill/>
        </p:spPr>
        <p:txBody>
          <a:bodyPr wrap="square" rtlCol="0">
            <a:spAutoFit/>
          </a:bodyPr>
          <a:lstStyle/>
          <a:p>
            <a:r>
              <a:rPr lang="en-US" sz="2200" b="1" dirty="0">
                <a:latin typeface="+mj-lt"/>
              </a:rPr>
              <a:t>Contact Tracing in a sexually transmitted infection model (SI[S])</a:t>
            </a:r>
          </a:p>
          <a:p>
            <a:r>
              <a:rPr lang="en-US" sz="2200" b="1" dirty="0">
                <a:latin typeface="+mj-lt"/>
              </a:rPr>
              <a:t>STI treatment + listing out recent sexual partners</a:t>
            </a:r>
          </a:p>
          <a:p>
            <a:r>
              <a:rPr lang="en-US" sz="2200" b="1" dirty="0">
                <a:latin typeface="+mj-lt"/>
              </a:rPr>
              <a:t>Partners are contacted, tested, and if infected, treated and their partners contacted in turn</a:t>
            </a:r>
          </a:p>
          <a:p>
            <a:r>
              <a:rPr lang="en-US" sz="2200" b="1" dirty="0">
                <a:latin typeface="+mj-lt"/>
              </a:rPr>
              <a:t>1/</a:t>
            </a:r>
            <a:r>
              <a:rPr lang="el-GR" sz="2200" b="1" dirty="0">
                <a:latin typeface="+mj-lt"/>
              </a:rPr>
              <a:t>τ</a:t>
            </a:r>
            <a:r>
              <a:rPr lang="en-US" sz="2200" b="1" baseline="-25000" dirty="0">
                <a:latin typeface="+mj-lt"/>
              </a:rPr>
              <a:t>T</a:t>
            </a:r>
            <a:r>
              <a:rPr lang="en-US" sz="2200" b="1" dirty="0">
                <a:latin typeface="+mj-lt"/>
              </a:rPr>
              <a:t>=avg time in treatment; </a:t>
            </a:r>
            <a:r>
              <a:rPr lang="en-US" sz="2200" b="1" dirty="0" err="1">
                <a:latin typeface="+mj-lt"/>
              </a:rPr>
              <a:t>d</a:t>
            </a:r>
            <a:r>
              <a:rPr lang="en-US" sz="2200" b="1" baseline="-25000" dirty="0" err="1">
                <a:latin typeface="+mj-lt"/>
              </a:rPr>
              <a:t>I</a:t>
            </a:r>
            <a:r>
              <a:rPr lang="en-US" sz="2200" b="1" dirty="0">
                <a:latin typeface="+mj-lt"/>
              </a:rPr>
              <a:t>=rate of treatment seeking; c=rate of contact tracing; b=probability that traced individual is infectious (I,1)</a:t>
            </a:r>
          </a:p>
          <a:p>
            <a:r>
              <a:rPr lang="en-US" sz="2200" b="1" dirty="0">
                <a:latin typeface="+mj-lt"/>
              </a:rPr>
              <a:t>Contact tracing needs to happen at a rate that is faster than the growth rate (related to R0 of the disease) in order to eradicate the disease</a:t>
            </a:r>
          </a:p>
        </p:txBody>
      </p:sp>
      <p:cxnSp>
        <p:nvCxnSpPr>
          <p:cNvPr id="19" name="Connector: Elbow 18">
            <a:extLst>
              <a:ext uri="{FF2B5EF4-FFF2-40B4-BE49-F238E27FC236}">
                <a16:creationId xmlns:a16="http://schemas.microsoft.com/office/drawing/2014/main" id="{1CE3EBDB-B63D-41E6-8103-824F81FD2BFB}"/>
              </a:ext>
            </a:extLst>
          </p:cNvPr>
          <p:cNvCxnSpPr>
            <a:cxnSpLocks/>
            <a:stCxn id="28" idx="0"/>
            <a:endCxn id="16" idx="0"/>
          </p:cNvCxnSpPr>
          <p:nvPr/>
        </p:nvCxnSpPr>
        <p:spPr>
          <a:xfrm rot="16200000" flipH="1" flipV="1">
            <a:off x="4647776" y="-98242"/>
            <a:ext cx="834" cy="4920050"/>
          </a:xfrm>
          <a:prstGeom prst="bentConnector3">
            <a:avLst>
              <a:gd name="adj1" fmla="val -2741007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4EF334-9778-485A-A3F0-DD98133CB72B}"/>
              </a:ext>
            </a:extLst>
          </p:cNvPr>
          <p:cNvSpPr/>
          <p:nvPr/>
        </p:nvSpPr>
        <p:spPr>
          <a:xfrm>
            <a:off x="4405929" y="1600200"/>
            <a:ext cx="478016" cy="523220"/>
          </a:xfrm>
          <a:prstGeom prst="rect">
            <a:avLst/>
          </a:prstGeom>
        </p:spPr>
        <p:txBody>
          <a:bodyPr wrap="none">
            <a:spAutoFit/>
          </a:bodyPr>
          <a:lstStyle/>
          <a:p>
            <a:r>
              <a:rPr lang="el-GR" sz="2800" b="1" i="1" dirty="0"/>
              <a:t>τ</a:t>
            </a:r>
            <a:r>
              <a:rPr lang="en-US" sz="2800" b="1" i="1" baseline="-25000" dirty="0"/>
              <a:t>T</a:t>
            </a:r>
            <a:endParaRPr lang="en-US" baseline="-25000" dirty="0"/>
          </a:p>
        </p:txBody>
      </p:sp>
      <p:cxnSp>
        <p:nvCxnSpPr>
          <p:cNvPr id="27" name="Connector: Elbow 26">
            <a:extLst>
              <a:ext uri="{FF2B5EF4-FFF2-40B4-BE49-F238E27FC236}">
                <a16:creationId xmlns:a16="http://schemas.microsoft.com/office/drawing/2014/main" id="{52755B57-C672-4407-A5A3-DB3D672FE6F6}"/>
              </a:ext>
            </a:extLst>
          </p:cNvPr>
          <p:cNvCxnSpPr>
            <a:cxnSpLocks/>
            <a:stCxn id="26" idx="2"/>
            <a:endCxn id="28" idx="2"/>
          </p:cNvCxnSpPr>
          <p:nvPr/>
        </p:nvCxnSpPr>
        <p:spPr>
          <a:xfrm rot="16200000" flipH="1">
            <a:off x="5878205" y="2121953"/>
            <a:ext cx="12700" cy="2460025"/>
          </a:xfrm>
          <a:prstGeom prst="bentConnector3">
            <a:avLst>
              <a:gd name="adj1" fmla="val 18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CCD03ED-2735-4B24-8274-9264D1806ECC}"/>
              </a:ext>
            </a:extLst>
          </p:cNvPr>
          <p:cNvSpPr/>
          <p:nvPr/>
        </p:nvSpPr>
        <p:spPr>
          <a:xfrm>
            <a:off x="5648814" y="3521986"/>
            <a:ext cx="604653" cy="523220"/>
          </a:xfrm>
          <a:prstGeom prst="rect">
            <a:avLst/>
          </a:prstGeom>
        </p:spPr>
        <p:txBody>
          <a:bodyPr wrap="none">
            <a:spAutoFit/>
          </a:bodyPr>
          <a:lstStyle/>
          <a:p>
            <a:r>
              <a:rPr lang="en-US" sz="2800" b="1" i="1" dirty="0" err="1"/>
              <a:t>cb</a:t>
            </a:r>
            <a:endParaRPr lang="en-US" dirty="0"/>
          </a:p>
        </p:txBody>
      </p:sp>
    </p:spTree>
    <p:extLst>
      <p:ext uri="{BB962C8B-B14F-4D97-AF65-F5344CB8AC3E}">
        <p14:creationId xmlns:p14="http://schemas.microsoft.com/office/powerpoint/2010/main" val="293086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b="1" dirty="0">
                <a:ea typeface="ＭＳ Ｐゴシック" pitchFamily="34" charset="-128"/>
              </a:rPr>
              <a:t>Important Announcements</a:t>
            </a:r>
          </a:p>
        </p:txBody>
      </p:sp>
      <p:sp>
        <p:nvSpPr>
          <p:cNvPr id="70658" name="Content Placeholder 5"/>
          <p:cNvSpPr>
            <a:spLocks noGrp="1"/>
          </p:cNvSpPr>
          <p:nvPr>
            <p:ph idx="1"/>
          </p:nvPr>
        </p:nvSpPr>
        <p:spPr>
          <a:xfrm>
            <a:off x="457200" y="1371600"/>
            <a:ext cx="8382000" cy="4525963"/>
          </a:xfrm>
        </p:spPr>
        <p:txBody>
          <a:bodyPr/>
          <a:lstStyle/>
          <a:p>
            <a:pPr eaLnBrk="1" hangingPunct="1"/>
            <a:endParaRPr lang="en-US" altLang="en-US" sz="2800" dirty="0">
              <a:ea typeface="ＭＳ Ｐゴシック" pitchFamily="34" charset="-128"/>
            </a:endParaRPr>
          </a:p>
        </p:txBody>
      </p:sp>
    </p:spTree>
    <p:extLst>
      <p:ext uri="{BB962C8B-B14F-4D97-AF65-F5344CB8AC3E}">
        <p14:creationId xmlns:p14="http://schemas.microsoft.com/office/powerpoint/2010/main" val="107706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AA542-B41E-4A81-BAAD-1D6385B30B64}"/>
              </a:ext>
            </a:extLst>
          </p:cNvPr>
          <p:cNvSpPr>
            <a:spLocks noGrp="1"/>
          </p:cNvSpPr>
          <p:nvPr>
            <p:ph type="title"/>
          </p:nvPr>
        </p:nvSpPr>
        <p:spPr/>
        <p:txBody>
          <a:bodyPr/>
          <a:lstStyle/>
          <a:p>
            <a:r>
              <a:rPr lang="en-US" dirty="0"/>
              <a:t>What is a sensitivity Analysis?</a:t>
            </a:r>
          </a:p>
        </p:txBody>
      </p:sp>
      <p:sp>
        <p:nvSpPr>
          <p:cNvPr id="6" name="Text Placeholder 5">
            <a:extLst>
              <a:ext uri="{FF2B5EF4-FFF2-40B4-BE49-F238E27FC236}">
                <a16:creationId xmlns:a16="http://schemas.microsoft.com/office/drawing/2014/main" id="{41F96D5A-6D74-4B54-B84B-FEC6CE02D4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0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Sensitivity Analysis: Definition #1</a:t>
            </a:r>
          </a:p>
        </p:txBody>
      </p:sp>
      <p:sp>
        <p:nvSpPr>
          <p:cNvPr id="3" name="Content Placeholder 2"/>
          <p:cNvSpPr>
            <a:spLocks noGrp="1"/>
          </p:cNvSpPr>
          <p:nvPr>
            <p:ph idx="1"/>
          </p:nvPr>
        </p:nvSpPr>
        <p:spPr/>
        <p:txBody>
          <a:bodyPr>
            <a:normAutofit/>
          </a:bodyPr>
          <a:lstStyle/>
          <a:p>
            <a:r>
              <a:rPr lang="en-US" dirty="0"/>
              <a:t>A set of computations that examines how systematic changes in a model’s structure and/or parameters alter the conclusion of the analysis</a:t>
            </a:r>
          </a:p>
          <a:p>
            <a:endParaRPr lang="en-US" dirty="0"/>
          </a:p>
        </p:txBody>
      </p:sp>
    </p:spTree>
    <p:extLst>
      <p:ext uri="{BB962C8B-B14F-4D97-AF65-F5344CB8AC3E}">
        <p14:creationId xmlns:p14="http://schemas.microsoft.com/office/powerpoint/2010/main" val="36617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591191-7180-432B-9955-56841AF672CA}"/>
              </a:ext>
            </a:extLst>
          </p:cNvPr>
          <p:cNvSpPr txBox="1"/>
          <p:nvPr/>
        </p:nvSpPr>
        <p:spPr>
          <a:xfrm>
            <a:off x="7345681" y="6107668"/>
            <a:ext cx="731519" cy="369332"/>
          </a:xfrm>
          <a:prstGeom prst="rect">
            <a:avLst/>
          </a:prstGeom>
          <a:noFill/>
        </p:spPr>
        <p:txBody>
          <a:bodyPr wrap="square" rtlCol="0">
            <a:spAutoFit/>
          </a:bodyPr>
          <a:lstStyle/>
          <a:p>
            <a:r>
              <a:rPr lang="en-US" b="1" dirty="0">
                <a:latin typeface="+mj-lt"/>
              </a:rPr>
              <a:t>Time</a:t>
            </a:r>
          </a:p>
        </p:txBody>
      </p:sp>
      <p:sp>
        <p:nvSpPr>
          <p:cNvPr id="10" name="TextBox 9">
            <a:extLst>
              <a:ext uri="{FF2B5EF4-FFF2-40B4-BE49-F238E27FC236}">
                <a16:creationId xmlns:a16="http://schemas.microsoft.com/office/drawing/2014/main" id="{0A851239-BBCF-48E6-BC4C-A90DF048CDF1}"/>
              </a:ext>
            </a:extLst>
          </p:cNvPr>
          <p:cNvSpPr txBox="1"/>
          <p:nvPr/>
        </p:nvSpPr>
        <p:spPr>
          <a:xfrm rot="16200000">
            <a:off x="337169" y="1910885"/>
            <a:ext cx="1552694" cy="369332"/>
          </a:xfrm>
          <a:prstGeom prst="rect">
            <a:avLst/>
          </a:prstGeom>
          <a:noFill/>
        </p:spPr>
        <p:txBody>
          <a:bodyPr wrap="square" rtlCol="0">
            <a:spAutoFit/>
          </a:bodyPr>
          <a:lstStyle/>
          <a:p>
            <a:r>
              <a:rPr lang="en-US" b="1" dirty="0">
                <a:latin typeface="+mj-lt"/>
              </a:rPr>
              <a:t># Infectious</a:t>
            </a:r>
          </a:p>
        </p:txBody>
      </p:sp>
      <p:grpSp>
        <p:nvGrpSpPr>
          <p:cNvPr id="2" name="Group 1">
            <a:extLst>
              <a:ext uri="{FF2B5EF4-FFF2-40B4-BE49-F238E27FC236}">
                <a16:creationId xmlns:a16="http://schemas.microsoft.com/office/drawing/2014/main" id="{519D1057-75AE-441A-A387-9D08EBBB8FEC}"/>
              </a:ext>
            </a:extLst>
          </p:cNvPr>
          <p:cNvGrpSpPr/>
          <p:nvPr/>
        </p:nvGrpSpPr>
        <p:grpSpPr>
          <a:xfrm>
            <a:off x="1273242" y="1688068"/>
            <a:ext cx="6438199" cy="4428950"/>
            <a:chOff x="1273242" y="1688068"/>
            <a:chExt cx="6438199" cy="4428950"/>
          </a:xfrm>
        </p:grpSpPr>
        <p:cxnSp>
          <p:nvCxnSpPr>
            <p:cNvPr id="5" name="Straight Connector 4">
              <a:extLst>
                <a:ext uri="{FF2B5EF4-FFF2-40B4-BE49-F238E27FC236}">
                  <a16:creationId xmlns:a16="http://schemas.microsoft.com/office/drawing/2014/main" id="{5C3EF91D-7B0E-4166-BF1A-71446CD009D0}"/>
                </a:ext>
              </a:extLst>
            </p:cNvPr>
            <p:cNvCxnSpPr>
              <a:cxnSpLocks/>
            </p:cNvCxnSpPr>
            <p:nvPr/>
          </p:nvCxnSpPr>
          <p:spPr>
            <a:xfrm flipH="1">
              <a:off x="1291111" y="1688068"/>
              <a:ext cx="7071" cy="441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166FE8-F6E5-47EB-8FD7-6C0B99A32FD4}"/>
                </a:ext>
              </a:extLst>
            </p:cNvPr>
            <p:cNvCxnSpPr>
              <a:cxnSpLocks/>
            </p:cNvCxnSpPr>
            <p:nvPr/>
          </p:nvCxnSpPr>
          <p:spPr>
            <a:xfrm flipH="1">
              <a:off x="1298182" y="6107668"/>
              <a:ext cx="64132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B656FACC-D7D5-4D22-9213-64998604E391}"/>
                </a:ext>
              </a:extLst>
            </p:cNvPr>
            <p:cNvSpPr/>
            <p:nvPr/>
          </p:nvSpPr>
          <p:spPr>
            <a:xfrm>
              <a:off x="1273242" y="5101641"/>
              <a:ext cx="1335136" cy="1015377"/>
            </a:xfrm>
            <a:custGeom>
              <a:avLst/>
              <a:gdLst>
                <a:gd name="connsiteX0" fmla="*/ 0 w 1335136"/>
                <a:gd name="connsiteY0" fmla="*/ 1015377 h 1015377"/>
                <a:gd name="connsiteX1" fmla="*/ 746106 w 1335136"/>
                <a:gd name="connsiteY1" fmla="*/ 617080 h 1015377"/>
                <a:gd name="connsiteX2" fmla="*/ 1335136 w 1335136"/>
                <a:gd name="connsiteY2" fmla="*/ 0 h 1015377"/>
                <a:gd name="connsiteX3" fmla="*/ 1335136 w 1335136"/>
                <a:gd name="connsiteY3" fmla="*/ 0 h 1015377"/>
              </a:gdLst>
              <a:ahLst/>
              <a:cxnLst>
                <a:cxn ang="0">
                  <a:pos x="connsiteX0" y="connsiteY0"/>
                </a:cxn>
                <a:cxn ang="0">
                  <a:pos x="connsiteX1" y="connsiteY1"/>
                </a:cxn>
                <a:cxn ang="0">
                  <a:pos x="connsiteX2" y="connsiteY2"/>
                </a:cxn>
                <a:cxn ang="0">
                  <a:pos x="connsiteX3" y="connsiteY3"/>
                </a:cxn>
              </a:cxnLst>
              <a:rect l="l" t="t" r="r" b="b"/>
              <a:pathLst>
                <a:path w="1335136" h="1015377">
                  <a:moveTo>
                    <a:pt x="0" y="1015377"/>
                  </a:moveTo>
                  <a:cubicBezTo>
                    <a:pt x="261791" y="900843"/>
                    <a:pt x="523583" y="786309"/>
                    <a:pt x="746106" y="617080"/>
                  </a:cubicBezTo>
                  <a:cubicBezTo>
                    <a:pt x="968629" y="447851"/>
                    <a:pt x="1335136" y="0"/>
                    <a:pt x="1335136" y="0"/>
                  </a:cubicBezTo>
                  <a:lnTo>
                    <a:pt x="1335136" y="0"/>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BA151A-57DF-4474-B62D-FDD023A7E3E0}"/>
                </a:ext>
              </a:extLst>
            </p:cNvPr>
            <p:cNvSpPr/>
            <p:nvPr/>
          </p:nvSpPr>
          <p:spPr>
            <a:xfrm>
              <a:off x="2602769" y="3772115"/>
              <a:ext cx="813423" cy="1340746"/>
            </a:xfrm>
            <a:custGeom>
              <a:avLst/>
              <a:gdLst>
                <a:gd name="connsiteX0" fmla="*/ 0 w 813423"/>
                <a:gd name="connsiteY0" fmla="*/ 1340746 h 1340746"/>
                <a:gd name="connsiteX1" fmla="*/ 538542 w 813423"/>
                <a:gd name="connsiteY1" fmla="*/ 589030 h 1340746"/>
                <a:gd name="connsiteX2" fmla="*/ 813423 w 813423"/>
                <a:gd name="connsiteY2" fmla="*/ 0 h 1340746"/>
              </a:gdLst>
              <a:ahLst/>
              <a:cxnLst>
                <a:cxn ang="0">
                  <a:pos x="connsiteX0" y="connsiteY0"/>
                </a:cxn>
                <a:cxn ang="0">
                  <a:pos x="connsiteX1" y="connsiteY1"/>
                </a:cxn>
                <a:cxn ang="0">
                  <a:pos x="connsiteX2" y="connsiteY2"/>
                </a:cxn>
              </a:cxnLst>
              <a:rect l="l" t="t" r="r" b="b"/>
              <a:pathLst>
                <a:path w="813423" h="1340746">
                  <a:moveTo>
                    <a:pt x="0" y="1340746"/>
                  </a:moveTo>
                  <a:cubicBezTo>
                    <a:pt x="201486" y="1076617"/>
                    <a:pt x="402972" y="812488"/>
                    <a:pt x="538542" y="589030"/>
                  </a:cubicBezTo>
                  <a:cubicBezTo>
                    <a:pt x="674112" y="365572"/>
                    <a:pt x="743767" y="182786"/>
                    <a:pt x="813423"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0FA1BB5-861F-4A72-AB0D-0C150EE3CCEE}"/>
                </a:ext>
              </a:extLst>
            </p:cNvPr>
            <p:cNvSpPr/>
            <p:nvPr/>
          </p:nvSpPr>
          <p:spPr>
            <a:xfrm>
              <a:off x="3404972" y="2829666"/>
              <a:ext cx="403907" cy="936839"/>
            </a:xfrm>
            <a:custGeom>
              <a:avLst/>
              <a:gdLst>
                <a:gd name="connsiteX0" fmla="*/ 0 w 403907"/>
                <a:gd name="connsiteY0" fmla="*/ 936839 h 936839"/>
                <a:gd name="connsiteX1" fmla="*/ 269271 w 403907"/>
                <a:gd name="connsiteY1" fmla="*/ 190733 h 936839"/>
                <a:gd name="connsiteX2" fmla="*/ 403907 w 403907"/>
                <a:gd name="connsiteY2" fmla="*/ 0 h 936839"/>
              </a:gdLst>
              <a:ahLst/>
              <a:cxnLst>
                <a:cxn ang="0">
                  <a:pos x="connsiteX0" y="connsiteY0"/>
                </a:cxn>
                <a:cxn ang="0">
                  <a:pos x="connsiteX1" y="connsiteY1"/>
                </a:cxn>
                <a:cxn ang="0">
                  <a:pos x="connsiteX2" y="connsiteY2"/>
                </a:cxn>
              </a:cxnLst>
              <a:rect l="l" t="t" r="r" b="b"/>
              <a:pathLst>
                <a:path w="403907" h="936839">
                  <a:moveTo>
                    <a:pt x="0" y="936839"/>
                  </a:moveTo>
                  <a:cubicBezTo>
                    <a:pt x="100976" y="641856"/>
                    <a:pt x="201953" y="346873"/>
                    <a:pt x="269271" y="190733"/>
                  </a:cubicBezTo>
                  <a:cubicBezTo>
                    <a:pt x="336589" y="34593"/>
                    <a:pt x="370248" y="17296"/>
                    <a:pt x="403907"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27A53A9-7023-435B-B40C-2F504B25A94E}"/>
                </a:ext>
              </a:extLst>
            </p:cNvPr>
            <p:cNvSpPr/>
            <p:nvPr/>
          </p:nvSpPr>
          <p:spPr>
            <a:xfrm>
              <a:off x="3775220" y="2740647"/>
              <a:ext cx="583421" cy="90421"/>
            </a:xfrm>
            <a:custGeom>
              <a:avLst/>
              <a:gdLst>
                <a:gd name="connsiteX0" fmla="*/ 0 w 583421"/>
                <a:gd name="connsiteY0" fmla="*/ 90421 h 90421"/>
                <a:gd name="connsiteX1" fmla="*/ 246832 w 583421"/>
                <a:gd name="connsiteY1" fmla="*/ 664 h 90421"/>
                <a:gd name="connsiteX2" fmla="*/ 583421 w 583421"/>
                <a:gd name="connsiteY2" fmla="*/ 56762 h 90421"/>
              </a:gdLst>
              <a:ahLst/>
              <a:cxnLst>
                <a:cxn ang="0">
                  <a:pos x="connsiteX0" y="connsiteY0"/>
                </a:cxn>
                <a:cxn ang="0">
                  <a:pos x="connsiteX1" y="connsiteY1"/>
                </a:cxn>
                <a:cxn ang="0">
                  <a:pos x="connsiteX2" y="connsiteY2"/>
                </a:cxn>
              </a:cxnLst>
              <a:rect l="l" t="t" r="r" b="b"/>
              <a:pathLst>
                <a:path w="583421" h="90421">
                  <a:moveTo>
                    <a:pt x="0" y="90421"/>
                  </a:moveTo>
                  <a:cubicBezTo>
                    <a:pt x="74797" y="48347"/>
                    <a:pt x="149595" y="6274"/>
                    <a:pt x="246832" y="664"/>
                  </a:cubicBezTo>
                  <a:cubicBezTo>
                    <a:pt x="344069" y="-4946"/>
                    <a:pt x="463745" y="25908"/>
                    <a:pt x="583421" y="5676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BED822F-C650-48F8-A5F3-27063D75A11B}"/>
                </a:ext>
              </a:extLst>
            </p:cNvPr>
            <p:cNvSpPr/>
            <p:nvPr/>
          </p:nvSpPr>
          <p:spPr>
            <a:xfrm>
              <a:off x="4330592" y="2801616"/>
              <a:ext cx="863912" cy="1009767"/>
            </a:xfrm>
            <a:custGeom>
              <a:avLst/>
              <a:gdLst>
                <a:gd name="connsiteX0" fmla="*/ 0 w 863912"/>
                <a:gd name="connsiteY0" fmla="*/ 0 h 1009767"/>
                <a:gd name="connsiteX1" fmla="*/ 392687 w 863912"/>
                <a:gd name="connsiteY1" fmla="*/ 403907 h 1009767"/>
                <a:gd name="connsiteX2" fmla="*/ 863912 w 863912"/>
                <a:gd name="connsiteY2" fmla="*/ 1009767 h 1009767"/>
              </a:gdLst>
              <a:ahLst/>
              <a:cxnLst>
                <a:cxn ang="0">
                  <a:pos x="connsiteX0" y="connsiteY0"/>
                </a:cxn>
                <a:cxn ang="0">
                  <a:pos x="connsiteX1" y="connsiteY1"/>
                </a:cxn>
                <a:cxn ang="0">
                  <a:pos x="connsiteX2" y="connsiteY2"/>
                </a:cxn>
              </a:cxnLst>
              <a:rect l="l" t="t" r="r" b="b"/>
              <a:pathLst>
                <a:path w="863912" h="1009767">
                  <a:moveTo>
                    <a:pt x="0" y="0"/>
                  </a:moveTo>
                  <a:cubicBezTo>
                    <a:pt x="124351" y="117806"/>
                    <a:pt x="248702" y="235613"/>
                    <a:pt x="392687" y="403907"/>
                  </a:cubicBezTo>
                  <a:cubicBezTo>
                    <a:pt x="536672" y="572202"/>
                    <a:pt x="700292" y="790984"/>
                    <a:pt x="863912" y="100976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374091-AC3A-4E23-B272-6FAF40336752}"/>
                </a:ext>
              </a:extLst>
            </p:cNvPr>
            <p:cNvSpPr/>
            <p:nvPr/>
          </p:nvSpPr>
          <p:spPr>
            <a:xfrm>
              <a:off x="5194504" y="3811383"/>
              <a:ext cx="1492211" cy="1335137"/>
            </a:xfrm>
            <a:custGeom>
              <a:avLst/>
              <a:gdLst>
                <a:gd name="connsiteX0" fmla="*/ 0 w 1492211"/>
                <a:gd name="connsiteY0" fmla="*/ 0 h 1335137"/>
                <a:gd name="connsiteX1" fmla="*/ 628299 w 1492211"/>
                <a:gd name="connsiteY1" fmla="*/ 858302 h 1335137"/>
                <a:gd name="connsiteX2" fmla="*/ 1492211 w 1492211"/>
                <a:gd name="connsiteY2" fmla="*/ 1335137 h 1335137"/>
              </a:gdLst>
              <a:ahLst/>
              <a:cxnLst>
                <a:cxn ang="0">
                  <a:pos x="connsiteX0" y="connsiteY0"/>
                </a:cxn>
                <a:cxn ang="0">
                  <a:pos x="connsiteX1" y="connsiteY1"/>
                </a:cxn>
                <a:cxn ang="0">
                  <a:pos x="connsiteX2" y="connsiteY2"/>
                </a:cxn>
              </a:cxnLst>
              <a:rect l="l" t="t" r="r" b="b"/>
              <a:pathLst>
                <a:path w="1492211" h="1335137">
                  <a:moveTo>
                    <a:pt x="0" y="0"/>
                  </a:moveTo>
                  <a:cubicBezTo>
                    <a:pt x="189798" y="317889"/>
                    <a:pt x="379597" y="635779"/>
                    <a:pt x="628299" y="858302"/>
                  </a:cubicBezTo>
                  <a:cubicBezTo>
                    <a:pt x="877001" y="1080825"/>
                    <a:pt x="1184606" y="1207981"/>
                    <a:pt x="1492211" y="133513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5BA5328-DC03-445D-A897-797AB6825386}"/>
                </a:ext>
              </a:extLst>
            </p:cNvPr>
            <p:cNvSpPr/>
            <p:nvPr/>
          </p:nvSpPr>
          <p:spPr>
            <a:xfrm>
              <a:off x="6686715" y="5146520"/>
              <a:ext cx="1024726" cy="747273"/>
            </a:xfrm>
            <a:custGeom>
              <a:avLst/>
              <a:gdLst>
                <a:gd name="connsiteX0" fmla="*/ 0 w 1323916"/>
                <a:gd name="connsiteY0" fmla="*/ 0 h 747273"/>
                <a:gd name="connsiteX1" fmla="*/ 987327 w 1323916"/>
                <a:gd name="connsiteY1" fmla="*/ 667568 h 747273"/>
                <a:gd name="connsiteX2" fmla="*/ 1166841 w 1323916"/>
                <a:gd name="connsiteY2" fmla="*/ 734885 h 747273"/>
                <a:gd name="connsiteX3" fmla="*/ 1189281 w 1323916"/>
                <a:gd name="connsiteY3" fmla="*/ 729276 h 747273"/>
                <a:gd name="connsiteX4" fmla="*/ 1323916 w 1323916"/>
                <a:gd name="connsiteY4" fmla="*/ 684397 h 747273"/>
                <a:gd name="connsiteX0" fmla="*/ 0 w 1189281"/>
                <a:gd name="connsiteY0" fmla="*/ 0 h 747273"/>
                <a:gd name="connsiteX1" fmla="*/ 987327 w 1189281"/>
                <a:gd name="connsiteY1" fmla="*/ 667568 h 747273"/>
                <a:gd name="connsiteX2" fmla="*/ 1166841 w 1189281"/>
                <a:gd name="connsiteY2" fmla="*/ 734885 h 747273"/>
                <a:gd name="connsiteX3" fmla="*/ 1189281 w 1189281"/>
                <a:gd name="connsiteY3" fmla="*/ 729276 h 747273"/>
                <a:gd name="connsiteX0" fmla="*/ 0 w 1167106"/>
                <a:gd name="connsiteY0" fmla="*/ 0 h 747273"/>
                <a:gd name="connsiteX1" fmla="*/ 987327 w 1167106"/>
                <a:gd name="connsiteY1" fmla="*/ 667568 h 747273"/>
                <a:gd name="connsiteX2" fmla="*/ 1166841 w 1167106"/>
                <a:gd name="connsiteY2" fmla="*/ 734885 h 747273"/>
              </a:gdLst>
              <a:ahLst/>
              <a:cxnLst>
                <a:cxn ang="0">
                  <a:pos x="connsiteX0" y="connsiteY0"/>
                </a:cxn>
                <a:cxn ang="0">
                  <a:pos x="connsiteX1" y="connsiteY1"/>
                </a:cxn>
                <a:cxn ang="0">
                  <a:pos x="connsiteX2" y="connsiteY2"/>
                </a:cxn>
              </a:cxnLst>
              <a:rect l="l" t="t" r="r" b="b"/>
              <a:pathLst>
                <a:path w="1167106" h="747273">
                  <a:moveTo>
                    <a:pt x="0" y="0"/>
                  </a:moveTo>
                  <a:cubicBezTo>
                    <a:pt x="396427" y="272543"/>
                    <a:pt x="792854" y="545087"/>
                    <a:pt x="987327" y="667568"/>
                  </a:cubicBezTo>
                  <a:cubicBezTo>
                    <a:pt x="1181801" y="790049"/>
                    <a:pt x="1166841" y="734885"/>
                    <a:pt x="1166841" y="734885"/>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a:extLst>
              <a:ext uri="{FF2B5EF4-FFF2-40B4-BE49-F238E27FC236}">
                <a16:creationId xmlns:a16="http://schemas.microsoft.com/office/drawing/2014/main" id="{4B1FE2F6-5293-4E11-8B64-C1D6ACE644E3}"/>
              </a:ext>
            </a:extLst>
          </p:cNvPr>
          <p:cNvSpPr>
            <a:spLocks noGrp="1"/>
          </p:cNvSpPr>
          <p:nvPr>
            <p:ph type="title"/>
          </p:nvPr>
        </p:nvSpPr>
        <p:spPr/>
        <p:txBody>
          <a:bodyPr/>
          <a:lstStyle/>
          <a:p>
            <a:r>
              <a:rPr lang="en-US" sz="2800" b="1" dirty="0"/>
              <a:t>Example: An analysis might examine the prevalence of a disease over time </a:t>
            </a:r>
          </a:p>
        </p:txBody>
      </p:sp>
    </p:spTree>
    <p:extLst>
      <p:ext uri="{BB962C8B-B14F-4D97-AF65-F5344CB8AC3E}">
        <p14:creationId xmlns:p14="http://schemas.microsoft.com/office/powerpoint/2010/main" val="408353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591191-7180-432B-9955-56841AF672CA}"/>
              </a:ext>
            </a:extLst>
          </p:cNvPr>
          <p:cNvSpPr txBox="1"/>
          <p:nvPr/>
        </p:nvSpPr>
        <p:spPr>
          <a:xfrm>
            <a:off x="7345681" y="6107668"/>
            <a:ext cx="731519" cy="369332"/>
          </a:xfrm>
          <a:prstGeom prst="rect">
            <a:avLst/>
          </a:prstGeom>
          <a:noFill/>
        </p:spPr>
        <p:txBody>
          <a:bodyPr wrap="square" rtlCol="0">
            <a:spAutoFit/>
          </a:bodyPr>
          <a:lstStyle/>
          <a:p>
            <a:r>
              <a:rPr lang="en-US" b="1" dirty="0">
                <a:latin typeface="+mj-lt"/>
              </a:rPr>
              <a:t>Time</a:t>
            </a:r>
          </a:p>
        </p:txBody>
      </p:sp>
      <p:sp>
        <p:nvSpPr>
          <p:cNvPr id="10" name="TextBox 9">
            <a:extLst>
              <a:ext uri="{FF2B5EF4-FFF2-40B4-BE49-F238E27FC236}">
                <a16:creationId xmlns:a16="http://schemas.microsoft.com/office/drawing/2014/main" id="{0A851239-BBCF-48E6-BC4C-A90DF048CDF1}"/>
              </a:ext>
            </a:extLst>
          </p:cNvPr>
          <p:cNvSpPr txBox="1"/>
          <p:nvPr/>
        </p:nvSpPr>
        <p:spPr>
          <a:xfrm rot="16200000">
            <a:off x="337169" y="1910885"/>
            <a:ext cx="1552694" cy="369332"/>
          </a:xfrm>
          <a:prstGeom prst="rect">
            <a:avLst/>
          </a:prstGeom>
          <a:noFill/>
        </p:spPr>
        <p:txBody>
          <a:bodyPr wrap="square" rtlCol="0">
            <a:spAutoFit/>
          </a:bodyPr>
          <a:lstStyle/>
          <a:p>
            <a:r>
              <a:rPr lang="en-US" b="1" dirty="0">
                <a:latin typeface="+mj-lt"/>
              </a:rPr>
              <a:t># Infectious</a:t>
            </a:r>
          </a:p>
        </p:txBody>
      </p:sp>
      <p:grpSp>
        <p:nvGrpSpPr>
          <p:cNvPr id="2" name="Group 1">
            <a:extLst>
              <a:ext uri="{FF2B5EF4-FFF2-40B4-BE49-F238E27FC236}">
                <a16:creationId xmlns:a16="http://schemas.microsoft.com/office/drawing/2014/main" id="{519D1057-75AE-441A-A387-9D08EBBB8FEC}"/>
              </a:ext>
            </a:extLst>
          </p:cNvPr>
          <p:cNvGrpSpPr/>
          <p:nvPr/>
        </p:nvGrpSpPr>
        <p:grpSpPr>
          <a:xfrm>
            <a:off x="1273242" y="1688068"/>
            <a:ext cx="6438199" cy="4428950"/>
            <a:chOff x="1273242" y="1688068"/>
            <a:chExt cx="6438199" cy="4428950"/>
          </a:xfrm>
        </p:grpSpPr>
        <p:cxnSp>
          <p:nvCxnSpPr>
            <p:cNvPr id="5" name="Straight Connector 4">
              <a:extLst>
                <a:ext uri="{FF2B5EF4-FFF2-40B4-BE49-F238E27FC236}">
                  <a16:creationId xmlns:a16="http://schemas.microsoft.com/office/drawing/2014/main" id="{5C3EF91D-7B0E-4166-BF1A-71446CD009D0}"/>
                </a:ext>
              </a:extLst>
            </p:cNvPr>
            <p:cNvCxnSpPr>
              <a:cxnSpLocks/>
            </p:cNvCxnSpPr>
            <p:nvPr/>
          </p:nvCxnSpPr>
          <p:spPr>
            <a:xfrm flipH="1">
              <a:off x="1291111" y="1688068"/>
              <a:ext cx="7071" cy="441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166FE8-F6E5-47EB-8FD7-6C0B99A32FD4}"/>
                </a:ext>
              </a:extLst>
            </p:cNvPr>
            <p:cNvCxnSpPr>
              <a:cxnSpLocks/>
            </p:cNvCxnSpPr>
            <p:nvPr/>
          </p:nvCxnSpPr>
          <p:spPr>
            <a:xfrm flipH="1">
              <a:off x="1298182" y="6107668"/>
              <a:ext cx="64132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B656FACC-D7D5-4D22-9213-64998604E391}"/>
                </a:ext>
              </a:extLst>
            </p:cNvPr>
            <p:cNvSpPr/>
            <p:nvPr/>
          </p:nvSpPr>
          <p:spPr>
            <a:xfrm>
              <a:off x="1273242" y="5101641"/>
              <a:ext cx="1335136" cy="1015377"/>
            </a:xfrm>
            <a:custGeom>
              <a:avLst/>
              <a:gdLst>
                <a:gd name="connsiteX0" fmla="*/ 0 w 1335136"/>
                <a:gd name="connsiteY0" fmla="*/ 1015377 h 1015377"/>
                <a:gd name="connsiteX1" fmla="*/ 746106 w 1335136"/>
                <a:gd name="connsiteY1" fmla="*/ 617080 h 1015377"/>
                <a:gd name="connsiteX2" fmla="*/ 1335136 w 1335136"/>
                <a:gd name="connsiteY2" fmla="*/ 0 h 1015377"/>
                <a:gd name="connsiteX3" fmla="*/ 1335136 w 1335136"/>
                <a:gd name="connsiteY3" fmla="*/ 0 h 1015377"/>
              </a:gdLst>
              <a:ahLst/>
              <a:cxnLst>
                <a:cxn ang="0">
                  <a:pos x="connsiteX0" y="connsiteY0"/>
                </a:cxn>
                <a:cxn ang="0">
                  <a:pos x="connsiteX1" y="connsiteY1"/>
                </a:cxn>
                <a:cxn ang="0">
                  <a:pos x="connsiteX2" y="connsiteY2"/>
                </a:cxn>
                <a:cxn ang="0">
                  <a:pos x="connsiteX3" y="connsiteY3"/>
                </a:cxn>
              </a:cxnLst>
              <a:rect l="l" t="t" r="r" b="b"/>
              <a:pathLst>
                <a:path w="1335136" h="1015377">
                  <a:moveTo>
                    <a:pt x="0" y="1015377"/>
                  </a:moveTo>
                  <a:cubicBezTo>
                    <a:pt x="261791" y="900843"/>
                    <a:pt x="523583" y="786309"/>
                    <a:pt x="746106" y="617080"/>
                  </a:cubicBezTo>
                  <a:cubicBezTo>
                    <a:pt x="968629" y="447851"/>
                    <a:pt x="1335136" y="0"/>
                    <a:pt x="1335136" y="0"/>
                  </a:cubicBezTo>
                  <a:lnTo>
                    <a:pt x="1335136" y="0"/>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BA151A-57DF-4474-B62D-FDD023A7E3E0}"/>
                </a:ext>
              </a:extLst>
            </p:cNvPr>
            <p:cNvSpPr/>
            <p:nvPr/>
          </p:nvSpPr>
          <p:spPr>
            <a:xfrm>
              <a:off x="2602769" y="3772115"/>
              <a:ext cx="813423" cy="1340746"/>
            </a:xfrm>
            <a:custGeom>
              <a:avLst/>
              <a:gdLst>
                <a:gd name="connsiteX0" fmla="*/ 0 w 813423"/>
                <a:gd name="connsiteY0" fmla="*/ 1340746 h 1340746"/>
                <a:gd name="connsiteX1" fmla="*/ 538542 w 813423"/>
                <a:gd name="connsiteY1" fmla="*/ 589030 h 1340746"/>
                <a:gd name="connsiteX2" fmla="*/ 813423 w 813423"/>
                <a:gd name="connsiteY2" fmla="*/ 0 h 1340746"/>
              </a:gdLst>
              <a:ahLst/>
              <a:cxnLst>
                <a:cxn ang="0">
                  <a:pos x="connsiteX0" y="connsiteY0"/>
                </a:cxn>
                <a:cxn ang="0">
                  <a:pos x="connsiteX1" y="connsiteY1"/>
                </a:cxn>
                <a:cxn ang="0">
                  <a:pos x="connsiteX2" y="connsiteY2"/>
                </a:cxn>
              </a:cxnLst>
              <a:rect l="l" t="t" r="r" b="b"/>
              <a:pathLst>
                <a:path w="813423" h="1340746">
                  <a:moveTo>
                    <a:pt x="0" y="1340746"/>
                  </a:moveTo>
                  <a:cubicBezTo>
                    <a:pt x="201486" y="1076617"/>
                    <a:pt x="402972" y="812488"/>
                    <a:pt x="538542" y="589030"/>
                  </a:cubicBezTo>
                  <a:cubicBezTo>
                    <a:pt x="674112" y="365572"/>
                    <a:pt x="743767" y="182786"/>
                    <a:pt x="813423"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0FA1BB5-861F-4A72-AB0D-0C150EE3CCEE}"/>
                </a:ext>
              </a:extLst>
            </p:cNvPr>
            <p:cNvSpPr/>
            <p:nvPr/>
          </p:nvSpPr>
          <p:spPr>
            <a:xfrm>
              <a:off x="3404972" y="2829666"/>
              <a:ext cx="403907" cy="936839"/>
            </a:xfrm>
            <a:custGeom>
              <a:avLst/>
              <a:gdLst>
                <a:gd name="connsiteX0" fmla="*/ 0 w 403907"/>
                <a:gd name="connsiteY0" fmla="*/ 936839 h 936839"/>
                <a:gd name="connsiteX1" fmla="*/ 269271 w 403907"/>
                <a:gd name="connsiteY1" fmla="*/ 190733 h 936839"/>
                <a:gd name="connsiteX2" fmla="*/ 403907 w 403907"/>
                <a:gd name="connsiteY2" fmla="*/ 0 h 936839"/>
              </a:gdLst>
              <a:ahLst/>
              <a:cxnLst>
                <a:cxn ang="0">
                  <a:pos x="connsiteX0" y="connsiteY0"/>
                </a:cxn>
                <a:cxn ang="0">
                  <a:pos x="connsiteX1" y="connsiteY1"/>
                </a:cxn>
                <a:cxn ang="0">
                  <a:pos x="connsiteX2" y="connsiteY2"/>
                </a:cxn>
              </a:cxnLst>
              <a:rect l="l" t="t" r="r" b="b"/>
              <a:pathLst>
                <a:path w="403907" h="936839">
                  <a:moveTo>
                    <a:pt x="0" y="936839"/>
                  </a:moveTo>
                  <a:cubicBezTo>
                    <a:pt x="100976" y="641856"/>
                    <a:pt x="201953" y="346873"/>
                    <a:pt x="269271" y="190733"/>
                  </a:cubicBezTo>
                  <a:cubicBezTo>
                    <a:pt x="336589" y="34593"/>
                    <a:pt x="370248" y="17296"/>
                    <a:pt x="403907"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27A53A9-7023-435B-B40C-2F504B25A94E}"/>
                </a:ext>
              </a:extLst>
            </p:cNvPr>
            <p:cNvSpPr/>
            <p:nvPr/>
          </p:nvSpPr>
          <p:spPr>
            <a:xfrm>
              <a:off x="3775220" y="2740647"/>
              <a:ext cx="583421" cy="90421"/>
            </a:xfrm>
            <a:custGeom>
              <a:avLst/>
              <a:gdLst>
                <a:gd name="connsiteX0" fmla="*/ 0 w 583421"/>
                <a:gd name="connsiteY0" fmla="*/ 90421 h 90421"/>
                <a:gd name="connsiteX1" fmla="*/ 246832 w 583421"/>
                <a:gd name="connsiteY1" fmla="*/ 664 h 90421"/>
                <a:gd name="connsiteX2" fmla="*/ 583421 w 583421"/>
                <a:gd name="connsiteY2" fmla="*/ 56762 h 90421"/>
              </a:gdLst>
              <a:ahLst/>
              <a:cxnLst>
                <a:cxn ang="0">
                  <a:pos x="connsiteX0" y="connsiteY0"/>
                </a:cxn>
                <a:cxn ang="0">
                  <a:pos x="connsiteX1" y="connsiteY1"/>
                </a:cxn>
                <a:cxn ang="0">
                  <a:pos x="connsiteX2" y="connsiteY2"/>
                </a:cxn>
              </a:cxnLst>
              <a:rect l="l" t="t" r="r" b="b"/>
              <a:pathLst>
                <a:path w="583421" h="90421">
                  <a:moveTo>
                    <a:pt x="0" y="90421"/>
                  </a:moveTo>
                  <a:cubicBezTo>
                    <a:pt x="74797" y="48347"/>
                    <a:pt x="149595" y="6274"/>
                    <a:pt x="246832" y="664"/>
                  </a:cubicBezTo>
                  <a:cubicBezTo>
                    <a:pt x="344069" y="-4946"/>
                    <a:pt x="463745" y="25908"/>
                    <a:pt x="583421" y="5676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BED822F-C650-48F8-A5F3-27063D75A11B}"/>
                </a:ext>
              </a:extLst>
            </p:cNvPr>
            <p:cNvSpPr/>
            <p:nvPr/>
          </p:nvSpPr>
          <p:spPr>
            <a:xfrm>
              <a:off x="4330592" y="2801616"/>
              <a:ext cx="863912" cy="1009767"/>
            </a:xfrm>
            <a:custGeom>
              <a:avLst/>
              <a:gdLst>
                <a:gd name="connsiteX0" fmla="*/ 0 w 863912"/>
                <a:gd name="connsiteY0" fmla="*/ 0 h 1009767"/>
                <a:gd name="connsiteX1" fmla="*/ 392687 w 863912"/>
                <a:gd name="connsiteY1" fmla="*/ 403907 h 1009767"/>
                <a:gd name="connsiteX2" fmla="*/ 863912 w 863912"/>
                <a:gd name="connsiteY2" fmla="*/ 1009767 h 1009767"/>
              </a:gdLst>
              <a:ahLst/>
              <a:cxnLst>
                <a:cxn ang="0">
                  <a:pos x="connsiteX0" y="connsiteY0"/>
                </a:cxn>
                <a:cxn ang="0">
                  <a:pos x="connsiteX1" y="connsiteY1"/>
                </a:cxn>
                <a:cxn ang="0">
                  <a:pos x="connsiteX2" y="connsiteY2"/>
                </a:cxn>
              </a:cxnLst>
              <a:rect l="l" t="t" r="r" b="b"/>
              <a:pathLst>
                <a:path w="863912" h="1009767">
                  <a:moveTo>
                    <a:pt x="0" y="0"/>
                  </a:moveTo>
                  <a:cubicBezTo>
                    <a:pt x="124351" y="117806"/>
                    <a:pt x="248702" y="235613"/>
                    <a:pt x="392687" y="403907"/>
                  </a:cubicBezTo>
                  <a:cubicBezTo>
                    <a:pt x="536672" y="572202"/>
                    <a:pt x="700292" y="790984"/>
                    <a:pt x="863912" y="100976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374091-AC3A-4E23-B272-6FAF40336752}"/>
                </a:ext>
              </a:extLst>
            </p:cNvPr>
            <p:cNvSpPr/>
            <p:nvPr/>
          </p:nvSpPr>
          <p:spPr>
            <a:xfrm>
              <a:off x="5194504" y="3811383"/>
              <a:ext cx="1492211" cy="1335137"/>
            </a:xfrm>
            <a:custGeom>
              <a:avLst/>
              <a:gdLst>
                <a:gd name="connsiteX0" fmla="*/ 0 w 1492211"/>
                <a:gd name="connsiteY0" fmla="*/ 0 h 1335137"/>
                <a:gd name="connsiteX1" fmla="*/ 628299 w 1492211"/>
                <a:gd name="connsiteY1" fmla="*/ 858302 h 1335137"/>
                <a:gd name="connsiteX2" fmla="*/ 1492211 w 1492211"/>
                <a:gd name="connsiteY2" fmla="*/ 1335137 h 1335137"/>
              </a:gdLst>
              <a:ahLst/>
              <a:cxnLst>
                <a:cxn ang="0">
                  <a:pos x="connsiteX0" y="connsiteY0"/>
                </a:cxn>
                <a:cxn ang="0">
                  <a:pos x="connsiteX1" y="connsiteY1"/>
                </a:cxn>
                <a:cxn ang="0">
                  <a:pos x="connsiteX2" y="connsiteY2"/>
                </a:cxn>
              </a:cxnLst>
              <a:rect l="l" t="t" r="r" b="b"/>
              <a:pathLst>
                <a:path w="1492211" h="1335137">
                  <a:moveTo>
                    <a:pt x="0" y="0"/>
                  </a:moveTo>
                  <a:cubicBezTo>
                    <a:pt x="189798" y="317889"/>
                    <a:pt x="379597" y="635779"/>
                    <a:pt x="628299" y="858302"/>
                  </a:cubicBezTo>
                  <a:cubicBezTo>
                    <a:pt x="877001" y="1080825"/>
                    <a:pt x="1184606" y="1207981"/>
                    <a:pt x="1492211" y="133513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5BA5328-DC03-445D-A897-797AB6825386}"/>
                </a:ext>
              </a:extLst>
            </p:cNvPr>
            <p:cNvSpPr/>
            <p:nvPr/>
          </p:nvSpPr>
          <p:spPr>
            <a:xfrm>
              <a:off x="6686715" y="5146520"/>
              <a:ext cx="1024726" cy="747273"/>
            </a:xfrm>
            <a:custGeom>
              <a:avLst/>
              <a:gdLst>
                <a:gd name="connsiteX0" fmla="*/ 0 w 1323916"/>
                <a:gd name="connsiteY0" fmla="*/ 0 h 747273"/>
                <a:gd name="connsiteX1" fmla="*/ 987327 w 1323916"/>
                <a:gd name="connsiteY1" fmla="*/ 667568 h 747273"/>
                <a:gd name="connsiteX2" fmla="*/ 1166841 w 1323916"/>
                <a:gd name="connsiteY2" fmla="*/ 734885 h 747273"/>
                <a:gd name="connsiteX3" fmla="*/ 1189281 w 1323916"/>
                <a:gd name="connsiteY3" fmla="*/ 729276 h 747273"/>
                <a:gd name="connsiteX4" fmla="*/ 1323916 w 1323916"/>
                <a:gd name="connsiteY4" fmla="*/ 684397 h 747273"/>
                <a:gd name="connsiteX0" fmla="*/ 0 w 1189281"/>
                <a:gd name="connsiteY0" fmla="*/ 0 h 747273"/>
                <a:gd name="connsiteX1" fmla="*/ 987327 w 1189281"/>
                <a:gd name="connsiteY1" fmla="*/ 667568 h 747273"/>
                <a:gd name="connsiteX2" fmla="*/ 1166841 w 1189281"/>
                <a:gd name="connsiteY2" fmla="*/ 734885 h 747273"/>
                <a:gd name="connsiteX3" fmla="*/ 1189281 w 1189281"/>
                <a:gd name="connsiteY3" fmla="*/ 729276 h 747273"/>
                <a:gd name="connsiteX0" fmla="*/ 0 w 1167106"/>
                <a:gd name="connsiteY0" fmla="*/ 0 h 747273"/>
                <a:gd name="connsiteX1" fmla="*/ 987327 w 1167106"/>
                <a:gd name="connsiteY1" fmla="*/ 667568 h 747273"/>
                <a:gd name="connsiteX2" fmla="*/ 1166841 w 1167106"/>
                <a:gd name="connsiteY2" fmla="*/ 734885 h 747273"/>
              </a:gdLst>
              <a:ahLst/>
              <a:cxnLst>
                <a:cxn ang="0">
                  <a:pos x="connsiteX0" y="connsiteY0"/>
                </a:cxn>
                <a:cxn ang="0">
                  <a:pos x="connsiteX1" y="connsiteY1"/>
                </a:cxn>
                <a:cxn ang="0">
                  <a:pos x="connsiteX2" y="connsiteY2"/>
                </a:cxn>
              </a:cxnLst>
              <a:rect l="l" t="t" r="r" b="b"/>
              <a:pathLst>
                <a:path w="1167106" h="747273">
                  <a:moveTo>
                    <a:pt x="0" y="0"/>
                  </a:moveTo>
                  <a:cubicBezTo>
                    <a:pt x="396427" y="272543"/>
                    <a:pt x="792854" y="545087"/>
                    <a:pt x="987327" y="667568"/>
                  </a:cubicBezTo>
                  <a:cubicBezTo>
                    <a:pt x="1181801" y="790049"/>
                    <a:pt x="1166841" y="734885"/>
                    <a:pt x="1166841" y="734885"/>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a:extLst>
              <a:ext uri="{FF2B5EF4-FFF2-40B4-BE49-F238E27FC236}">
                <a16:creationId xmlns:a16="http://schemas.microsoft.com/office/drawing/2014/main" id="{4B1FE2F6-5293-4E11-8B64-C1D6ACE644E3}"/>
              </a:ext>
            </a:extLst>
          </p:cNvPr>
          <p:cNvSpPr>
            <a:spLocks noGrp="1"/>
          </p:cNvSpPr>
          <p:nvPr>
            <p:ph type="title"/>
          </p:nvPr>
        </p:nvSpPr>
        <p:spPr/>
        <p:txBody>
          <a:bodyPr/>
          <a:lstStyle/>
          <a:p>
            <a:r>
              <a:rPr lang="en-US" sz="2800" b="1" dirty="0"/>
              <a:t>Example: If we change one of the parameters (e.g., gamma), how does the prevalence curve change?</a:t>
            </a:r>
          </a:p>
        </p:txBody>
      </p:sp>
      <p:sp>
        <p:nvSpPr>
          <p:cNvPr id="3" name="Freeform: Shape 2">
            <a:extLst>
              <a:ext uri="{FF2B5EF4-FFF2-40B4-BE49-F238E27FC236}">
                <a16:creationId xmlns:a16="http://schemas.microsoft.com/office/drawing/2014/main" id="{E7F37486-F7A9-4A93-AA18-C39A53E798D3}"/>
              </a:ext>
            </a:extLst>
          </p:cNvPr>
          <p:cNvSpPr/>
          <p:nvPr/>
        </p:nvSpPr>
        <p:spPr>
          <a:xfrm>
            <a:off x="1279038" y="2008177"/>
            <a:ext cx="6440069" cy="4044814"/>
          </a:xfrm>
          <a:custGeom>
            <a:avLst/>
            <a:gdLst>
              <a:gd name="connsiteX0" fmla="*/ 0 w 6440069"/>
              <a:gd name="connsiteY0" fmla="*/ 4044814 h 4044814"/>
              <a:gd name="connsiteX1" fmla="*/ 1312697 w 6440069"/>
              <a:gd name="connsiteY1" fmla="*/ 2765776 h 4044814"/>
              <a:gd name="connsiteX2" fmla="*/ 2098071 w 6440069"/>
              <a:gd name="connsiteY2" fmla="*/ 527460 h 4044814"/>
              <a:gd name="connsiteX3" fmla="*/ 2473929 w 6440069"/>
              <a:gd name="connsiteY3" fmla="*/ 137 h 4044814"/>
              <a:gd name="connsiteX4" fmla="*/ 3029301 w 6440069"/>
              <a:gd name="connsiteY4" fmla="*/ 549899 h 4044814"/>
              <a:gd name="connsiteX5" fmla="*/ 3657600 w 6440069"/>
              <a:gd name="connsiteY5" fmla="*/ 2092598 h 4044814"/>
              <a:gd name="connsiteX6" fmla="*/ 4476633 w 6440069"/>
              <a:gd name="connsiteY6" fmla="*/ 3192122 h 4044814"/>
              <a:gd name="connsiteX7" fmla="*/ 6440069 w 6440069"/>
              <a:gd name="connsiteY7" fmla="*/ 3741884 h 404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0069" h="4044814">
                <a:moveTo>
                  <a:pt x="0" y="4044814"/>
                </a:moveTo>
                <a:cubicBezTo>
                  <a:pt x="481509" y="3698408"/>
                  <a:pt x="963019" y="3352002"/>
                  <a:pt x="1312697" y="2765776"/>
                </a:cubicBezTo>
                <a:cubicBezTo>
                  <a:pt x="1662375" y="2179550"/>
                  <a:pt x="1904532" y="988400"/>
                  <a:pt x="2098071" y="527460"/>
                </a:cubicBezTo>
                <a:cubicBezTo>
                  <a:pt x="2291610" y="66520"/>
                  <a:pt x="2318724" y="-3603"/>
                  <a:pt x="2473929" y="137"/>
                </a:cubicBezTo>
                <a:cubicBezTo>
                  <a:pt x="2629134" y="3877"/>
                  <a:pt x="2832023" y="201155"/>
                  <a:pt x="3029301" y="549899"/>
                </a:cubicBezTo>
                <a:cubicBezTo>
                  <a:pt x="3226580" y="898642"/>
                  <a:pt x="3416378" y="1652228"/>
                  <a:pt x="3657600" y="2092598"/>
                </a:cubicBezTo>
                <a:cubicBezTo>
                  <a:pt x="3898822" y="2532968"/>
                  <a:pt x="4012888" y="2917241"/>
                  <a:pt x="4476633" y="3192122"/>
                </a:cubicBezTo>
                <a:cubicBezTo>
                  <a:pt x="4940378" y="3467003"/>
                  <a:pt x="5690223" y="3604443"/>
                  <a:pt x="6440069" y="3741884"/>
                </a:cubicBezTo>
              </a:path>
            </a:pathLst>
          </a:cu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7450FD02-C56A-43FE-8560-CFAA63E539E7}"/>
              </a:ext>
            </a:extLst>
          </p:cNvPr>
          <p:cNvSpPr/>
          <p:nvPr/>
        </p:nvSpPr>
        <p:spPr>
          <a:xfrm>
            <a:off x="1351966" y="5279806"/>
            <a:ext cx="6322262" cy="818064"/>
          </a:xfrm>
          <a:custGeom>
            <a:avLst/>
            <a:gdLst>
              <a:gd name="connsiteX0" fmla="*/ 0 w 6322262"/>
              <a:gd name="connsiteY0" fmla="*/ 818064 h 818064"/>
              <a:gd name="connsiteX1" fmla="*/ 1178061 w 6322262"/>
              <a:gd name="connsiteY1" fmla="*/ 520744 h 818064"/>
              <a:gd name="connsiteX2" fmla="*/ 2333683 w 6322262"/>
              <a:gd name="connsiteY2" fmla="*/ 167325 h 818064"/>
              <a:gd name="connsiteX3" fmla="*/ 3393938 w 6322262"/>
              <a:gd name="connsiteY3" fmla="*/ 4641 h 818064"/>
              <a:gd name="connsiteX4" fmla="*/ 4858100 w 6322262"/>
              <a:gd name="connsiteY4" fmla="*/ 335620 h 818064"/>
              <a:gd name="connsiteX5" fmla="*/ 6322262 w 6322262"/>
              <a:gd name="connsiteY5" fmla="*/ 358059 h 81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2262" h="818064">
                <a:moveTo>
                  <a:pt x="0" y="818064"/>
                </a:moveTo>
                <a:cubicBezTo>
                  <a:pt x="394557" y="723632"/>
                  <a:pt x="789114" y="629200"/>
                  <a:pt x="1178061" y="520744"/>
                </a:cubicBezTo>
                <a:cubicBezTo>
                  <a:pt x="1567008" y="412287"/>
                  <a:pt x="1964370" y="253342"/>
                  <a:pt x="2333683" y="167325"/>
                </a:cubicBezTo>
                <a:cubicBezTo>
                  <a:pt x="2702996" y="81308"/>
                  <a:pt x="2973202" y="-23408"/>
                  <a:pt x="3393938" y="4641"/>
                </a:cubicBezTo>
                <a:cubicBezTo>
                  <a:pt x="3814674" y="32690"/>
                  <a:pt x="4370046" y="276717"/>
                  <a:pt x="4858100" y="335620"/>
                </a:cubicBezTo>
                <a:cubicBezTo>
                  <a:pt x="5346154" y="394523"/>
                  <a:pt x="5834208" y="376291"/>
                  <a:pt x="6322262" y="358059"/>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94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31379EE-A264-4B51-A4E5-1E227B972DEF}"/>
              </a:ext>
            </a:extLst>
          </p:cNvPr>
          <p:cNvSpPr/>
          <p:nvPr/>
        </p:nvSpPr>
        <p:spPr>
          <a:xfrm>
            <a:off x="1374405" y="2776859"/>
            <a:ext cx="6355921" cy="3332231"/>
          </a:xfrm>
          <a:custGeom>
            <a:avLst/>
            <a:gdLst>
              <a:gd name="connsiteX0" fmla="*/ 0 w 6355921"/>
              <a:gd name="connsiteY0" fmla="*/ 3332231 h 3332231"/>
              <a:gd name="connsiteX1" fmla="*/ 734886 w 6355921"/>
              <a:gd name="connsiteY1" fmla="*/ 2928324 h 3332231"/>
              <a:gd name="connsiteX2" fmla="*/ 1273428 w 6355921"/>
              <a:gd name="connsiteY2" fmla="*/ 2328074 h 3332231"/>
              <a:gd name="connsiteX3" fmla="*/ 1873678 w 6355921"/>
              <a:gd name="connsiteY3" fmla="*/ 1436113 h 3332231"/>
              <a:gd name="connsiteX4" fmla="*/ 2075632 w 6355921"/>
              <a:gd name="connsiteY4" fmla="*/ 998547 h 3332231"/>
              <a:gd name="connsiteX5" fmla="*/ 2412221 w 6355921"/>
              <a:gd name="connsiteY5" fmla="*/ 56098 h 3332231"/>
              <a:gd name="connsiteX6" fmla="*/ 2597345 w 6355921"/>
              <a:gd name="connsiteY6" fmla="*/ 0 h 3332231"/>
              <a:gd name="connsiteX7" fmla="*/ 2793688 w 6355921"/>
              <a:gd name="connsiteY7" fmla="*/ 11220 h 3332231"/>
              <a:gd name="connsiteX8" fmla="*/ 2939543 w 6355921"/>
              <a:gd name="connsiteY8" fmla="*/ 22439 h 3332231"/>
              <a:gd name="connsiteX9" fmla="*/ 3220034 w 6355921"/>
              <a:gd name="connsiteY9" fmla="*/ 308540 h 3332231"/>
              <a:gd name="connsiteX10" fmla="*/ 3809065 w 6355921"/>
              <a:gd name="connsiteY10" fmla="*/ 1026596 h 3332231"/>
              <a:gd name="connsiteX11" fmla="*/ 4364437 w 6355921"/>
              <a:gd name="connsiteY11" fmla="*/ 1862459 h 3332231"/>
              <a:gd name="connsiteX12" fmla="*/ 4858101 w 6355921"/>
              <a:gd name="connsiteY12" fmla="*/ 2176608 h 3332231"/>
              <a:gd name="connsiteX13" fmla="*/ 5256397 w 6355921"/>
              <a:gd name="connsiteY13" fmla="*/ 2372952 h 3332231"/>
              <a:gd name="connsiteX14" fmla="*/ 6333482 w 6355921"/>
              <a:gd name="connsiteY14" fmla="*/ 3147107 h 3332231"/>
              <a:gd name="connsiteX15" fmla="*/ 6355921 w 6355921"/>
              <a:gd name="connsiteY15" fmla="*/ 3321011 h 3332231"/>
              <a:gd name="connsiteX16" fmla="*/ 0 w 6355921"/>
              <a:gd name="connsiteY16" fmla="*/ 3332231 h 3332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55921" h="3332231">
                <a:moveTo>
                  <a:pt x="0" y="3332231"/>
                </a:moveTo>
                <a:lnTo>
                  <a:pt x="734886" y="2928324"/>
                </a:lnTo>
                <a:lnTo>
                  <a:pt x="1273428" y="2328074"/>
                </a:lnTo>
                <a:lnTo>
                  <a:pt x="1873678" y="1436113"/>
                </a:lnTo>
                <a:lnTo>
                  <a:pt x="2075632" y="998547"/>
                </a:lnTo>
                <a:lnTo>
                  <a:pt x="2412221" y="56098"/>
                </a:lnTo>
                <a:lnTo>
                  <a:pt x="2597345" y="0"/>
                </a:lnTo>
                <a:lnTo>
                  <a:pt x="2793688" y="11220"/>
                </a:lnTo>
                <a:lnTo>
                  <a:pt x="2939543" y="22439"/>
                </a:lnTo>
                <a:lnTo>
                  <a:pt x="3220034" y="308540"/>
                </a:lnTo>
                <a:lnTo>
                  <a:pt x="3809065" y="1026596"/>
                </a:lnTo>
                <a:lnTo>
                  <a:pt x="4364437" y="1862459"/>
                </a:lnTo>
                <a:lnTo>
                  <a:pt x="4858101" y="2176608"/>
                </a:lnTo>
                <a:lnTo>
                  <a:pt x="5256397" y="2372952"/>
                </a:lnTo>
                <a:lnTo>
                  <a:pt x="6333482" y="3147107"/>
                </a:lnTo>
                <a:lnTo>
                  <a:pt x="6355921" y="3321011"/>
                </a:lnTo>
                <a:lnTo>
                  <a:pt x="0" y="3332231"/>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591191-7180-432B-9955-56841AF672CA}"/>
              </a:ext>
            </a:extLst>
          </p:cNvPr>
          <p:cNvSpPr txBox="1"/>
          <p:nvPr/>
        </p:nvSpPr>
        <p:spPr>
          <a:xfrm>
            <a:off x="7345681" y="6107668"/>
            <a:ext cx="731519" cy="369332"/>
          </a:xfrm>
          <a:prstGeom prst="rect">
            <a:avLst/>
          </a:prstGeom>
          <a:noFill/>
        </p:spPr>
        <p:txBody>
          <a:bodyPr wrap="square" rtlCol="0">
            <a:spAutoFit/>
          </a:bodyPr>
          <a:lstStyle/>
          <a:p>
            <a:r>
              <a:rPr lang="en-US" b="1" dirty="0">
                <a:latin typeface="+mj-lt"/>
              </a:rPr>
              <a:t>Time</a:t>
            </a:r>
          </a:p>
        </p:txBody>
      </p:sp>
      <p:sp>
        <p:nvSpPr>
          <p:cNvPr id="10" name="TextBox 9">
            <a:extLst>
              <a:ext uri="{FF2B5EF4-FFF2-40B4-BE49-F238E27FC236}">
                <a16:creationId xmlns:a16="http://schemas.microsoft.com/office/drawing/2014/main" id="{0A851239-BBCF-48E6-BC4C-A90DF048CDF1}"/>
              </a:ext>
            </a:extLst>
          </p:cNvPr>
          <p:cNvSpPr txBox="1"/>
          <p:nvPr/>
        </p:nvSpPr>
        <p:spPr>
          <a:xfrm rot="16200000">
            <a:off x="337169" y="1910885"/>
            <a:ext cx="1552694" cy="369332"/>
          </a:xfrm>
          <a:prstGeom prst="rect">
            <a:avLst/>
          </a:prstGeom>
          <a:noFill/>
        </p:spPr>
        <p:txBody>
          <a:bodyPr wrap="square" rtlCol="0">
            <a:spAutoFit/>
          </a:bodyPr>
          <a:lstStyle/>
          <a:p>
            <a:r>
              <a:rPr lang="en-US" b="1" dirty="0">
                <a:latin typeface="+mj-lt"/>
              </a:rPr>
              <a:t># Infectious</a:t>
            </a:r>
          </a:p>
        </p:txBody>
      </p:sp>
      <p:grpSp>
        <p:nvGrpSpPr>
          <p:cNvPr id="2" name="Group 1">
            <a:extLst>
              <a:ext uri="{FF2B5EF4-FFF2-40B4-BE49-F238E27FC236}">
                <a16:creationId xmlns:a16="http://schemas.microsoft.com/office/drawing/2014/main" id="{519D1057-75AE-441A-A387-9D08EBBB8FEC}"/>
              </a:ext>
            </a:extLst>
          </p:cNvPr>
          <p:cNvGrpSpPr/>
          <p:nvPr/>
        </p:nvGrpSpPr>
        <p:grpSpPr>
          <a:xfrm>
            <a:off x="1273242" y="1688068"/>
            <a:ext cx="6438199" cy="4428950"/>
            <a:chOff x="1273242" y="1688068"/>
            <a:chExt cx="6438199" cy="4428950"/>
          </a:xfrm>
        </p:grpSpPr>
        <p:cxnSp>
          <p:nvCxnSpPr>
            <p:cNvPr id="5" name="Straight Connector 4">
              <a:extLst>
                <a:ext uri="{FF2B5EF4-FFF2-40B4-BE49-F238E27FC236}">
                  <a16:creationId xmlns:a16="http://schemas.microsoft.com/office/drawing/2014/main" id="{5C3EF91D-7B0E-4166-BF1A-71446CD009D0}"/>
                </a:ext>
              </a:extLst>
            </p:cNvPr>
            <p:cNvCxnSpPr>
              <a:cxnSpLocks/>
            </p:cNvCxnSpPr>
            <p:nvPr/>
          </p:nvCxnSpPr>
          <p:spPr>
            <a:xfrm flipH="1">
              <a:off x="1291111" y="1688068"/>
              <a:ext cx="7071" cy="441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166FE8-F6E5-47EB-8FD7-6C0B99A32FD4}"/>
                </a:ext>
              </a:extLst>
            </p:cNvPr>
            <p:cNvCxnSpPr>
              <a:cxnSpLocks/>
            </p:cNvCxnSpPr>
            <p:nvPr/>
          </p:nvCxnSpPr>
          <p:spPr>
            <a:xfrm flipH="1">
              <a:off x="1298182" y="6107668"/>
              <a:ext cx="64132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B656FACC-D7D5-4D22-9213-64998604E391}"/>
                </a:ext>
              </a:extLst>
            </p:cNvPr>
            <p:cNvSpPr/>
            <p:nvPr/>
          </p:nvSpPr>
          <p:spPr>
            <a:xfrm>
              <a:off x="1273242" y="5101641"/>
              <a:ext cx="1335136" cy="1015377"/>
            </a:xfrm>
            <a:custGeom>
              <a:avLst/>
              <a:gdLst>
                <a:gd name="connsiteX0" fmla="*/ 0 w 1335136"/>
                <a:gd name="connsiteY0" fmla="*/ 1015377 h 1015377"/>
                <a:gd name="connsiteX1" fmla="*/ 746106 w 1335136"/>
                <a:gd name="connsiteY1" fmla="*/ 617080 h 1015377"/>
                <a:gd name="connsiteX2" fmla="*/ 1335136 w 1335136"/>
                <a:gd name="connsiteY2" fmla="*/ 0 h 1015377"/>
                <a:gd name="connsiteX3" fmla="*/ 1335136 w 1335136"/>
                <a:gd name="connsiteY3" fmla="*/ 0 h 1015377"/>
              </a:gdLst>
              <a:ahLst/>
              <a:cxnLst>
                <a:cxn ang="0">
                  <a:pos x="connsiteX0" y="connsiteY0"/>
                </a:cxn>
                <a:cxn ang="0">
                  <a:pos x="connsiteX1" y="connsiteY1"/>
                </a:cxn>
                <a:cxn ang="0">
                  <a:pos x="connsiteX2" y="connsiteY2"/>
                </a:cxn>
                <a:cxn ang="0">
                  <a:pos x="connsiteX3" y="connsiteY3"/>
                </a:cxn>
              </a:cxnLst>
              <a:rect l="l" t="t" r="r" b="b"/>
              <a:pathLst>
                <a:path w="1335136" h="1015377">
                  <a:moveTo>
                    <a:pt x="0" y="1015377"/>
                  </a:moveTo>
                  <a:cubicBezTo>
                    <a:pt x="261791" y="900843"/>
                    <a:pt x="523583" y="786309"/>
                    <a:pt x="746106" y="617080"/>
                  </a:cubicBezTo>
                  <a:cubicBezTo>
                    <a:pt x="968629" y="447851"/>
                    <a:pt x="1335136" y="0"/>
                    <a:pt x="1335136" y="0"/>
                  </a:cubicBezTo>
                  <a:lnTo>
                    <a:pt x="1335136" y="0"/>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BA151A-57DF-4474-B62D-FDD023A7E3E0}"/>
                </a:ext>
              </a:extLst>
            </p:cNvPr>
            <p:cNvSpPr/>
            <p:nvPr/>
          </p:nvSpPr>
          <p:spPr>
            <a:xfrm>
              <a:off x="2602769" y="3772115"/>
              <a:ext cx="813423" cy="1340746"/>
            </a:xfrm>
            <a:custGeom>
              <a:avLst/>
              <a:gdLst>
                <a:gd name="connsiteX0" fmla="*/ 0 w 813423"/>
                <a:gd name="connsiteY0" fmla="*/ 1340746 h 1340746"/>
                <a:gd name="connsiteX1" fmla="*/ 538542 w 813423"/>
                <a:gd name="connsiteY1" fmla="*/ 589030 h 1340746"/>
                <a:gd name="connsiteX2" fmla="*/ 813423 w 813423"/>
                <a:gd name="connsiteY2" fmla="*/ 0 h 1340746"/>
              </a:gdLst>
              <a:ahLst/>
              <a:cxnLst>
                <a:cxn ang="0">
                  <a:pos x="connsiteX0" y="connsiteY0"/>
                </a:cxn>
                <a:cxn ang="0">
                  <a:pos x="connsiteX1" y="connsiteY1"/>
                </a:cxn>
                <a:cxn ang="0">
                  <a:pos x="connsiteX2" y="connsiteY2"/>
                </a:cxn>
              </a:cxnLst>
              <a:rect l="l" t="t" r="r" b="b"/>
              <a:pathLst>
                <a:path w="813423" h="1340746">
                  <a:moveTo>
                    <a:pt x="0" y="1340746"/>
                  </a:moveTo>
                  <a:cubicBezTo>
                    <a:pt x="201486" y="1076617"/>
                    <a:pt x="402972" y="812488"/>
                    <a:pt x="538542" y="589030"/>
                  </a:cubicBezTo>
                  <a:cubicBezTo>
                    <a:pt x="674112" y="365572"/>
                    <a:pt x="743767" y="182786"/>
                    <a:pt x="813423"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0FA1BB5-861F-4A72-AB0D-0C150EE3CCEE}"/>
                </a:ext>
              </a:extLst>
            </p:cNvPr>
            <p:cNvSpPr/>
            <p:nvPr/>
          </p:nvSpPr>
          <p:spPr>
            <a:xfrm>
              <a:off x="3404972" y="2829666"/>
              <a:ext cx="403907" cy="936839"/>
            </a:xfrm>
            <a:custGeom>
              <a:avLst/>
              <a:gdLst>
                <a:gd name="connsiteX0" fmla="*/ 0 w 403907"/>
                <a:gd name="connsiteY0" fmla="*/ 936839 h 936839"/>
                <a:gd name="connsiteX1" fmla="*/ 269271 w 403907"/>
                <a:gd name="connsiteY1" fmla="*/ 190733 h 936839"/>
                <a:gd name="connsiteX2" fmla="*/ 403907 w 403907"/>
                <a:gd name="connsiteY2" fmla="*/ 0 h 936839"/>
              </a:gdLst>
              <a:ahLst/>
              <a:cxnLst>
                <a:cxn ang="0">
                  <a:pos x="connsiteX0" y="connsiteY0"/>
                </a:cxn>
                <a:cxn ang="0">
                  <a:pos x="connsiteX1" y="connsiteY1"/>
                </a:cxn>
                <a:cxn ang="0">
                  <a:pos x="connsiteX2" y="connsiteY2"/>
                </a:cxn>
              </a:cxnLst>
              <a:rect l="l" t="t" r="r" b="b"/>
              <a:pathLst>
                <a:path w="403907" h="936839">
                  <a:moveTo>
                    <a:pt x="0" y="936839"/>
                  </a:moveTo>
                  <a:cubicBezTo>
                    <a:pt x="100976" y="641856"/>
                    <a:pt x="201953" y="346873"/>
                    <a:pt x="269271" y="190733"/>
                  </a:cubicBezTo>
                  <a:cubicBezTo>
                    <a:pt x="336589" y="34593"/>
                    <a:pt x="370248" y="17296"/>
                    <a:pt x="403907"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27A53A9-7023-435B-B40C-2F504B25A94E}"/>
                </a:ext>
              </a:extLst>
            </p:cNvPr>
            <p:cNvSpPr/>
            <p:nvPr/>
          </p:nvSpPr>
          <p:spPr>
            <a:xfrm>
              <a:off x="3775220" y="2740647"/>
              <a:ext cx="583421" cy="90421"/>
            </a:xfrm>
            <a:custGeom>
              <a:avLst/>
              <a:gdLst>
                <a:gd name="connsiteX0" fmla="*/ 0 w 583421"/>
                <a:gd name="connsiteY0" fmla="*/ 90421 h 90421"/>
                <a:gd name="connsiteX1" fmla="*/ 246832 w 583421"/>
                <a:gd name="connsiteY1" fmla="*/ 664 h 90421"/>
                <a:gd name="connsiteX2" fmla="*/ 583421 w 583421"/>
                <a:gd name="connsiteY2" fmla="*/ 56762 h 90421"/>
              </a:gdLst>
              <a:ahLst/>
              <a:cxnLst>
                <a:cxn ang="0">
                  <a:pos x="connsiteX0" y="connsiteY0"/>
                </a:cxn>
                <a:cxn ang="0">
                  <a:pos x="connsiteX1" y="connsiteY1"/>
                </a:cxn>
                <a:cxn ang="0">
                  <a:pos x="connsiteX2" y="connsiteY2"/>
                </a:cxn>
              </a:cxnLst>
              <a:rect l="l" t="t" r="r" b="b"/>
              <a:pathLst>
                <a:path w="583421" h="90421">
                  <a:moveTo>
                    <a:pt x="0" y="90421"/>
                  </a:moveTo>
                  <a:cubicBezTo>
                    <a:pt x="74797" y="48347"/>
                    <a:pt x="149595" y="6274"/>
                    <a:pt x="246832" y="664"/>
                  </a:cubicBezTo>
                  <a:cubicBezTo>
                    <a:pt x="344069" y="-4946"/>
                    <a:pt x="463745" y="25908"/>
                    <a:pt x="583421" y="5676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BED822F-C650-48F8-A5F3-27063D75A11B}"/>
                </a:ext>
              </a:extLst>
            </p:cNvPr>
            <p:cNvSpPr/>
            <p:nvPr/>
          </p:nvSpPr>
          <p:spPr>
            <a:xfrm>
              <a:off x="4330592" y="2801616"/>
              <a:ext cx="863912" cy="1009767"/>
            </a:xfrm>
            <a:custGeom>
              <a:avLst/>
              <a:gdLst>
                <a:gd name="connsiteX0" fmla="*/ 0 w 863912"/>
                <a:gd name="connsiteY0" fmla="*/ 0 h 1009767"/>
                <a:gd name="connsiteX1" fmla="*/ 392687 w 863912"/>
                <a:gd name="connsiteY1" fmla="*/ 403907 h 1009767"/>
                <a:gd name="connsiteX2" fmla="*/ 863912 w 863912"/>
                <a:gd name="connsiteY2" fmla="*/ 1009767 h 1009767"/>
              </a:gdLst>
              <a:ahLst/>
              <a:cxnLst>
                <a:cxn ang="0">
                  <a:pos x="connsiteX0" y="connsiteY0"/>
                </a:cxn>
                <a:cxn ang="0">
                  <a:pos x="connsiteX1" y="connsiteY1"/>
                </a:cxn>
                <a:cxn ang="0">
                  <a:pos x="connsiteX2" y="connsiteY2"/>
                </a:cxn>
              </a:cxnLst>
              <a:rect l="l" t="t" r="r" b="b"/>
              <a:pathLst>
                <a:path w="863912" h="1009767">
                  <a:moveTo>
                    <a:pt x="0" y="0"/>
                  </a:moveTo>
                  <a:cubicBezTo>
                    <a:pt x="124351" y="117806"/>
                    <a:pt x="248702" y="235613"/>
                    <a:pt x="392687" y="403907"/>
                  </a:cubicBezTo>
                  <a:cubicBezTo>
                    <a:pt x="536672" y="572202"/>
                    <a:pt x="700292" y="790984"/>
                    <a:pt x="863912" y="100976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374091-AC3A-4E23-B272-6FAF40336752}"/>
                </a:ext>
              </a:extLst>
            </p:cNvPr>
            <p:cNvSpPr/>
            <p:nvPr/>
          </p:nvSpPr>
          <p:spPr>
            <a:xfrm>
              <a:off x="5194504" y="3811383"/>
              <a:ext cx="1492211" cy="1335137"/>
            </a:xfrm>
            <a:custGeom>
              <a:avLst/>
              <a:gdLst>
                <a:gd name="connsiteX0" fmla="*/ 0 w 1492211"/>
                <a:gd name="connsiteY0" fmla="*/ 0 h 1335137"/>
                <a:gd name="connsiteX1" fmla="*/ 628299 w 1492211"/>
                <a:gd name="connsiteY1" fmla="*/ 858302 h 1335137"/>
                <a:gd name="connsiteX2" fmla="*/ 1492211 w 1492211"/>
                <a:gd name="connsiteY2" fmla="*/ 1335137 h 1335137"/>
              </a:gdLst>
              <a:ahLst/>
              <a:cxnLst>
                <a:cxn ang="0">
                  <a:pos x="connsiteX0" y="connsiteY0"/>
                </a:cxn>
                <a:cxn ang="0">
                  <a:pos x="connsiteX1" y="connsiteY1"/>
                </a:cxn>
                <a:cxn ang="0">
                  <a:pos x="connsiteX2" y="connsiteY2"/>
                </a:cxn>
              </a:cxnLst>
              <a:rect l="l" t="t" r="r" b="b"/>
              <a:pathLst>
                <a:path w="1492211" h="1335137">
                  <a:moveTo>
                    <a:pt x="0" y="0"/>
                  </a:moveTo>
                  <a:cubicBezTo>
                    <a:pt x="189798" y="317889"/>
                    <a:pt x="379597" y="635779"/>
                    <a:pt x="628299" y="858302"/>
                  </a:cubicBezTo>
                  <a:cubicBezTo>
                    <a:pt x="877001" y="1080825"/>
                    <a:pt x="1184606" y="1207981"/>
                    <a:pt x="1492211" y="133513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5BA5328-DC03-445D-A897-797AB6825386}"/>
                </a:ext>
              </a:extLst>
            </p:cNvPr>
            <p:cNvSpPr/>
            <p:nvPr/>
          </p:nvSpPr>
          <p:spPr>
            <a:xfrm>
              <a:off x="6686715" y="5146520"/>
              <a:ext cx="1024726" cy="747273"/>
            </a:xfrm>
            <a:custGeom>
              <a:avLst/>
              <a:gdLst>
                <a:gd name="connsiteX0" fmla="*/ 0 w 1323916"/>
                <a:gd name="connsiteY0" fmla="*/ 0 h 747273"/>
                <a:gd name="connsiteX1" fmla="*/ 987327 w 1323916"/>
                <a:gd name="connsiteY1" fmla="*/ 667568 h 747273"/>
                <a:gd name="connsiteX2" fmla="*/ 1166841 w 1323916"/>
                <a:gd name="connsiteY2" fmla="*/ 734885 h 747273"/>
                <a:gd name="connsiteX3" fmla="*/ 1189281 w 1323916"/>
                <a:gd name="connsiteY3" fmla="*/ 729276 h 747273"/>
                <a:gd name="connsiteX4" fmla="*/ 1323916 w 1323916"/>
                <a:gd name="connsiteY4" fmla="*/ 684397 h 747273"/>
                <a:gd name="connsiteX0" fmla="*/ 0 w 1189281"/>
                <a:gd name="connsiteY0" fmla="*/ 0 h 747273"/>
                <a:gd name="connsiteX1" fmla="*/ 987327 w 1189281"/>
                <a:gd name="connsiteY1" fmla="*/ 667568 h 747273"/>
                <a:gd name="connsiteX2" fmla="*/ 1166841 w 1189281"/>
                <a:gd name="connsiteY2" fmla="*/ 734885 h 747273"/>
                <a:gd name="connsiteX3" fmla="*/ 1189281 w 1189281"/>
                <a:gd name="connsiteY3" fmla="*/ 729276 h 747273"/>
                <a:gd name="connsiteX0" fmla="*/ 0 w 1167106"/>
                <a:gd name="connsiteY0" fmla="*/ 0 h 747273"/>
                <a:gd name="connsiteX1" fmla="*/ 987327 w 1167106"/>
                <a:gd name="connsiteY1" fmla="*/ 667568 h 747273"/>
                <a:gd name="connsiteX2" fmla="*/ 1166841 w 1167106"/>
                <a:gd name="connsiteY2" fmla="*/ 734885 h 747273"/>
              </a:gdLst>
              <a:ahLst/>
              <a:cxnLst>
                <a:cxn ang="0">
                  <a:pos x="connsiteX0" y="connsiteY0"/>
                </a:cxn>
                <a:cxn ang="0">
                  <a:pos x="connsiteX1" y="connsiteY1"/>
                </a:cxn>
                <a:cxn ang="0">
                  <a:pos x="connsiteX2" y="connsiteY2"/>
                </a:cxn>
              </a:cxnLst>
              <a:rect l="l" t="t" r="r" b="b"/>
              <a:pathLst>
                <a:path w="1167106" h="747273">
                  <a:moveTo>
                    <a:pt x="0" y="0"/>
                  </a:moveTo>
                  <a:cubicBezTo>
                    <a:pt x="396427" y="272543"/>
                    <a:pt x="792854" y="545087"/>
                    <a:pt x="987327" y="667568"/>
                  </a:cubicBezTo>
                  <a:cubicBezTo>
                    <a:pt x="1181801" y="790049"/>
                    <a:pt x="1166841" y="734885"/>
                    <a:pt x="1166841" y="734885"/>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a:extLst>
              <a:ext uri="{FF2B5EF4-FFF2-40B4-BE49-F238E27FC236}">
                <a16:creationId xmlns:a16="http://schemas.microsoft.com/office/drawing/2014/main" id="{4B1FE2F6-5293-4E11-8B64-C1D6ACE644E3}"/>
              </a:ext>
            </a:extLst>
          </p:cNvPr>
          <p:cNvSpPr>
            <a:spLocks noGrp="1"/>
          </p:cNvSpPr>
          <p:nvPr>
            <p:ph type="title"/>
          </p:nvPr>
        </p:nvSpPr>
        <p:spPr/>
        <p:txBody>
          <a:bodyPr/>
          <a:lstStyle/>
          <a:p>
            <a:r>
              <a:rPr lang="en-US" sz="2800" b="1" dirty="0"/>
              <a:t>Example: To simplify things for teaching today, we could focus on a single numeric quantity and how it changes with different values of gamma</a:t>
            </a:r>
          </a:p>
        </p:txBody>
      </p:sp>
      <p:grpSp>
        <p:nvGrpSpPr>
          <p:cNvPr id="7" name="Group 6">
            <a:extLst>
              <a:ext uri="{FF2B5EF4-FFF2-40B4-BE49-F238E27FC236}">
                <a16:creationId xmlns:a16="http://schemas.microsoft.com/office/drawing/2014/main" id="{1C5BD4B7-FAA8-4F75-A860-FC4A8A42FFD9}"/>
              </a:ext>
            </a:extLst>
          </p:cNvPr>
          <p:cNvGrpSpPr/>
          <p:nvPr/>
        </p:nvGrpSpPr>
        <p:grpSpPr>
          <a:xfrm>
            <a:off x="4648200" y="1594210"/>
            <a:ext cx="4334200" cy="463086"/>
            <a:chOff x="4648200" y="1594210"/>
            <a:chExt cx="4334200" cy="463086"/>
          </a:xfrm>
        </p:grpSpPr>
        <p:sp>
          <p:nvSpPr>
            <p:cNvPr id="4" name="TextBox 3">
              <a:extLst>
                <a:ext uri="{FF2B5EF4-FFF2-40B4-BE49-F238E27FC236}">
                  <a16:creationId xmlns:a16="http://schemas.microsoft.com/office/drawing/2014/main" id="{8B534F0F-D2CD-4509-A528-90D6AC06156A}"/>
                </a:ext>
              </a:extLst>
            </p:cNvPr>
            <p:cNvSpPr txBox="1"/>
            <p:nvPr/>
          </p:nvSpPr>
          <p:spPr>
            <a:xfrm>
              <a:off x="6516532" y="1594210"/>
              <a:ext cx="2465868" cy="461665"/>
            </a:xfrm>
            <a:prstGeom prst="rect">
              <a:avLst/>
            </a:prstGeom>
            <a:solidFill>
              <a:schemeClr val="accent4">
                <a:lumMod val="40000"/>
                <a:lumOff val="60000"/>
              </a:schemeClr>
            </a:solidFill>
          </p:spPr>
          <p:txBody>
            <a:bodyPr wrap="none" rtlCol="0">
              <a:spAutoFit/>
            </a:bodyPr>
            <a:lstStyle/>
            <a:p>
              <a:r>
                <a:rPr lang="en-US" sz="2400" b="1" dirty="0">
                  <a:solidFill>
                    <a:srgbClr val="7030A0"/>
                  </a:solidFill>
                  <a:latin typeface="+mj-lt"/>
                </a:rPr>
                <a:t>46 infection-years</a:t>
              </a:r>
            </a:p>
          </p:txBody>
        </p:sp>
        <p:sp>
          <p:nvSpPr>
            <p:cNvPr id="20" name="TextBox 19">
              <a:extLst>
                <a:ext uri="{FF2B5EF4-FFF2-40B4-BE49-F238E27FC236}">
                  <a16:creationId xmlns:a16="http://schemas.microsoft.com/office/drawing/2014/main" id="{C5FCE0B3-C63B-4934-9FEC-F8A5032C3780}"/>
                </a:ext>
              </a:extLst>
            </p:cNvPr>
            <p:cNvSpPr txBox="1"/>
            <p:nvPr/>
          </p:nvSpPr>
          <p:spPr>
            <a:xfrm>
              <a:off x="4648200" y="1595631"/>
              <a:ext cx="1868332" cy="461665"/>
            </a:xfrm>
            <a:prstGeom prst="rect">
              <a:avLst/>
            </a:prstGeom>
            <a:solidFill>
              <a:schemeClr val="accent4">
                <a:lumMod val="40000"/>
                <a:lumOff val="60000"/>
              </a:schemeClr>
            </a:solidFill>
          </p:spPr>
          <p:txBody>
            <a:bodyPr wrap="none" rtlCol="0">
              <a:spAutoFit/>
            </a:bodyPr>
            <a:lstStyle/>
            <a:p>
              <a:r>
                <a:rPr lang="el-GR" sz="2400" b="1" dirty="0">
                  <a:solidFill>
                    <a:srgbClr val="7030A0"/>
                  </a:solidFill>
                  <a:latin typeface="+mj-lt"/>
                </a:rPr>
                <a:t>γ</a:t>
              </a:r>
              <a:r>
                <a:rPr lang="en-US" sz="2400" b="1" dirty="0">
                  <a:solidFill>
                    <a:srgbClr val="7030A0"/>
                  </a:solidFill>
                  <a:latin typeface="+mj-lt"/>
                </a:rPr>
                <a:t> = 1/15 days</a:t>
              </a:r>
            </a:p>
          </p:txBody>
        </p:sp>
      </p:grpSp>
      <p:grpSp>
        <p:nvGrpSpPr>
          <p:cNvPr id="21" name="Group 20">
            <a:extLst>
              <a:ext uri="{FF2B5EF4-FFF2-40B4-BE49-F238E27FC236}">
                <a16:creationId xmlns:a16="http://schemas.microsoft.com/office/drawing/2014/main" id="{82A2DE4C-5488-4CF3-A1D4-EE92DCCE389C}"/>
              </a:ext>
            </a:extLst>
          </p:cNvPr>
          <p:cNvGrpSpPr/>
          <p:nvPr/>
        </p:nvGrpSpPr>
        <p:grpSpPr>
          <a:xfrm>
            <a:off x="4648200" y="2127714"/>
            <a:ext cx="4334200" cy="463086"/>
            <a:chOff x="4648200" y="1594210"/>
            <a:chExt cx="4334200" cy="463086"/>
          </a:xfrm>
          <a:solidFill>
            <a:schemeClr val="tx2">
              <a:lumMod val="20000"/>
              <a:lumOff val="80000"/>
            </a:schemeClr>
          </a:solidFill>
        </p:grpSpPr>
        <p:sp>
          <p:nvSpPr>
            <p:cNvPr id="22" name="TextBox 21">
              <a:extLst>
                <a:ext uri="{FF2B5EF4-FFF2-40B4-BE49-F238E27FC236}">
                  <a16:creationId xmlns:a16="http://schemas.microsoft.com/office/drawing/2014/main" id="{53344A41-06C2-4EBE-8D8D-97BA0017D454}"/>
                </a:ext>
              </a:extLst>
            </p:cNvPr>
            <p:cNvSpPr txBox="1"/>
            <p:nvPr/>
          </p:nvSpPr>
          <p:spPr>
            <a:xfrm>
              <a:off x="6516532" y="1594210"/>
              <a:ext cx="2465868" cy="461665"/>
            </a:xfrm>
            <a:prstGeom prst="rect">
              <a:avLst/>
            </a:prstGeom>
            <a:grpFill/>
          </p:spPr>
          <p:txBody>
            <a:bodyPr wrap="none" rtlCol="0">
              <a:spAutoFit/>
            </a:bodyPr>
            <a:lstStyle/>
            <a:p>
              <a:r>
                <a:rPr lang="en-US" sz="2400" b="1" dirty="0">
                  <a:solidFill>
                    <a:srgbClr val="0070C0"/>
                  </a:solidFill>
                  <a:latin typeface="+mj-lt"/>
                </a:rPr>
                <a:t>68 infection-years</a:t>
              </a:r>
            </a:p>
          </p:txBody>
        </p:sp>
        <p:sp>
          <p:nvSpPr>
            <p:cNvPr id="23" name="TextBox 22">
              <a:extLst>
                <a:ext uri="{FF2B5EF4-FFF2-40B4-BE49-F238E27FC236}">
                  <a16:creationId xmlns:a16="http://schemas.microsoft.com/office/drawing/2014/main" id="{2F143341-EEFB-4C49-B890-C2D2064C7ECA}"/>
                </a:ext>
              </a:extLst>
            </p:cNvPr>
            <p:cNvSpPr txBox="1"/>
            <p:nvPr/>
          </p:nvSpPr>
          <p:spPr>
            <a:xfrm>
              <a:off x="4648200" y="1595631"/>
              <a:ext cx="1868332" cy="461665"/>
            </a:xfrm>
            <a:prstGeom prst="rect">
              <a:avLst/>
            </a:prstGeom>
            <a:grpFill/>
          </p:spPr>
          <p:txBody>
            <a:bodyPr wrap="none" rtlCol="0">
              <a:spAutoFit/>
            </a:bodyPr>
            <a:lstStyle/>
            <a:p>
              <a:r>
                <a:rPr lang="el-GR" sz="2400" b="1" dirty="0">
                  <a:solidFill>
                    <a:srgbClr val="0070C0"/>
                  </a:solidFill>
                  <a:latin typeface="+mj-lt"/>
                </a:rPr>
                <a:t>γ</a:t>
              </a:r>
              <a:r>
                <a:rPr lang="en-US" sz="2400" b="1" dirty="0">
                  <a:solidFill>
                    <a:srgbClr val="0070C0"/>
                  </a:solidFill>
                  <a:latin typeface="+mj-lt"/>
                </a:rPr>
                <a:t> = 1/20 days</a:t>
              </a:r>
            </a:p>
          </p:txBody>
        </p:sp>
      </p:grpSp>
      <p:grpSp>
        <p:nvGrpSpPr>
          <p:cNvPr id="24" name="Group 23">
            <a:extLst>
              <a:ext uri="{FF2B5EF4-FFF2-40B4-BE49-F238E27FC236}">
                <a16:creationId xmlns:a16="http://schemas.microsoft.com/office/drawing/2014/main" id="{6113383B-8BFD-485C-96DF-8CAD062A6196}"/>
              </a:ext>
            </a:extLst>
          </p:cNvPr>
          <p:cNvGrpSpPr/>
          <p:nvPr/>
        </p:nvGrpSpPr>
        <p:grpSpPr>
          <a:xfrm>
            <a:off x="4648200" y="2661114"/>
            <a:ext cx="4334200" cy="463086"/>
            <a:chOff x="4648200" y="1594210"/>
            <a:chExt cx="4334200" cy="463086"/>
          </a:xfrm>
          <a:solidFill>
            <a:schemeClr val="accent3">
              <a:lumMod val="20000"/>
              <a:lumOff val="80000"/>
            </a:schemeClr>
          </a:solidFill>
        </p:grpSpPr>
        <p:sp>
          <p:nvSpPr>
            <p:cNvPr id="25" name="TextBox 24">
              <a:extLst>
                <a:ext uri="{FF2B5EF4-FFF2-40B4-BE49-F238E27FC236}">
                  <a16:creationId xmlns:a16="http://schemas.microsoft.com/office/drawing/2014/main" id="{7909594D-D8D2-4D89-A99C-3EAC1C52A369}"/>
                </a:ext>
              </a:extLst>
            </p:cNvPr>
            <p:cNvSpPr txBox="1"/>
            <p:nvPr/>
          </p:nvSpPr>
          <p:spPr>
            <a:xfrm>
              <a:off x="6516532" y="1594210"/>
              <a:ext cx="2465868" cy="461665"/>
            </a:xfrm>
            <a:prstGeom prst="rect">
              <a:avLst/>
            </a:prstGeom>
            <a:grpFill/>
          </p:spPr>
          <p:txBody>
            <a:bodyPr wrap="none" rtlCol="0">
              <a:spAutoFit/>
            </a:bodyPr>
            <a:lstStyle/>
            <a:p>
              <a:r>
                <a:rPr lang="en-US" sz="2400" b="1" dirty="0">
                  <a:solidFill>
                    <a:srgbClr val="00B050"/>
                  </a:solidFill>
                  <a:latin typeface="+mj-lt"/>
                </a:rPr>
                <a:t>12 infection-years</a:t>
              </a:r>
            </a:p>
          </p:txBody>
        </p:sp>
        <p:sp>
          <p:nvSpPr>
            <p:cNvPr id="26" name="TextBox 25">
              <a:extLst>
                <a:ext uri="{FF2B5EF4-FFF2-40B4-BE49-F238E27FC236}">
                  <a16:creationId xmlns:a16="http://schemas.microsoft.com/office/drawing/2014/main" id="{C47E2F99-02AB-4BAF-AF7F-84FF63AC24EB}"/>
                </a:ext>
              </a:extLst>
            </p:cNvPr>
            <p:cNvSpPr txBox="1"/>
            <p:nvPr/>
          </p:nvSpPr>
          <p:spPr>
            <a:xfrm>
              <a:off x="4648200" y="1595631"/>
              <a:ext cx="1868332" cy="461665"/>
            </a:xfrm>
            <a:prstGeom prst="rect">
              <a:avLst/>
            </a:prstGeom>
            <a:grpFill/>
          </p:spPr>
          <p:txBody>
            <a:bodyPr wrap="none" rtlCol="0">
              <a:spAutoFit/>
            </a:bodyPr>
            <a:lstStyle/>
            <a:p>
              <a:r>
                <a:rPr lang="el-GR" sz="2400" b="1" dirty="0">
                  <a:solidFill>
                    <a:srgbClr val="00B050"/>
                  </a:solidFill>
                  <a:latin typeface="+mj-lt"/>
                </a:rPr>
                <a:t>γ</a:t>
              </a:r>
              <a:r>
                <a:rPr lang="en-US" sz="2400" b="1" dirty="0">
                  <a:solidFill>
                    <a:srgbClr val="00B050"/>
                  </a:solidFill>
                  <a:latin typeface="+mj-lt"/>
                </a:rPr>
                <a:t> = 1/10 days</a:t>
              </a:r>
            </a:p>
          </p:txBody>
        </p:sp>
      </p:grpSp>
      <p:pic>
        <p:nvPicPr>
          <p:cNvPr id="8" name="Picture 7">
            <a:extLst>
              <a:ext uri="{FF2B5EF4-FFF2-40B4-BE49-F238E27FC236}">
                <a16:creationId xmlns:a16="http://schemas.microsoft.com/office/drawing/2014/main" id="{56890B1B-F0DF-4BF6-8409-1A25B52D81FB}"/>
              </a:ext>
            </a:extLst>
          </p:cNvPr>
          <p:cNvPicPr>
            <a:picLocks noChangeAspect="1"/>
          </p:cNvPicPr>
          <p:nvPr/>
        </p:nvPicPr>
        <p:blipFill>
          <a:blip r:embed="rId2"/>
          <a:stretch>
            <a:fillRect/>
          </a:stretch>
        </p:blipFill>
        <p:spPr>
          <a:xfrm>
            <a:off x="5379200" y="3460777"/>
            <a:ext cx="3304555" cy="2365459"/>
          </a:xfrm>
          <a:prstGeom prst="rect">
            <a:avLst/>
          </a:prstGeom>
        </p:spPr>
      </p:pic>
    </p:spTree>
    <p:extLst>
      <p:ext uri="{BB962C8B-B14F-4D97-AF65-F5344CB8AC3E}">
        <p14:creationId xmlns:p14="http://schemas.microsoft.com/office/powerpoint/2010/main" val="248802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10034</TotalTime>
  <Words>2469</Words>
  <Application>Microsoft Office PowerPoint</Application>
  <PresentationFormat>On-screen Show (4:3)</PresentationFormat>
  <Paragraphs>393</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Cambria Math</vt:lpstr>
      <vt:lpstr>Office Theme</vt:lpstr>
      <vt:lpstr>Models for Understanding and Controlling Global Infectious Diseases HUMBIO 154D / HRP 204 </vt:lpstr>
      <vt:lpstr>Course Roadmap</vt:lpstr>
      <vt:lpstr>Practical Questions</vt:lpstr>
      <vt:lpstr>Learning Objectives</vt:lpstr>
      <vt:lpstr>What is a sensitivity Analysis?</vt:lpstr>
      <vt:lpstr>Sensitivity Analysis: Definition #1</vt:lpstr>
      <vt:lpstr>Example: An analysis might examine the prevalence of a disease over time </vt:lpstr>
      <vt:lpstr>Example: If we change one of the parameters (e.g., gamma), how does the prevalence curve change?</vt:lpstr>
      <vt:lpstr>Example: To simplify things for teaching today, we could focus on a single numeric quantity and how it changes with different values of gamma</vt:lpstr>
      <vt:lpstr>Sensitivity Analysis and Interventions</vt:lpstr>
      <vt:lpstr>Sensitivity Analysis: Definition #2</vt:lpstr>
      <vt:lpstr>Types of sensitivity analyses</vt:lpstr>
      <vt:lpstr>Simple threshold analysis</vt:lpstr>
      <vt:lpstr>Simple threshold analysis</vt:lpstr>
      <vt:lpstr>Simple threshold analysis</vt:lpstr>
      <vt:lpstr>Simple threshold analysis</vt:lpstr>
      <vt:lpstr>Simple threshold analysis</vt:lpstr>
      <vt:lpstr>Extension to one-way sensitivity analysis</vt:lpstr>
      <vt:lpstr>Extension to 2-way sensitivity analysis</vt:lpstr>
      <vt:lpstr>Extension to 2-way sensitivity analysis</vt:lpstr>
      <vt:lpstr>Extension to 2-way sensitivity analysis</vt:lpstr>
      <vt:lpstr>Extension to 2-way sensitivity analysis</vt:lpstr>
      <vt:lpstr>How many model runs?</vt:lpstr>
      <vt:lpstr>Moment of reflection</vt:lpstr>
      <vt:lpstr>HOW DO WE MODEL INTERVENTIONS?</vt:lpstr>
      <vt:lpstr>Types of Interventions</vt:lpstr>
      <vt:lpstr>How do we map interventions into our models?</vt:lpstr>
      <vt:lpstr>Let’s start with our SIR model with demography</vt:lpstr>
      <vt:lpstr>Pediatric vaccination: at birth (or right after maternal immunity wanes), a proportion (p) of babies are successfully vaccinated</vt:lpstr>
      <vt:lpstr>Pediatric vaccination: at birth (or right after maternal immunity wanes), a proportion (p) of babies are successfully vaccinated</vt:lpstr>
      <vt:lpstr>Pediatric vaccination: at birth (or right after maternal immunity wanes), a proportion (p) of babies are successfully vaccinated</vt:lpstr>
      <vt:lpstr>Critical vaccination proportions required for various infectious diseases</vt:lpstr>
      <vt:lpstr>Critical vaccination proportions required for various infectious diseases</vt:lpstr>
      <vt:lpstr>When we achieve pc, how long does it take for prevalence of I to reach 0? Even if pc is not achieved, what happens to prevalence of I?</vt:lpstr>
      <vt:lpstr>Vaccination Effects: We start vaccination at the dashed black line (&gt;pc [purple]; &lt;pc [blue])</vt:lpstr>
      <vt:lpstr>Vaccination in an SIR model</vt:lpstr>
      <vt:lpstr>Vaccination in an SIR model</vt:lpstr>
      <vt:lpstr>Types of Interventions: Many variants of vaccination which are treated in Keeling and Rohani</vt:lpstr>
      <vt:lpstr>How would we model Social/Physical Distancing? What should change and why?</vt:lpstr>
      <vt:lpstr>How would we model Social/Physical Distancing? What should change and why?</vt:lpstr>
      <vt:lpstr>Such an approach to Social/Physical Distancing looks like our model of infant vaccination</vt:lpstr>
      <vt:lpstr>Isolation/Quarantine in an SIR model with demography</vt:lpstr>
      <vt:lpstr>Isolation/Quarantine in an SIR model with demography</vt:lpstr>
      <vt:lpstr>Testing and test results (at a given cutoff)</vt:lpstr>
      <vt:lpstr>Testing and test results (at a given cutoff)</vt:lpstr>
      <vt:lpstr>Testing and test results (at a given cutoff)</vt:lpstr>
      <vt:lpstr>Community Quarantine (movement restriction) in conjunction with other interventions</vt:lpstr>
      <vt:lpstr>Contact Tracing</vt:lpstr>
      <vt:lpstr>Important Announcements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for Understanding and Controlling Global Infectious Diseases HUMBIO 154D / HRP 204</dc:title>
  <dc:creator>Jeremy Goldhaber-Fiebert</dc:creator>
  <cp:lastModifiedBy>Theresa</cp:lastModifiedBy>
  <cp:revision>431</cp:revision>
  <dcterms:created xsi:type="dcterms:W3CDTF">2020-04-06T05:08:13Z</dcterms:created>
  <dcterms:modified xsi:type="dcterms:W3CDTF">2020-05-14T17:28:40Z</dcterms:modified>
</cp:coreProperties>
</file>