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332" r:id="rId3"/>
    <p:sldId id="334" r:id="rId4"/>
    <p:sldId id="323" r:id="rId5"/>
    <p:sldId id="347" r:id="rId6"/>
    <p:sldId id="263" r:id="rId7"/>
    <p:sldId id="264" r:id="rId8"/>
    <p:sldId id="268" r:id="rId9"/>
    <p:sldId id="270" r:id="rId10"/>
    <p:sldId id="271" r:id="rId11"/>
    <p:sldId id="338" r:id="rId12"/>
    <p:sldId id="339" r:id="rId13"/>
    <p:sldId id="340" r:id="rId14"/>
    <p:sldId id="272" r:id="rId15"/>
    <p:sldId id="276" r:id="rId16"/>
    <p:sldId id="280" r:id="rId17"/>
    <p:sldId id="273" r:id="rId18"/>
    <p:sldId id="274" r:id="rId19"/>
    <p:sldId id="281" r:id="rId20"/>
    <p:sldId id="324" r:id="rId21"/>
    <p:sldId id="331" r:id="rId22"/>
    <p:sldId id="348" r:id="rId23"/>
    <p:sldId id="282" r:id="rId24"/>
    <p:sldId id="283" r:id="rId25"/>
    <p:sldId id="284" r:id="rId26"/>
    <p:sldId id="335" r:id="rId27"/>
    <p:sldId id="291" r:id="rId28"/>
    <p:sldId id="292" r:id="rId29"/>
    <p:sldId id="314" r:id="rId30"/>
    <p:sldId id="341" r:id="rId31"/>
    <p:sldId id="342" r:id="rId32"/>
    <p:sldId id="344" r:id="rId33"/>
    <p:sldId id="345" r:id="rId34"/>
    <p:sldId id="287" r:id="rId35"/>
    <p:sldId id="346" r:id="rId36"/>
    <p:sldId id="290" r:id="rId37"/>
    <p:sldId id="289" r:id="rId38"/>
    <p:sldId id="296" r:id="rId39"/>
    <p:sldId id="288" r:id="rId40"/>
    <p:sldId id="298" r:id="rId41"/>
    <p:sldId id="315" r:id="rId42"/>
    <p:sldId id="316" r:id="rId43"/>
    <p:sldId id="293" r:id="rId44"/>
    <p:sldId id="317" r:id="rId45"/>
    <p:sldId id="294" r:id="rId46"/>
    <p:sldId id="303" r:id="rId47"/>
    <p:sldId id="295" r:id="rId48"/>
    <p:sldId id="285" r:id="rId49"/>
    <p:sldId id="329" r:id="rId50"/>
    <p:sldId id="349" r:id="rId51"/>
    <p:sldId id="299" r:id="rId52"/>
    <p:sldId id="336" r:id="rId53"/>
    <p:sldId id="350" r:id="rId54"/>
    <p:sldId id="32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Infected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0.05</c:v>
                </c:pt>
                <c:pt idx="1">
                  <c:v>9.7500000000000003E-2</c:v>
                </c:pt>
                <c:pt idx="2">
                  <c:v>0.142625</c:v>
                </c:pt>
                <c:pt idx="3">
                  <c:v>0.18549375000000001</c:v>
                </c:pt>
                <c:pt idx="4">
                  <c:v>0.22621906250000001</c:v>
                </c:pt>
                <c:pt idx="5">
                  <c:v>0.26490810937499998</c:v>
                </c:pt>
                <c:pt idx="6">
                  <c:v>0.30166270390625</c:v>
                </c:pt>
                <c:pt idx="7">
                  <c:v>0.33657956871093703</c:v>
                </c:pt>
                <c:pt idx="8">
                  <c:v>0.36975059027539098</c:v>
                </c:pt>
                <c:pt idx="9">
                  <c:v>0.40126306076162099</c:v>
                </c:pt>
                <c:pt idx="10">
                  <c:v>0.43119990772354</c:v>
                </c:pt>
                <c:pt idx="11">
                  <c:v>0.45963991233736301</c:v>
                </c:pt>
                <c:pt idx="12">
                  <c:v>0.48665791672049502</c:v>
                </c:pt>
                <c:pt idx="13">
                  <c:v>0.51232502088446996</c:v>
                </c:pt>
                <c:pt idx="14">
                  <c:v>0.53670876984024696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DB-5F44-9949-F39590A443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Susceptible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Sheet1!$C$2:$C$16</c:f>
              <c:numCache>
                <c:formatCode>General</c:formatCode>
                <c:ptCount val="15"/>
                <c:pt idx="0">
                  <c:v>0.95</c:v>
                </c:pt>
                <c:pt idx="1">
                  <c:v>0.90249999999999997</c:v>
                </c:pt>
                <c:pt idx="2">
                  <c:v>0.857375</c:v>
                </c:pt>
                <c:pt idx="3">
                  <c:v>0.81450624999999999</c:v>
                </c:pt>
                <c:pt idx="4">
                  <c:v>0.77378093749999999</c:v>
                </c:pt>
                <c:pt idx="5">
                  <c:v>0.73509189062500002</c:v>
                </c:pt>
                <c:pt idx="6">
                  <c:v>0.69833729609374995</c:v>
                </c:pt>
                <c:pt idx="7">
                  <c:v>0.66342043128906203</c:v>
                </c:pt>
                <c:pt idx="8">
                  <c:v>0.63024940972460897</c:v>
                </c:pt>
                <c:pt idx="9">
                  <c:v>0.59873693923837901</c:v>
                </c:pt>
                <c:pt idx="10">
                  <c:v>0.56880009227646</c:v>
                </c:pt>
                <c:pt idx="11">
                  <c:v>0.54036008766263699</c:v>
                </c:pt>
                <c:pt idx="12">
                  <c:v>0.51334208327950503</c:v>
                </c:pt>
                <c:pt idx="13">
                  <c:v>0.48767497911552998</c:v>
                </c:pt>
                <c:pt idx="14">
                  <c:v>0.46329123015975299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DB-5F44-9949-F39590A443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974691408"/>
        <c:axId val="-1974687920"/>
      </c:lineChart>
      <c:catAx>
        <c:axId val="-197469140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4687920"/>
        <c:crosses val="autoZero"/>
        <c:auto val="1"/>
        <c:lblAlgn val="ctr"/>
        <c:lblOffset val="100"/>
        <c:noMultiLvlLbl val="0"/>
      </c:catAx>
      <c:valAx>
        <c:axId val="-197468792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97469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753E5-3D11-154B-9A81-E21446362A3C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3BF82-C1DA-D344-92F6-43293F693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2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3BF82-C1DA-D344-92F6-43293F6938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3BF82-C1DA-D344-92F6-43293F69388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31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93BF82-C1DA-D344-92F6-43293F69388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63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B348-688E-8D4C-82BE-43B55F96C03E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EB6D-C720-AC45-9BDD-E96B097E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B348-688E-8D4C-82BE-43B55F96C03E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EB6D-C720-AC45-9BDD-E96B097E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39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B348-688E-8D4C-82BE-43B55F96C03E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EB6D-C720-AC45-9BDD-E96B097E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8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B348-688E-8D4C-82BE-43B55F96C03E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EB6D-C720-AC45-9BDD-E96B097E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8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B348-688E-8D4C-82BE-43B55F96C03E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EB6D-C720-AC45-9BDD-E96B097E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B348-688E-8D4C-82BE-43B55F96C03E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EB6D-C720-AC45-9BDD-E96B097E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7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B348-688E-8D4C-82BE-43B55F96C03E}" type="datetimeFigureOut">
              <a:rPr lang="en-US" smtClean="0"/>
              <a:t>4/9/20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EB6D-C720-AC45-9BDD-E96B097E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1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B348-688E-8D4C-82BE-43B55F96C03E}" type="datetimeFigureOut">
              <a:rPr lang="en-US" smtClean="0"/>
              <a:t>4/9/20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EB6D-C720-AC45-9BDD-E96B097E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2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B348-688E-8D4C-82BE-43B55F96C03E}" type="datetimeFigureOut">
              <a:rPr lang="en-US" smtClean="0"/>
              <a:t>4/9/20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EB6D-C720-AC45-9BDD-E96B097E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5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B348-688E-8D4C-82BE-43B55F96C03E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EB6D-C720-AC45-9BDD-E96B097E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2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2B348-688E-8D4C-82BE-43B55F96C03E}" type="datetimeFigureOut">
              <a:rPr lang="en-US" smtClean="0"/>
              <a:t>4/9/20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EB6D-C720-AC45-9BDD-E96B097E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2B348-688E-8D4C-82BE-43B55F96C03E}" type="datetimeFigureOut">
              <a:rPr lang="en-US" smtClean="0"/>
              <a:t>4/9/20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4EB6D-C720-AC45-9BDD-E96B097E4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7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37558" cy="2387600"/>
          </a:xfrm>
        </p:spPr>
        <p:txBody>
          <a:bodyPr>
            <a:normAutofit/>
          </a:bodyPr>
          <a:lstStyle/>
          <a:p>
            <a:r>
              <a:rPr lang="en-US" dirty="0"/>
              <a:t>Dynamics 1: First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91849"/>
            <a:ext cx="9144000" cy="905793"/>
          </a:xfrm>
        </p:spPr>
        <p:txBody>
          <a:bodyPr>
            <a:normAutofit/>
          </a:bodyPr>
          <a:lstStyle/>
          <a:p>
            <a:r>
              <a:rPr lang="en-US" sz="3000" dirty="0"/>
              <a:t>April 9, 2020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00F1D7C-6BC9-F24D-8309-9C6C7E54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4648200" y="6332287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e-DE" altLang="en-US" sz="1200" dirty="0">
                <a:solidFill>
                  <a:srgbClr val="898989"/>
                </a:solidFill>
                <a:latin typeface="Calibri" pitchFamily="34" charset="0"/>
              </a:rPr>
              <a:t>Andrews and Goldhaber-Fiebert ©</a:t>
            </a:r>
            <a:r>
              <a:rPr lang="is-IS" altLang="en-US" sz="1200" dirty="0">
                <a:solidFill>
                  <a:srgbClr val="898989"/>
                </a:solidFill>
                <a:latin typeface="Calibri" pitchFamily="34" charset="0"/>
              </a:rPr>
              <a:t>2020</a:t>
            </a:r>
            <a:endParaRPr lang="en-US" altLang="en-US" sz="1200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06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Uses for the Catalytic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540" y="1825625"/>
            <a:ext cx="10515600" cy="1638544"/>
          </a:xfrm>
        </p:spPr>
        <p:txBody>
          <a:bodyPr/>
          <a:lstStyle/>
          <a:p>
            <a:r>
              <a:rPr lang="en-US" dirty="0"/>
              <a:t>A cross-sectional survey found that 2/3 of children were infected with TB by the age of 15 in one community in Western Cape, South Africa</a:t>
            </a:r>
          </a:p>
          <a:p>
            <a:r>
              <a:rPr lang="en-US" dirty="0"/>
              <a:t>What is the annual risk of infection?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03485" y="3499338"/>
                <a:ext cx="26361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=1−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baseline="30000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85" y="3499338"/>
                <a:ext cx="2636106" cy="369332"/>
              </a:xfrm>
              <a:prstGeom prst="rect">
                <a:avLst/>
              </a:prstGeom>
              <a:blipFill>
                <a:blip r:embed="rId2"/>
                <a:stretch>
                  <a:fillRect l="-1914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03485" y="4003430"/>
                <a:ext cx="26361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baseline="30000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485" y="4003430"/>
                <a:ext cx="2636106" cy="369332"/>
              </a:xfrm>
              <a:prstGeom prst="rect">
                <a:avLst/>
              </a:prstGeom>
              <a:blipFill>
                <a:blip r:embed="rId3"/>
                <a:stretch>
                  <a:fillRect l="-1914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79412" y="4507522"/>
                <a:ext cx="2965940" cy="62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box>
                            <m:boxPr>
                              <m:ctrlPr>
                                <a:rPr lang="uk-U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uk-U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box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412" y="4507522"/>
                <a:ext cx="2965940" cy="620554"/>
              </a:xfrm>
              <a:prstGeom prst="rect">
                <a:avLst/>
              </a:prstGeom>
              <a:blipFill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07138" y="5262836"/>
                <a:ext cx="2710486" cy="62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box>
                            <m:boxPr>
                              <m:ctrlPr>
                                <a:rPr lang="uk-U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uk-U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138" y="5262836"/>
                <a:ext cx="2710486" cy="620554"/>
              </a:xfrm>
              <a:prstGeom prst="rect">
                <a:avLst/>
              </a:prstGeom>
              <a:blipFill>
                <a:blip r:embed="rId5"/>
                <a:stretch>
                  <a:fillRect l="-1869" r="-46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56485" y="3464169"/>
                <a:ext cx="1859996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i="1" dirty="0">
                    <a:latin typeface="Cambria Math" charset="0"/>
                  </a:rPr>
                  <a:t>      t   = 15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15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=0.67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485" y="3464169"/>
                <a:ext cx="1859996" cy="738664"/>
              </a:xfrm>
              <a:prstGeom prst="rect">
                <a:avLst/>
              </a:prstGeom>
              <a:blipFill>
                <a:blip r:embed="rId6"/>
                <a:stretch>
                  <a:fillRect l="-2027" t="-11864" r="-2027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66340" y="4062485"/>
                <a:ext cx="2816540" cy="537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=1−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1−0.67</m:t>
                              </m:r>
                            </m:e>
                          </m:d>
                        </m:e>
                        <m:sup>
                          <m:box>
                            <m:boxPr>
                              <m:ctrlPr>
                                <a:rPr lang="uk-U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uk-UA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340" y="4062485"/>
                <a:ext cx="2816540" cy="53732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689721" y="4616483"/>
                <a:ext cx="12166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=0.07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721" y="4616483"/>
                <a:ext cx="121668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5000" r="-6000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42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62F92-A8BC-7C44-9B91-C12167FF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Continuous time catalytic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9B65E2-72C6-CB4F-BC98-100F1AA0266F}"/>
                  </a:ext>
                </a:extLst>
              </p:cNvPr>
              <p:cNvSpPr txBox="1"/>
              <p:nvPr/>
            </p:nvSpPr>
            <p:spPr>
              <a:xfrm>
                <a:off x="1926262" y="1980452"/>
                <a:ext cx="2682466" cy="879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charset="0"/>
                            </a:rPr>
                            <m:t>𝑑𝑆</m:t>
                          </m:r>
                          <m:r>
                            <a:rPr lang="en-US" sz="3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30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3000" b="0" i="1" smtClean="0">
                          <a:latin typeface="Cambria Math" charset="0"/>
                        </a:rPr>
                        <m:t>=−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9B65E2-72C6-CB4F-BC98-100F1AA02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262" y="1980452"/>
                <a:ext cx="2682466" cy="879343"/>
              </a:xfrm>
              <a:prstGeom prst="rect">
                <a:avLst/>
              </a:prstGeom>
              <a:blipFill>
                <a:blip r:embed="rId2"/>
                <a:stretch>
                  <a:fillRect l="-2830" t="-4348" r="-42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D163F7-E21B-0E41-A7A0-A2D74559A25E}"/>
                  </a:ext>
                </a:extLst>
              </p:cNvPr>
              <p:cNvSpPr txBox="1"/>
              <p:nvPr/>
            </p:nvSpPr>
            <p:spPr>
              <a:xfrm>
                <a:off x="1926262" y="3110314"/>
                <a:ext cx="2373598" cy="9612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charset="0"/>
                            </a:rPr>
                            <m:t>𝑑𝑆</m:t>
                          </m:r>
                          <m:r>
                            <a:rPr lang="en-US" sz="3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30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000" b="0" i="1" smtClean="0">
                          <a:latin typeface="Cambria Math" charset="0"/>
                        </a:rPr>
                        <m:t>=−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𝑑𝑡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D163F7-E21B-0E41-A7A0-A2D74559A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262" y="3110314"/>
                <a:ext cx="2373598" cy="961289"/>
              </a:xfrm>
              <a:prstGeom prst="rect">
                <a:avLst/>
              </a:prstGeom>
              <a:blipFill>
                <a:blip r:embed="rId3"/>
                <a:stretch>
                  <a:fillRect l="-3723" t="-2597" r="-2660"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4443FA-4553-B248-B1A4-1CE6D3326FF5}"/>
                  </a:ext>
                </a:extLst>
              </p:cNvPr>
              <p:cNvSpPr txBox="1"/>
              <p:nvPr/>
            </p:nvSpPr>
            <p:spPr>
              <a:xfrm>
                <a:off x="1926262" y="4322122"/>
                <a:ext cx="3295326" cy="521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3000" b="0" i="1" smtClean="0">
                          <a:latin typeface="Cambria Math" charset="0"/>
                        </a:rPr>
                        <m:t>=−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𝐶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4443FA-4553-B248-B1A4-1CE6D3326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262" y="4322122"/>
                <a:ext cx="3295326" cy="521105"/>
              </a:xfrm>
              <a:prstGeom prst="rect">
                <a:avLst/>
              </a:prstGeom>
              <a:blipFill>
                <a:blip r:embed="rId4"/>
                <a:stretch>
                  <a:fillRect l="-2308" r="-1538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F66302-3ADB-0E40-ABDC-A38ECA3B927B}"/>
                  </a:ext>
                </a:extLst>
              </p:cNvPr>
              <p:cNvSpPr txBox="1"/>
              <p:nvPr/>
            </p:nvSpPr>
            <p:spPr>
              <a:xfrm>
                <a:off x="1926262" y="5158008"/>
                <a:ext cx="4110934" cy="483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3000" dirty="0"/>
                  <a:t>= S(0)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F66302-3ADB-0E40-ABDC-A38ECA3B9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262" y="5158008"/>
                <a:ext cx="4110934" cy="483337"/>
              </a:xfrm>
              <a:prstGeom prst="rect">
                <a:avLst/>
              </a:prstGeom>
              <a:blipFill>
                <a:blip r:embed="rId5"/>
                <a:stretch>
                  <a:fillRect l="-3086" t="-17949" r="-617" b="-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F4F4BF-F318-D440-97CB-672FB3A38EFB}"/>
              </a:ext>
            </a:extLst>
          </p:cNvPr>
          <p:cNvCxnSpPr>
            <a:stCxn id="8" idx="3"/>
          </p:cNvCxnSpPr>
          <p:nvPr/>
        </p:nvCxnSpPr>
        <p:spPr>
          <a:xfrm>
            <a:off x="8722129" y="2260241"/>
            <a:ext cx="1684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996B14-7B6B-0141-A856-DDE52BFC3FFC}"/>
              </a:ext>
            </a:extLst>
          </p:cNvPr>
          <p:cNvSpPr txBox="1"/>
          <p:nvPr/>
        </p:nvSpPr>
        <p:spPr>
          <a:xfrm>
            <a:off x="9338167" y="1644523"/>
            <a:ext cx="862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Symbol" charset="2"/>
                <a:ea typeface="Symbol" charset="2"/>
                <a:cs typeface="Symbol" charset="2"/>
              </a:rPr>
              <a:t>l</a:t>
            </a:r>
            <a:r>
              <a:rPr lang="en-US" sz="3000" dirty="0" err="1">
                <a:latin typeface="Cambria" charset="0"/>
                <a:ea typeface="Cambria" charset="0"/>
                <a:cs typeface="Cambria" charset="0"/>
              </a:rPr>
              <a:t>S</a:t>
            </a:r>
            <a:endParaRPr lang="en-US" sz="3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66D59D-ED5A-8E4F-9B46-53656E044341}"/>
              </a:ext>
            </a:extLst>
          </p:cNvPr>
          <p:cNvSpPr txBox="1"/>
          <p:nvPr/>
        </p:nvSpPr>
        <p:spPr>
          <a:xfrm>
            <a:off x="7447121" y="1690689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750D3-21B4-6541-93CC-E25851C48B63}"/>
              </a:ext>
            </a:extLst>
          </p:cNvPr>
          <p:cNvSpPr txBox="1"/>
          <p:nvPr/>
        </p:nvSpPr>
        <p:spPr>
          <a:xfrm>
            <a:off x="10407116" y="1690688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42744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6B39F-294A-BD4F-94F7-8ED24BCC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Rates versus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7C5D5E-3B03-6E4D-9E80-D3B60C5399F5}"/>
                  </a:ext>
                </a:extLst>
              </p:cNvPr>
              <p:cNvSpPr txBox="1"/>
              <p:nvPr/>
            </p:nvSpPr>
            <p:spPr>
              <a:xfrm>
                <a:off x="1696402" y="1889007"/>
                <a:ext cx="370005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000" b="0" i="1" smtClean="0">
                          <a:latin typeface="Cambria Math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3000" b="0" i="1" baseline="3000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7C5D5E-3B03-6E4D-9E80-D3B60C539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402" y="1889007"/>
                <a:ext cx="3700052" cy="461665"/>
              </a:xfrm>
              <a:prstGeom prst="rect">
                <a:avLst/>
              </a:prstGeom>
              <a:blipFill>
                <a:blip r:embed="rId2"/>
                <a:stretch>
                  <a:fillRect l="-685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80894B-8D4F-684C-93B9-959EF2C1DE9E}"/>
                  </a:ext>
                </a:extLst>
              </p:cNvPr>
              <p:cNvSpPr txBox="1"/>
              <p:nvPr/>
            </p:nvSpPr>
            <p:spPr>
              <a:xfrm>
                <a:off x="1950222" y="3032337"/>
                <a:ext cx="3192412" cy="4833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000" b="0" i="1" smtClean="0">
                          <a:latin typeface="Cambria Math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80894B-8D4F-684C-93B9-959EF2C1D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2" y="3032337"/>
                <a:ext cx="3192412" cy="483337"/>
              </a:xfrm>
              <a:prstGeom prst="rect">
                <a:avLst/>
              </a:prstGeom>
              <a:blipFill>
                <a:blip r:embed="rId3"/>
                <a:stretch>
                  <a:fillRect l="-2381" t="-2564" r="-39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986C87-C4F7-1B40-913D-AD3A7580AC00}"/>
                  </a:ext>
                </a:extLst>
              </p:cNvPr>
              <p:cNvSpPr txBox="1"/>
              <p:nvPr/>
            </p:nvSpPr>
            <p:spPr>
              <a:xfrm>
                <a:off x="6545738" y="1929833"/>
                <a:ext cx="37000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probability event occurs during a time interval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986C87-C4F7-1B40-913D-AD3A7580A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738" y="1929833"/>
                <a:ext cx="3700052" cy="830997"/>
              </a:xfrm>
              <a:prstGeom prst="rect">
                <a:avLst/>
              </a:prstGeom>
              <a:blipFill>
                <a:blip r:embed="rId4"/>
                <a:stretch>
                  <a:fillRect l="-2389" t="-3030" r="-2048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D518B2-0DFE-2E40-93E2-51DD9C4FEDA6}"/>
                  </a:ext>
                </a:extLst>
              </p:cNvPr>
              <p:cNvSpPr/>
              <p:nvPr/>
            </p:nvSpPr>
            <p:spPr>
              <a:xfrm>
                <a:off x="6545738" y="3031821"/>
                <a:ext cx="30843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= rate = events / time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D518B2-0DFE-2E40-93E2-51DD9C4FE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5738" y="3031821"/>
                <a:ext cx="3084306" cy="461665"/>
              </a:xfrm>
              <a:prstGeom prst="rect">
                <a:avLst/>
              </a:prstGeom>
              <a:blipFill>
                <a:blip r:embed="rId5"/>
                <a:stretch>
                  <a:fillRect t="-8108" r="-2049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D9F0D2-4D67-1044-9EBF-C6BDECE5BE1A}"/>
                  </a:ext>
                </a:extLst>
              </p:cNvPr>
              <p:cNvSpPr txBox="1"/>
              <p:nvPr/>
            </p:nvSpPr>
            <p:spPr>
              <a:xfrm>
                <a:off x="4131119" y="4502214"/>
                <a:ext cx="2951193" cy="18123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000" dirty="0"/>
                  <a:t> = 1 -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000" dirty="0"/>
              </a:p>
              <a:p>
                <a:endParaRPr lang="en-US" sz="3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⁡(1−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D9F0D2-4D67-1044-9EBF-C6BDECE5B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119" y="4502214"/>
                <a:ext cx="2951193" cy="1812356"/>
              </a:xfrm>
              <a:prstGeom prst="rect">
                <a:avLst/>
              </a:prstGeom>
              <a:blipFill>
                <a:blip r:embed="rId6"/>
                <a:stretch>
                  <a:fillRect l="-4701" t="-4895" r="-3846" b="-4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81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6014-CDC8-9743-96E8-9C2AC0E2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Rates versus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E2F5C-C30F-E848-B80F-E86B970EA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10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Suppose on average, individuals have 2 upper respiratory infections per year. What is the probability that an individual will have at least 1 respiratory infection in a given year?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5C0064-C3FE-E645-B86F-895F0C26C7D6}"/>
                  </a:ext>
                </a:extLst>
              </p:cNvPr>
              <p:cNvSpPr/>
              <p:nvPr/>
            </p:nvSpPr>
            <p:spPr>
              <a:xfrm>
                <a:off x="4635063" y="3641835"/>
                <a:ext cx="2502777" cy="2883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000" dirty="0"/>
                  <a:t> = 1 -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000" dirty="0"/>
              </a:p>
              <a:p>
                <a:endParaRPr lang="en-US" sz="3000" dirty="0"/>
              </a:p>
              <a:p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000" dirty="0"/>
                  <a:t>= 2, t=1</a:t>
                </a:r>
              </a:p>
              <a:p>
                <a:endParaRPr lang="en-US" sz="3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000" dirty="0"/>
                  <a:t> = 0.86</a:t>
                </a:r>
              </a:p>
              <a:p>
                <a:endParaRPr lang="en-US" sz="3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5C0064-C3FE-E645-B86F-895F0C26C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5063" y="3641835"/>
                <a:ext cx="2502777" cy="2883995"/>
              </a:xfrm>
              <a:prstGeom prst="rect">
                <a:avLst/>
              </a:prstGeom>
              <a:blipFill>
                <a:blip r:embed="rId2"/>
                <a:stretch>
                  <a:fillRect l="-151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21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Summary: Catalytic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useful for relating cumulative disease risk over time with infection rates</a:t>
            </a:r>
          </a:p>
          <a:p>
            <a:r>
              <a:rPr lang="en-US" dirty="0"/>
              <a:t>Can be adapted to time- or age-varying rates</a:t>
            </a:r>
          </a:p>
          <a:p>
            <a:r>
              <a:rPr lang="en-US" dirty="0"/>
              <a:t>Don’t account for dynamic changes in infection rates that occur as the proportion of infected individuals changes</a:t>
            </a:r>
          </a:p>
          <a:p>
            <a:r>
              <a:rPr lang="en-US" dirty="0"/>
              <a:t>Static models</a:t>
            </a:r>
          </a:p>
        </p:txBody>
      </p:sp>
    </p:spTree>
    <p:extLst>
      <p:ext uri="{BB962C8B-B14F-4D97-AF65-F5344CB8AC3E}">
        <p14:creationId xmlns:p14="http://schemas.microsoft.com/office/powerpoint/2010/main" val="2035111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Compartmental Models</a:t>
            </a:r>
          </a:p>
        </p:txBody>
      </p:sp>
    </p:spTree>
    <p:extLst>
      <p:ext uri="{BB962C8B-B14F-4D97-AF65-F5344CB8AC3E}">
        <p14:creationId xmlns:p14="http://schemas.microsoft.com/office/powerpoint/2010/main" val="175098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Brief Intro to Differential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77207" y="1916723"/>
                <a:ext cx="2682466" cy="879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charset="0"/>
                            </a:rPr>
                            <m:t>𝑑𝑆</m:t>
                          </m:r>
                          <m:r>
                            <a:rPr lang="en-US" sz="3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30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3000" b="0" i="1" smtClean="0">
                          <a:latin typeface="Cambria Math" charset="0"/>
                        </a:rPr>
                        <m:t>=−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207" y="1916723"/>
                <a:ext cx="2682466" cy="8793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77207" y="3264877"/>
                <a:ext cx="2427459" cy="879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charset="0"/>
                            </a:rPr>
                            <m:t>𝑑𝐼</m:t>
                          </m:r>
                          <m:r>
                            <a:rPr lang="en-US" sz="3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30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3000" b="0" i="1" smtClean="0">
                          <a:latin typeface="Cambria Math" charset="0"/>
                        </a:rPr>
                        <m:t>= 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𝜆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207" y="3264877"/>
                <a:ext cx="2427459" cy="8793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838200" y="4480066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Have to specify initial conditions (S(0) and I(0))</a:t>
            </a:r>
          </a:p>
          <a:p>
            <a:r>
              <a:rPr lang="en-US" sz="3000" dirty="0"/>
              <a:t>If rate is negative, compartment is declining, if positive, increasing</a:t>
            </a:r>
          </a:p>
          <a:p>
            <a:r>
              <a:rPr lang="en-US" sz="3000" dirty="0"/>
              <a:t>The rates on the right side must add up to 0.</a:t>
            </a:r>
          </a:p>
          <a:p>
            <a:r>
              <a:rPr lang="en-US" sz="3000" dirty="0"/>
              <a:t>These are a series of ordinary differential equations (ODE)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1829" y="2411891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91824" y="2411891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/>
              <a:t>I</a:t>
            </a:r>
            <a:endParaRPr lang="en-US" sz="60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906837" y="2919723"/>
            <a:ext cx="1684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473620" y="2284987"/>
            <a:ext cx="862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Symbol" charset="2"/>
                <a:ea typeface="Symbol" charset="2"/>
                <a:cs typeface="Symbol" charset="2"/>
              </a:rPr>
              <a:t>l</a:t>
            </a:r>
            <a:r>
              <a:rPr lang="en-US" sz="3000" dirty="0" err="1">
                <a:latin typeface="Cambria" charset="0"/>
                <a:ea typeface="Cambria" charset="0"/>
                <a:cs typeface="Cambria" charset="0"/>
              </a:rPr>
              <a:t>S</a:t>
            </a:r>
            <a:endParaRPr lang="en-US" sz="3000" dirty="0"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32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Dynamic Compartmental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16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 assume that the rate of infection depends on infection, it is changing (dynamic)</a:t>
            </a:r>
          </a:p>
          <a:p>
            <a:r>
              <a:rPr lang="en-US" dirty="0">
                <a:latin typeface="Symbol" charset="2"/>
                <a:ea typeface="Symbol" charset="2"/>
                <a:cs typeface="Symbol" charset="2"/>
              </a:rPr>
              <a:t>l(</a:t>
            </a:r>
            <a:r>
              <a:rPr lang="en-US" dirty="0">
                <a:latin typeface="Cambria" charset="0"/>
                <a:ea typeface="Cambria" charset="0"/>
                <a:cs typeface="Cambria" charset="0"/>
              </a:rPr>
              <a:t>t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)</a:t>
            </a:r>
            <a:r>
              <a:rPr lang="en-US" dirty="0"/>
              <a:t> = </a:t>
            </a:r>
            <a:r>
              <a:rPr lang="en-US" dirty="0" err="1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n-US" dirty="0" err="1"/>
              <a:t>I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(</a:t>
            </a:r>
            <a:r>
              <a:rPr lang="en-US" dirty="0">
                <a:latin typeface="Cambria" charset="0"/>
                <a:ea typeface="Cambria" charset="0"/>
                <a:cs typeface="Cambria" charset="0"/>
              </a:rPr>
              <a:t>t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)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187991" y="4719471"/>
            <a:ext cx="1684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804029" y="4103753"/>
            <a:ext cx="862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n-US" sz="3000" dirty="0" err="1">
                <a:latin typeface="Cambria" charset="0"/>
                <a:ea typeface="Cambria" charset="0"/>
                <a:cs typeface="Cambria" charset="0"/>
              </a:rPr>
              <a:t>SI</a:t>
            </a:r>
            <a:endParaRPr lang="en-US" sz="3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2983" y="4149919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2978" y="4149918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I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13208" y="4719471"/>
            <a:ext cx="1684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29246" y="4103753"/>
            <a:ext cx="862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Symbol" charset="2"/>
                <a:ea typeface="Symbol" charset="2"/>
                <a:cs typeface="Symbol" charset="2"/>
              </a:rPr>
              <a:t>l</a:t>
            </a:r>
            <a:r>
              <a:rPr lang="en-US" sz="3000" dirty="0" err="1">
                <a:latin typeface="Cambria" charset="0"/>
                <a:ea typeface="Cambria" charset="0"/>
                <a:cs typeface="Cambria" charset="0"/>
              </a:rPr>
              <a:t>S</a:t>
            </a:r>
            <a:endParaRPr lang="en-US" sz="3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8200" y="4149919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98195" y="4149918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75704" y="5684196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Catalytic (Static) Model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35271" y="5638039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Dynamic Model</a:t>
            </a:r>
          </a:p>
        </p:txBody>
      </p:sp>
    </p:spTree>
    <p:extLst>
      <p:ext uri="{BB962C8B-B14F-4D97-AF65-F5344CB8AC3E}">
        <p14:creationId xmlns:p14="http://schemas.microsoft.com/office/powerpoint/2010/main" val="610809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Force of Infection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6472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force of infection </a:t>
            </a:r>
            <a:r>
              <a:rPr lang="en-US" dirty="0"/>
              <a:t>(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l</a:t>
            </a:r>
            <a:r>
              <a:rPr lang="en-US" dirty="0"/>
              <a:t>) is the rate at which susceptible individuals are infected.</a:t>
            </a:r>
          </a:p>
          <a:p>
            <a:r>
              <a:rPr lang="en-US" dirty="0"/>
              <a:t>It is a function of the proportion (or number) of infected individuals and the rate at which they infect others </a:t>
            </a:r>
          </a:p>
          <a:p>
            <a:r>
              <a:rPr lang="en-US" dirty="0"/>
              <a:t>We call this the </a:t>
            </a:r>
            <a:r>
              <a:rPr lang="en-US" b="1" dirty="0"/>
              <a:t>effective contact rate</a:t>
            </a:r>
            <a:r>
              <a:rPr lang="en-US" dirty="0"/>
              <a:t> (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33884" y="4558328"/>
            <a:ext cx="19383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>
                <a:latin typeface="Symbol" charset="2"/>
                <a:ea typeface="Symbol" charset="2"/>
                <a:cs typeface="Symbol" charset="2"/>
              </a:rPr>
              <a:t>l(</a:t>
            </a:r>
            <a:r>
              <a:rPr lang="en-US" sz="3000" dirty="0">
                <a:latin typeface="Cambria" charset="0"/>
                <a:ea typeface="Cambria" charset="0"/>
                <a:cs typeface="Cambria" charset="0"/>
              </a:rPr>
              <a:t>t</a:t>
            </a:r>
            <a:r>
              <a:rPr lang="en-US" sz="3000" dirty="0">
                <a:latin typeface="Symbol" charset="2"/>
                <a:ea typeface="Symbol" charset="2"/>
                <a:cs typeface="Symbol" charset="2"/>
              </a:rPr>
              <a:t>)</a:t>
            </a:r>
            <a:r>
              <a:rPr lang="en-US" sz="3000" dirty="0"/>
              <a:t> = </a:t>
            </a:r>
            <a:r>
              <a:rPr lang="en-US" sz="3000" dirty="0" err="1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n-US" sz="3000" dirty="0" err="1"/>
              <a:t>I</a:t>
            </a:r>
            <a:r>
              <a:rPr lang="en-US" sz="3000" dirty="0">
                <a:latin typeface="Symbol" charset="2"/>
                <a:ea typeface="Symbol" charset="2"/>
                <a:cs typeface="Symbol" charset="2"/>
              </a:rPr>
              <a:t>(</a:t>
            </a:r>
            <a:r>
              <a:rPr lang="en-US" sz="3000" dirty="0">
                <a:latin typeface="Cambria" charset="0"/>
                <a:ea typeface="Cambria" charset="0"/>
                <a:cs typeface="Cambria" charset="0"/>
              </a:rPr>
              <a:t>t</a:t>
            </a:r>
            <a:r>
              <a:rPr lang="en-US" sz="3000" dirty="0">
                <a:latin typeface="Symbol" charset="2"/>
                <a:ea typeface="Symbol" charset="2"/>
                <a:cs typeface="Symbol" charset="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98643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Effective Contact Rate (ECR)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374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ECR is the number of infections generated by an infectious person, over a defined period of time (i.e. daily, monthly, yearly) to a susceptible population</a:t>
            </a:r>
          </a:p>
          <a:p>
            <a:r>
              <a:rPr lang="en-US" dirty="0"/>
              <a:t>ECR is sometimes broken down into multiple components, for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72013" y="3763108"/>
                <a:ext cx="1626875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𝑘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∗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𝑝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013" y="3763108"/>
                <a:ext cx="1626875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97005" y="4730262"/>
            <a:ext cx="7860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Where:</a:t>
            </a:r>
          </a:p>
          <a:p>
            <a:r>
              <a:rPr lang="en-US" sz="3000" dirty="0"/>
              <a:t>	k = number of contacts per unit time</a:t>
            </a:r>
          </a:p>
          <a:p>
            <a:r>
              <a:rPr lang="en-US" sz="3000" dirty="0"/>
              <a:t>	p= probability of infection for each contact</a:t>
            </a:r>
          </a:p>
        </p:txBody>
      </p:sp>
    </p:spTree>
    <p:extLst>
      <p:ext uri="{BB962C8B-B14F-4D97-AF65-F5344CB8AC3E}">
        <p14:creationId xmlns:p14="http://schemas.microsoft.com/office/powerpoint/2010/main" val="44091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C42B6B-B65B-6E47-A7B2-8C6C266DE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44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Effective contact rate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I have measles and contact 10 people per day, and 90% of those exposed to me are infected</a:t>
            </a:r>
          </a:p>
          <a:p>
            <a:r>
              <a:rPr lang="en-US" dirty="0"/>
              <a:t>What is my effective contact rate?</a:t>
            </a:r>
          </a:p>
          <a:p>
            <a:r>
              <a:rPr lang="en-US" dirty="0"/>
              <a:t>Per week?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0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Force of Infection vs Incidence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168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Symbol" charset="2"/>
                <a:cs typeface="Calibri" panose="020F0502020204030204" pitchFamily="34" charset="0"/>
              </a:rPr>
              <a:t>What is the difference between the force of infection and incidence?</a:t>
            </a:r>
          </a:p>
          <a:p>
            <a:r>
              <a:rPr lang="en-US" dirty="0">
                <a:latin typeface="Calibri" panose="020F0502020204030204" pitchFamily="34" charset="0"/>
                <a:ea typeface="Symbol" charset="2"/>
                <a:cs typeface="Calibri" panose="020F0502020204030204" pitchFamily="34" charset="0"/>
              </a:rPr>
              <a:t>Force of infection =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l(</a:t>
            </a:r>
            <a:r>
              <a:rPr lang="en-US" dirty="0">
                <a:latin typeface="Cambria" charset="0"/>
                <a:ea typeface="Cambria" charset="0"/>
                <a:cs typeface="Cambria" charset="0"/>
              </a:rPr>
              <a:t>t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)</a:t>
            </a:r>
            <a:r>
              <a:rPr lang="en-US" dirty="0"/>
              <a:t> = </a:t>
            </a:r>
            <a:r>
              <a:rPr lang="en-US" dirty="0" err="1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n-US" dirty="0" err="1"/>
              <a:t>I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(</a:t>
            </a:r>
            <a:r>
              <a:rPr lang="en-US" dirty="0">
                <a:latin typeface="Cambria" charset="0"/>
                <a:ea typeface="Cambria" charset="0"/>
                <a:cs typeface="Cambria" charset="0"/>
              </a:rPr>
              <a:t>t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)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866722" y="4396411"/>
            <a:ext cx="1684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93894" y="3780693"/>
            <a:ext cx="10517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n-US" sz="3000" dirty="0" err="1">
                <a:latin typeface="Cambria" charset="0"/>
                <a:ea typeface="Cambria" charset="0"/>
                <a:cs typeface="Cambria" charset="0"/>
              </a:rPr>
              <a:t>SI</a:t>
            </a:r>
            <a:endParaRPr lang="en-US" sz="3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1714" y="3826859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1709" y="3826858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888410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Force of Infection, Incidence, Prevalence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255387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Symbol" charset="2"/>
                <a:cs typeface="Calibri" panose="020F0502020204030204" pitchFamily="34" charset="0"/>
              </a:rPr>
              <a:t>Force of infection = </a:t>
            </a:r>
            <a:r>
              <a:rPr lang="en-US" dirty="0" err="1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n-US" dirty="0" err="1">
                <a:latin typeface="Cambria" charset="0"/>
                <a:ea typeface="Cambria" charset="0"/>
                <a:cs typeface="Cambria" charset="0"/>
              </a:rPr>
              <a:t>I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(</a:t>
            </a:r>
            <a:r>
              <a:rPr lang="en-US" dirty="0">
                <a:latin typeface="Cambria" charset="0"/>
                <a:ea typeface="Cambria" charset="0"/>
                <a:cs typeface="Cambria" charset="0"/>
              </a:rPr>
              <a:t>t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)</a:t>
            </a:r>
          </a:p>
          <a:p>
            <a:r>
              <a:rPr lang="en-US" dirty="0">
                <a:latin typeface="Calibri" panose="020F0502020204030204" pitchFamily="34" charset="0"/>
                <a:ea typeface="Symbol" charset="2"/>
                <a:cs typeface="Calibri" panose="020F0502020204030204" pitchFamily="34" charset="0"/>
              </a:rPr>
              <a:t>Incidence = </a:t>
            </a:r>
            <a:r>
              <a:rPr lang="en-US" dirty="0" err="1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n-US" dirty="0" err="1">
                <a:latin typeface="Cambria" charset="0"/>
                <a:ea typeface="Cambria" charset="0"/>
                <a:cs typeface="Cambria" charset="0"/>
              </a:rPr>
              <a:t>S</a:t>
            </a:r>
            <a:r>
              <a:rPr lang="en-US" dirty="0">
                <a:latin typeface="Cambria" charset="0"/>
                <a:ea typeface="Cambria" charset="0"/>
                <a:cs typeface="Cambria" charset="0"/>
              </a:rPr>
              <a:t>(t)I(t)</a:t>
            </a:r>
          </a:p>
          <a:p>
            <a:r>
              <a:rPr lang="en-US" dirty="0">
                <a:latin typeface="Calibri" panose="020F0502020204030204" pitchFamily="34" charset="0"/>
                <a:ea typeface="Symbol" charset="2"/>
                <a:cs typeface="Calibri" panose="020F0502020204030204" pitchFamily="34" charset="0"/>
              </a:rPr>
              <a:t>Prevalence = </a:t>
            </a:r>
            <a:r>
              <a:rPr lang="en-US" dirty="0">
                <a:latin typeface="Cambria" charset="0"/>
                <a:ea typeface="Cambria" charset="0"/>
                <a:cs typeface="Cambria" charset="0"/>
              </a:rPr>
              <a:t>I(t)</a:t>
            </a:r>
            <a:endParaRPr lang="en-US" dirty="0">
              <a:latin typeface="Calibri" panose="020F0502020204030204" pitchFamily="34" charset="0"/>
              <a:ea typeface="Symbol" charset="2"/>
              <a:cs typeface="Calibri" panose="020F0502020204030204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199469" y="3490720"/>
            <a:ext cx="1684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815507" y="2875002"/>
            <a:ext cx="862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n-US" sz="3000" dirty="0" err="1">
                <a:latin typeface="Cambria" charset="0"/>
                <a:ea typeface="Cambria" charset="0"/>
                <a:cs typeface="Cambria" charset="0"/>
              </a:rPr>
              <a:t>SI</a:t>
            </a:r>
            <a:endParaRPr lang="en-US" sz="3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24461" y="2921168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84456" y="2921167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681226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785" y="-14270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The SIR Model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688649" y="1713386"/>
            <a:ext cx="1684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304687" y="1097668"/>
            <a:ext cx="862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n-US" sz="3000" dirty="0" err="1">
                <a:latin typeface="Cambria" charset="0"/>
                <a:ea typeface="Cambria" charset="0"/>
                <a:cs typeface="Cambria" charset="0"/>
              </a:rPr>
              <a:t>SI</a:t>
            </a:r>
            <a:endParaRPr lang="en-US" sz="3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13641" y="1143834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73636" y="1143833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I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648644" y="1713386"/>
            <a:ext cx="1684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33631" y="1143833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90195" y="1029826"/>
            <a:ext cx="862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Symbol" charset="2"/>
                <a:ea typeface="Symbol" charset="2"/>
                <a:cs typeface="Symbol" charset="2"/>
              </a:rPr>
              <a:t>gI</a:t>
            </a:r>
            <a:endParaRPr lang="en-US" sz="3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94027" y="1827190"/>
            <a:ext cx="1379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infection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7668" y="1821275"/>
            <a:ext cx="1379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273501" y="2616415"/>
                <a:ext cx="3942590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charset="0"/>
                            </a:rPr>
                            <m:t>𝑑𝑆</m:t>
                          </m:r>
                          <m:r>
                            <a:rPr lang="en-US" sz="3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30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3000" b="0" i="1" smtClean="0">
                          <a:latin typeface="Cambria Math" charset="0"/>
                        </a:rPr>
                        <m:t>=−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𝑡</m:t>
                          </m:r>
                        </m:e>
                      </m:d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𝐼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501" y="2616415"/>
                <a:ext cx="3942590" cy="8793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32388" y="3931738"/>
                <a:ext cx="4014889" cy="6759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𝑑𝐼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𝑑𝑡</m:t>
                        </m:r>
                      </m:den>
                    </m:f>
                    <m:r>
                      <a:rPr lang="en-US" sz="3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3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3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</m:d>
                    <m:r>
                      <a:rPr lang="en-US" sz="3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𝐼</m:t>
                    </m:r>
                    <m:r>
                      <a:rPr lang="en-US" sz="3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3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sz="3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3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𝐼</m:t>
                    </m:r>
                    <m:r>
                      <a:rPr lang="en-US" sz="3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3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sz="3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388" y="3931738"/>
                <a:ext cx="4014889" cy="675954"/>
              </a:xfrm>
              <a:prstGeom prst="rect">
                <a:avLst/>
              </a:prstGeom>
              <a:blipFill rotWithShape="1">
                <a:blip r:embed="rId3"/>
                <a:stretch>
                  <a:fillRect l="-1062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206224" y="5110393"/>
                <a:ext cx="2740386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charset="0"/>
                            </a:rPr>
                            <m:t>𝑑𝑅</m:t>
                          </m:r>
                          <m:r>
                            <a:rPr lang="en-US" sz="30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charset="0"/>
                            </a:rPr>
                            <m:t>𝑡</m:t>
                          </m:r>
                          <m:r>
                            <a:rPr lang="en-US" sz="3000" b="0" i="1" smtClean="0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3000" b="0" i="1" smtClean="0">
                          <a:latin typeface="Cambria Math" charset="0"/>
                        </a:rPr>
                        <m:t>= 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𝐼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𝑡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24" y="5110393"/>
                <a:ext cx="2740386" cy="8793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829397" y="6215438"/>
            <a:ext cx="580941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From here on out, I’ll drop the “(t)”</a:t>
            </a:r>
          </a:p>
        </p:txBody>
      </p:sp>
    </p:spTree>
    <p:extLst>
      <p:ext uri="{BB962C8B-B14F-4D97-AF65-F5344CB8AC3E}">
        <p14:creationId xmlns:p14="http://schemas.microsoft.com/office/powerpoint/2010/main" val="201210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On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inverse of a rate is the average time until the event occurs</a:t>
            </a:r>
          </a:p>
          <a:p>
            <a:r>
              <a:rPr lang="en-US" dirty="0"/>
              <a:t>For example, suppose a train stops 4 times per hour</a:t>
            </a:r>
          </a:p>
          <a:p>
            <a:r>
              <a:rPr lang="en-US" dirty="0"/>
              <a:t>What is the average time between stops?</a:t>
            </a:r>
          </a:p>
          <a:p>
            <a:endParaRPr lang="en-US" dirty="0"/>
          </a:p>
          <a:p>
            <a:r>
              <a:rPr lang="en-US" dirty="0"/>
              <a:t>In epidemiologic models, we often measure the average time between events, and then convert to rates.</a:t>
            </a:r>
          </a:p>
          <a:p>
            <a:r>
              <a:rPr lang="en-US" dirty="0"/>
              <a:t>Suppose the average duration of influenza infection is 1 week, what is the daily rate of recovery? </a:t>
            </a:r>
          </a:p>
          <a:p>
            <a:r>
              <a:rPr lang="en-US" dirty="0"/>
              <a:t>What is the yearly rate of recovery?</a:t>
            </a:r>
          </a:p>
        </p:txBody>
      </p:sp>
    </p:spTree>
    <p:extLst>
      <p:ext uri="{BB962C8B-B14F-4D97-AF65-F5344CB8AC3E}">
        <p14:creationId xmlns:p14="http://schemas.microsoft.com/office/powerpoint/2010/main" val="123934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Model Behaviors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907673" y="2624757"/>
            <a:ext cx="1684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23711" y="2009039"/>
            <a:ext cx="862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n-US" sz="3000" dirty="0" err="1">
                <a:latin typeface="Cambria" charset="0"/>
                <a:ea typeface="Cambria" charset="0"/>
                <a:cs typeface="Cambria" charset="0"/>
              </a:rPr>
              <a:t>SI</a:t>
            </a:r>
            <a:endParaRPr lang="en-US" sz="3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32665" y="2055205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92660" y="2055204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I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67668" y="2624757"/>
            <a:ext cx="1684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52655" y="2055204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09219" y="1941197"/>
            <a:ext cx="862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>
                <a:latin typeface="Symbol" charset="2"/>
                <a:ea typeface="Symbol" charset="2"/>
                <a:cs typeface="Symbol" charset="2"/>
              </a:rPr>
              <a:t>gI</a:t>
            </a:r>
            <a:endParaRPr lang="en-US" sz="3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13051" y="2738561"/>
            <a:ext cx="1379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infection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86692" y="2732646"/>
            <a:ext cx="1379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10065" y="3540930"/>
                <a:ext cx="3942590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charset="0"/>
                            </a:rPr>
                            <m:t>𝑑𝑆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3000" b="0" i="1" smtClean="0">
                          <a:latin typeface="Cambria Math" charset="0"/>
                        </a:rPr>
                        <m:t>=−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𝑆𝐼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065" y="3540930"/>
                <a:ext cx="3942590" cy="879343"/>
              </a:xfrm>
              <a:prstGeom prst="rect">
                <a:avLst/>
              </a:prstGeom>
              <a:blipFill>
                <a:blip r:embed="rId2"/>
                <a:stretch>
                  <a:fillRect t="-1429"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87479" y="5707796"/>
                <a:ext cx="2740386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charset="0"/>
                            </a:rPr>
                            <m:t>𝑑𝑅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3000" b="0" i="1" smtClean="0">
                          <a:latin typeface="Cambria Math" charset="0"/>
                        </a:rPr>
                        <m:t>= 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𝐼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479" y="5707796"/>
                <a:ext cx="2740386" cy="879343"/>
              </a:xfrm>
              <a:prstGeom prst="rect">
                <a:avLst/>
              </a:prstGeom>
              <a:blipFill>
                <a:blip r:embed="rId3"/>
                <a:stretch>
                  <a:fillRect b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F9ADCA-3AAE-4F43-AC02-58CE7417F22E}"/>
                  </a:ext>
                </a:extLst>
              </p:cNvPr>
              <p:cNvSpPr txBox="1"/>
              <p:nvPr/>
            </p:nvSpPr>
            <p:spPr>
              <a:xfrm>
                <a:off x="3896373" y="4617791"/>
                <a:ext cx="3942590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charset="0"/>
                            </a:rPr>
                            <m:t>𝑑𝑡</m:t>
                          </m:r>
                        </m:den>
                      </m:f>
                      <m:r>
                        <a:rPr lang="en-US" sz="3000" b="0" i="1" smtClean="0">
                          <a:latin typeface="Cambria Math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  <m:r>
                        <a:rPr lang="en-US" sz="3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𝑆𝐼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 −</m:t>
                      </m:r>
                      <m:r>
                        <a:rPr lang="en-US" sz="3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sz="3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𝐼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F9ADCA-3AAE-4F43-AC02-58CE7417F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373" y="4617791"/>
                <a:ext cx="3942590" cy="879343"/>
              </a:xfrm>
              <a:prstGeom prst="rect">
                <a:avLst/>
              </a:prstGeom>
              <a:blipFill>
                <a:blip r:embed="rId4"/>
                <a:stretch>
                  <a:fillRect t="-1429"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230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7F3F1-CA8A-3847-B527-F061DAFE2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“Solving” SIR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A98F3-4ED4-4D40-90CD-45E24E8F8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solve for S, I and R over time</a:t>
            </a:r>
          </a:p>
          <a:p>
            <a:r>
              <a:rPr lang="en-US" dirty="0"/>
              <a:t>Because of the S x I term, there is no exact analytical solution</a:t>
            </a:r>
          </a:p>
          <a:p>
            <a:r>
              <a:rPr lang="en-US" dirty="0"/>
              <a:t>Numerical methods using discrete time algorithms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16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IR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0"/>
            <a:ext cx="1059955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675609" y="6431567"/>
            <a:ext cx="341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S(0)=0.999; I(0)=0.001; </a:t>
            </a:r>
            <a:r>
              <a:rPr lang="en-US" dirty="0">
                <a:latin typeface="Symbol" charset="2"/>
                <a:cs typeface="Symbol" charset="2"/>
              </a:rPr>
              <a:t>b=2; g=1</a:t>
            </a:r>
          </a:p>
        </p:txBody>
      </p:sp>
    </p:spTree>
    <p:extLst>
      <p:ext uri="{BB962C8B-B14F-4D97-AF65-F5344CB8AC3E}">
        <p14:creationId xmlns:p14="http://schemas.microsoft.com/office/powerpoint/2010/main" val="2748456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Questions we can ask of this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what conditions can an epidemic occur?</a:t>
            </a:r>
          </a:p>
          <a:p>
            <a:r>
              <a:rPr lang="en-US" dirty="0"/>
              <a:t>Under what conditions can an epidemic be prevented?</a:t>
            </a:r>
          </a:p>
          <a:p>
            <a:r>
              <a:rPr lang="en-US" dirty="0"/>
              <a:t>What will be the total size of the epidemic?</a:t>
            </a:r>
          </a:p>
        </p:txBody>
      </p:sp>
    </p:spTree>
    <p:extLst>
      <p:ext uri="{BB962C8B-B14F-4D97-AF65-F5344CB8AC3E}">
        <p14:creationId xmlns:p14="http://schemas.microsoft.com/office/powerpoint/2010/main" val="2773657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Under what conditions can an epidemic occur?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4195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Scenario 1: S(0) = 1, I(0) 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Scenario 2: S(0) = 0.99, I(0)=0.01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Scenario 3: S(0) = 0.01, I(0) =0.01, R(0)=0.98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8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Practical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determines whether a disease will spread in a population and  how many people will become infected?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stops infectious diseases from infecting everyone?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14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Under what conditions can an epidemic occur?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CF5553-FDD4-5546-A98B-2C1499F33530}"/>
              </a:ext>
            </a:extLst>
          </p:cNvPr>
          <p:cNvSpPr/>
          <p:nvPr/>
        </p:nvSpPr>
        <p:spPr>
          <a:xfrm>
            <a:off x="838200" y="1885090"/>
            <a:ext cx="443422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Scenario 1: S(0) = 1, I(0)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62FFAC4-5ED6-8A4B-B274-17EF4D6D7948}"/>
                  </a:ext>
                </a:extLst>
              </p:cNvPr>
              <p:cNvSpPr/>
              <p:nvPr/>
            </p:nvSpPr>
            <p:spPr>
              <a:xfrm>
                <a:off x="3859426" y="2908932"/>
                <a:ext cx="5362833" cy="768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𝑑𝐼</m:t>
                        </m:r>
                      </m:num>
                      <m:den>
                        <m:r>
                          <a:rPr lang="en-US" sz="3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𝑑𝑡</m:t>
                        </m:r>
                      </m:den>
                    </m:f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𝑆𝐼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𝐼</m:t>
                    </m:r>
                  </m:oMath>
                </a14:m>
                <a:endParaRPr lang="en-US" sz="30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62FFAC4-5ED6-8A4B-B274-17EF4D6D7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426" y="2908932"/>
                <a:ext cx="5362833" cy="768287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15DDB37-C000-E94D-8467-5B9C9DBEF6BD}"/>
                  </a:ext>
                </a:extLst>
              </p:cNvPr>
              <p:cNvSpPr/>
              <p:nvPr/>
            </p:nvSpPr>
            <p:spPr>
              <a:xfrm>
                <a:off x="4559643" y="3864521"/>
                <a:ext cx="2360141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3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𝑆𝐼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𝐼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&gt; 0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15DDB37-C000-E94D-8467-5B9C9DBEF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643" y="3864521"/>
                <a:ext cx="2360141" cy="553998"/>
              </a:xfrm>
              <a:prstGeom prst="rect">
                <a:avLst/>
              </a:prstGeom>
              <a:blipFill>
                <a:blip r:embed="rId3"/>
                <a:stretch>
                  <a:fillRect l="-3209" t="-11111" r="-535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0057082-04F2-9143-8241-9B52153674AB}"/>
                  </a:ext>
                </a:extLst>
              </p:cNvPr>
              <p:cNvSpPr/>
              <p:nvPr/>
            </p:nvSpPr>
            <p:spPr>
              <a:xfrm>
                <a:off x="4472126" y="4714442"/>
                <a:ext cx="2447658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𝐼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&gt; 0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0057082-04F2-9143-8241-9B5215367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126" y="4714442"/>
                <a:ext cx="2447658" cy="553998"/>
              </a:xfrm>
              <a:prstGeom prst="rect">
                <a:avLst/>
              </a:prstGeom>
              <a:blipFill>
                <a:blip r:embed="rId4"/>
                <a:stretch>
                  <a:fillRect l="-1546" t="-11111" r="-4124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314BB28-145D-7846-AA82-0E20715E8731}"/>
              </a:ext>
            </a:extLst>
          </p:cNvPr>
          <p:cNvSpPr txBox="1"/>
          <p:nvPr/>
        </p:nvSpPr>
        <p:spPr>
          <a:xfrm>
            <a:off x="4201297" y="5751665"/>
            <a:ext cx="35093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No epidemic if I = 0</a:t>
            </a:r>
          </a:p>
        </p:txBody>
      </p:sp>
    </p:spTree>
    <p:extLst>
      <p:ext uri="{BB962C8B-B14F-4D97-AF65-F5344CB8AC3E}">
        <p14:creationId xmlns:p14="http://schemas.microsoft.com/office/powerpoint/2010/main" val="208485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Under what conditions can an epidemic occur?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651135-4E0C-E04C-9DD4-F196952E231D}"/>
              </a:ext>
            </a:extLst>
          </p:cNvPr>
          <p:cNvSpPr/>
          <p:nvPr/>
        </p:nvSpPr>
        <p:spPr>
          <a:xfrm>
            <a:off x="838200" y="1672838"/>
            <a:ext cx="523893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Scenario 2: S(0) = 0.99, I(0)=0.01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C2F147-128C-F045-9F36-E701F1768BDC}"/>
                  </a:ext>
                </a:extLst>
              </p:cNvPr>
              <p:cNvSpPr/>
              <p:nvPr/>
            </p:nvSpPr>
            <p:spPr>
              <a:xfrm>
                <a:off x="3674075" y="2370869"/>
                <a:ext cx="5362833" cy="768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𝑑𝐼</m:t>
                        </m:r>
                      </m:num>
                      <m:den>
                        <m:r>
                          <a:rPr lang="en-US" sz="3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𝑑𝑡</m:t>
                        </m:r>
                      </m:den>
                    </m:f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𝑆𝐼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𝐼</m:t>
                    </m:r>
                  </m:oMath>
                </a14:m>
                <a:endParaRPr lang="en-US" sz="30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C2F147-128C-F045-9F36-E701F1768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075" y="2370869"/>
                <a:ext cx="5362833" cy="768287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0ADAE08-774B-6A41-8E2C-5245A0439B09}"/>
                  </a:ext>
                </a:extLst>
              </p:cNvPr>
              <p:cNvSpPr/>
              <p:nvPr/>
            </p:nvSpPr>
            <p:spPr>
              <a:xfrm>
                <a:off x="4312508" y="3265339"/>
                <a:ext cx="2360141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3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𝑆𝐼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𝐼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&gt; 0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0ADAE08-774B-6A41-8E2C-5245A0439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508" y="3265339"/>
                <a:ext cx="2360141" cy="553998"/>
              </a:xfrm>
              <a:prstGeom prst="rect">
                <a:avLst/>
              </a:prstGeom>
              <a:blipFill>
                <a:blip r:embed="rId3"/>
                <a:stretch>
                  <a:fillRect l="-3226" t="-11111" r="-1075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09E741-55A0-BB46-BA0D-5C19AE2E0823}"/>
                  </a:ext>
                </a:extLst>
              </p:cNvPr>
              <p:cNvSpPr/>
              <p:nvPr/>
            </p:nvSpPr>
            <p:spPr>
              <a:xfrm>
                <a:off x="4279556" y="4083541"/>
                <a:ext cx="2447658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𝐼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&gt; 0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09E741-55A0-BB46-BA0D-5C19AE2E0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556" y="4083541"/>
                <a:ext cx="2447658" cy="553998"/>
              </a:xfrm>
              <a:prstGeom prst="rect">
                <a:avLst/>
              </a:prstGeom>
              <a:blipFill>
                <a:blip r:embed="rId4"/>
                <a:stretch>
                  <a:fillRect l="-1031" t="-13636" r="-4639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469039-6A76-3F48-8664-4E230EC5AC0F}"/>
                  </a:ext>
                </a:extLst>
              </p:cNvPr>
              <p:cNvSpPr/>
              <p:nvPr/>
            </p:nvSpPr>
            <p:spPr>
              <a:xfrm>
                <a:off x="4358584" y="4901743"/>
                <a:ext cx="2289601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&gt; 0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469039-6A76-3F48-8664-4E230EC5A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584" y="4901743"/>
                <a:ext cx="2289601" cy="553998"/>
              </a:xfrm>
              <a:prstGeom prst="rect">
                <a:avLst/>
              </a:prstGeom>
              <a:blipFill>
                <a:blip r:embed="rId5"/>
                <a:stretch>
                  <a:fillRect l="-3315" t="-11111" r="-4972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C820E4-788A-8D45-9498-1D6C6A89F9B7}"/>
                  </a:ext>
                </a:extLst>
              </p:cNvPr>
              <p:cNvSpPr/>
              <p:nvPr/>
            </p:nvSpPr>
            <p:spPr>
              <a:xfrm>
                <a:off x="4654377" y="5603307"/>
                <a:ext cx="1056700" cy="766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&gt;</a:t>
                </a:r>
                <a:r>
                  <a:rPr lang="en-US" sz="3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num>
                      <m:den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US" sz="30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C820E4-788A-8D45-9498-1D6C6A89F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377" y="5603307"/>
                <a:ext cx="1056700" cy="766364"/>
              </a:xfrm>
              <a:prstGeom prst="rect">
                <a:avLst/>
              </a:prstGeom>
              <a:blipFill>
                <a:blip r:embed="rId6"/>
                <a:stretch>
                  <a:fillRect l="-2353" r="-1176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8AE7370-2340-1443-B2F7-DAD7E51D734F}"/>
              </a:ext>
            </a:extLst>
          </p:cNvPr>
          <p:cNvSpPr txBox="1"/>
          <p:nvPr/>
        </p:nvSpPr>
        <p:spPr>
          <a:xfrm>
            <a:off x="7034212" y="5786249"/>
            <a:ext cx="5157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For epidemic to start, S(0) &gt; </a:t>
            </a:r>
            <a:r>
              <a:rPr lang="en-US" sz="3000" dirty="0">
                <a:solidFill>
                  <a:srgbClr val="0070C0"/>
                </a:solidFill>
                <a:latin typeface="Symbol" charset="2"/>
                <a:ea typeface="Symbol" charset="2"/>
                <a:cs typeface="Symbol" charset="2"/>
              </a:rPr>
              <a:t>g/b </a:t>
            </a:r>
            <a:r>
              <a:rPr lang="en-US" sz="3000" dirty="0">
                <a:solidFill>
                  <a:srgbClr val="0070C0"/>
                </a:solidFill>
                <a:latin typeface="Calibri" panose="020F0502020204030204" pitchFamily="34" charset="0"/>
                <a:ea typeface="Symbol" charset="2"/>
                <a:cs typeface="Calibri" panose="020F0502020204030204" pitchFamily="34" charset="0"/>
              </a:rPr>
              <a:t>and I(0) &gt; 0</a:t>
            </a:r>
          </a:p>
        </p:txBody>
      </p:sp>
    </p:spTree>
    <p:extLst>
      <p:ext uri="{BB962C8B-B14F-4D97-AF65-F5344CB8AC3E}">
        <p14:creationId xmlns:p14="http://schemas.microsoft.com/office/powerpoint/2010/main" val="273745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Under what conditions can an epidemic occur?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651135-4E0C-E04C-9DD4-F196952E231D}"/>
              </a:ext>
            </a:extLst>
          </p:cNvPr>
          <p:cNvSpPr/>
          <p:nvPr/>
        </p:nvSpPr>
        <p:spPr>
          <a:xfrm>
            <a:off x="838200" y="1672838"/>
            <a:ext cx="693651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dirty="0"/>
              <a:t>Scenario 3: S(0) = 0.01, I(0)=0.01, R(0)=0.98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C2F147-128C-F045-9F36-E701F1768BDC}"/>
                  </a:ext>
                </a:extLst>
              </p:cNvPr>
              <p:cNvSpPr/>
              <p:nvPr/>
            </p:nvSpPr>
            <p:spPr>
              <a:xfrm>
                <a:off x="3674075" y="2370869"/>
                <a:ext cx="5362833" cy="768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𝑑𝐼</m:t>
                        </m:r>
                      </m:num>
                      <m:den>
                        <m:r>
                          <a:rPr lang="en-US" sz="3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𝑑𝑡</m:t>
                        </m:r>
                      </m:den>
                    </m:f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𝑆𝐼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𝐼</m:t>
                    </m:r>
                  </m:oMath>
                </a14:m>
                <a:endParaRPr lang="en-US" sz="30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C2F147-128C-F045-9F36-E701F1768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075" y="2370869"/>
                <a:ext cx="5362833" cy="768287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0ADAE08-774B-6A41-8E2C-5245A0439B09}"/>
                  </a:ext>
                </a:extLst>
              </p:cNvPr>
              <p:cNvSpPr/>
              <p:nvPr/>
            </p:nvSpPr>
            <p:spPr>
              <a:xfrm>
                <a:off x="4312508" y="3265339"/>
                <a:ext cx="2360141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3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𝑆𝐼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𝐼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&gt; 0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0ADAE08-774B-6A41-8E2C-5245A0439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508" y="3265339"/>
                <a:ext cx="2360141" cy="553998"/>
              </a:xfrm>
              <a:prstGeom prst="rect">
                <a:avLst/>
              </a:prstGeom>
              <a:blipFill>
                <a:blip r:embed="rId3"/>
                <a:stretch>
                  <a:fillRect l="-3226" t="-11111" r="-1075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09E741-55A0-BB46-BA0D-5C19AE2E0823}"/>
                  </a:ext>
                </a:extLst>
              </p:cNvPr>
              <p:cNvSpPr/>
              <p:nvPr/>
            </p:nvSpPr>
            <p:spPr>
              <a:xfrm>
                <a:off x="4279556" y="4083541"/>
                <a:ext cx="2447658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𝐼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&gt; 0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09E741-55A0-BB46-BA0D-5C19AE2E0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556" y="4083541"/>
                <a:ext cx="2447658" cy="553998"/>
              </a:xfrm>
              <a:prstGeom prst="rect">
                <a:avLst/>
              </a:prstGeom>
              <a:blipFill>
                <a:blip r:embed="rId4"/>
                <a:stretch>
                  <a:fillRect l="-1031" t="-13636" r="-4639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469039-6A76-3F48-8664-4E230EC5AC0F}"/>
                  </a:ext>
                </a:extLst>
              </p:cNvPr>
              <p:cNvSpPr/>
              <p:nvPr/>
            </p:nvSpPr>
            <p:spPr>
              <a:xfrm>
                <a:off x="4358584" y="4901743"/>
                <a:ext cx="2289601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&gt; 0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469039-6A76-3F48-8664-4E230EC5A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584" y="4901743"/>
                <a:ext cx="2289601" cy="553998"/>
              </a:xfrm>
              <a:prstGeom prst="rect">
                <a:avLst/>
              </a:prstGeom>
              <a:blipFill>
                <a:blip r:embed="rId5"/>
                <a:stretch>
                  <a:fillRect l="-3315" t="-11111" r="-4972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C820E4-788A-8D45-9498-1D6C6A89F9B7}"/>
                  </a:ext>
                </a:extLst>
              </p:cNvPr>
              <p:cNvSpPr/>
              <p:nvPr/>
            </p:nvSpPr>
            <p:spPr>
              <a:xfrm>
                <a:off x="4654377" y="5603307"/>
                <a:ext cx="1056700" cy="766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&gt;</a:t>
                </a:r>
                <a:r>
                  <a:rPr lang="en-US" sz="3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num>
                      <m:den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US" sz="30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C820E4-788A-8D45-9498-1D6C6A89F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377" y="5603307"/>
                <a:ext cx="1056700" cy="766364"/>
              </a:xfrm>
              <a:prstGeom prst="rect">
                <a:avLst/>
              </a:prstGeom>
              <a:blipFill>
                <a:blip r:embed="rId6"/>
                <a:stretch>
                  <a:fillRect l="-2353" r="-1176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8AE7370-2340-1443-B2F7-DAD7E51D734F}"/>
              </a:ext>
            </a:extLst>
          </p:cNvPr>
          <p:cNvSpPr txBox="1"/>
          <p:nvPr/>
        </p:nvSpPr>
        <p:spPr>
          <a:xfrm>
            <a:off x="7034212" y="5786249"/>
            <a:ext cx="5157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For epidemic to start, S(0) &gt; </a:t>
            </a:r>
            <a:r>
              <a:rPr lang="en-US" sz="3000" dirty="0">
                <a:solidFill>
                  <a:srgbClr val="0070C0"/>
                </a:solidFill>
                <a:latin typeface="Symbol" charset="2"/>
                <a:ea typeface="Symbol" charset="2"/>
                <a:cs typeface="Symbol" charset="2"/>
              </a:rPr>
              <a:t>g/b </a:t>
            </a:r>
            <a:r>
              <a:rPr lang="en-US" sz="3000" dirty="0">
                <a:solidFill>
                  <a:srgbClr val="0070C0"/>
                </a:solidFill>
                <a:latin typeface="Calibri" panose="020F0502020204030204" pitchFamily="34" charset="0"/>
                <a:ea typeface="Symbol" charset="2"/>
                <a:cs typeface="Calibri" panose="020F0502020204030204" pitchFamily="34" charset="0"/>
              </a:rPr>
              <a:t>and I(0) &gt; 0</a:t>
            </a:r>
          </a:p>
        </p:txBody>
      </p:sp>
    </p:spTree>
    <p:extLst>
      <p:ext uri="{BB962C8B-B14F-4D97-AF65-F5344CB8AC3E}">
        <p14:creationId xmlns:p14="http://schemas.microsoft.com/office/powerpoint/2010/main" val="415073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B7C8958-F440-E14A-A8A5-50E017C5E694}"/>
                  </a:ext>
                </a:extLst>
              </p:cNvPr>
              <p:cNvSpPr/>
              <p:nvPr/>
            </p:nvSpPr>
            <p:spPr>
              <a:xfrm>
                <a:off x="1521722" y="969379"/>
                <a:ext cx="5362833" cy="768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𝑑𝐼</m:t>
                        </m:r>
                      </m:num>
                      <m:den>
                        <m:r>
                          <a:rPr lang="en-US" sz="3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𝑑𝑡</m:t>
                        </m:r>
                      </m:den>
                    </m:f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𝑆𝐼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𝐼</m:t>
                    </m:r>
                  </m:oMath>
                </a14:m>
                <a:endParaRPr lang="en-US" sz="30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B7C8958-F440-E14A-A8A5-50E017C5E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722" y="969379"/>
                <a:ext cx="5362833" cy="768287"/>
              </a:xfrm>
              <a:prstGeom prst="rect">
                <a:avLst/>
              </a:prstGeom>
              <a:blipFill>
                <a:blip r:embed="rId2"/>
                <a:stretch>
                  <a:fillRect l="-237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8CEFFE8-8A41-0345-B57B-2A38575039F9}"/>
                  </a:ext>
                </a:extLst>
              </p:cNvPr>
              <p:cNvSpPr/>
              <p:nvPr/>
            </p:nvSpPr>
            <p:spPr>
              <a:xfrm>
                <a:off x="2160155" y="1863849"/>
                <a:ext cx="2360141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3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𝑆𝐼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𝐼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&gt; 0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8CEFFE8-8A41-0345-B57B-2A38575039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155" y="1863849"/>
                <a:ext cx="2360141" cy="553998"/>
              </a:xfrm>
              <a:prstGeom prst="rect">
                <a:avLst/>
              </a:prstGeom>
              <a:blipFill>
                <a:blip r:embed="rId3"/>
                <a:stretch>
                  <a:fillRect l="-3209" t="-11364" r="-1070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21B6DD-B8E8-0A48-8342-8309F69135B3}"/>
                  </a:ext>
                </a:extLst>
              </p:cNvPr>
              <p:cNvSpPr/>
              <p:nvPr/>
            </p:nvSpPr>
            <p:spPr>
              <a:xfrm>
                <a:off x="2072638" y="2613854"/>
                <a:ext cx="2447658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𝐼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&gt; 0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421B6DD-B8E8-0A48-8342-8309F69135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38" y="2613854"/>
                <a:ext cx="2447658" cy="553998"/>
              </a:xfrm>
              <a:prstGeom prst="rect">
                <a:avLst/>
              </a:prstGeom>
              <a:blipFill>
                <a:blip r:embed="rId4"/>
                <a:stretch>
                  <a:fillRect l="-1031" t="-11364" r="-4639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171E636-84F2-D447-98F4-C0E8B94DBC1E}"/>
                  </a:ext>
                </a:extLst>
              </p:cNvPr>
              <p:cNvSpPr/>
              <p:nvPr/>
            </p:nvSpPr>
            <p:spPr>
              <a:xfrm>
                <a:off x="2230695" y="3363859"/>
                <a:ext cx="2289601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&gt; 0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171E636-84F2-D447-98F4-C0E8B94DB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695" y="3363859"/>
                <a:ext cx="2289601" cy="553998"/>
              </a:xfrm>
              <a:prstGeom prst="rect">
                <a:avLst/>
              </a:prstGeom>
              <a:blipFill>
                <a:blip r:embed="rId5"/>
                <a:stretch>
                  <a:fillRect l="-3867" t="-11364" r="-4972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33D9D47B-22FA-014A-B599-709008B5EF36}"/>
              </a:ext>
            </a:extLst>
          </p:cNvPr>
          <p:cNvSpPr txBox="1">
            <a:spLocks/>
          </p:cNvSpPr>
          <p:nvPr/>
        </p:nvSpPr>
        <p:spPr>
          <a:xfrm>
            <a:off x="492211" y="153005"/>
            <a:ext cx="110490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C00000"/>
                </a:solidFill>
              </a:rPr>
              <a:t>Under what conditions can an epidemic occur?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525A7CA-1D38-874C-A5EB-17BCF93B32F6}"/>
                  </a:ext>
                </a:extLst>
              </p:cNvPr>
              <p:cNvSpPr/>
              <p:nvPr/>
            </p:nvSpPr>
            <p:spPr>
              <a:xfrm>
                <a:off x="2295131" y="4064632"/>
                <a:ext cx="2090188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3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&gt; 0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525A7CA-1D38-874C-A5EB-17BCF93B3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131" y="4064632"/>
                <a:ext cx="2090188" cy="553998"/>
              </a:xfrm>
              <a:prstGeom prst="rect">
                <a:avLst/>
              </a:prstGeom>
              <a:blipFill>
                <a:blip r:embed="rId6"/>
                <a:stretch>
                  <a:fillRect l="-4242" t="-11111" r="-5455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A671C47-B812-A640-88B4-F04EC6833612}"/>
              </a:ext>
            </a:extLst>
          </p:cNvPr>
          <p:cNvSpPr txBox="1"/>
          <p:nvPr/>
        </p:nvSpPr>
        <p:spPr>
          <a:xfrm>
            <a:off x="0" y="4052601"/>
            <a:ext cx="181579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If S(0)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DEC82E6-CD06-2D46-895E-583B9150B672}"/>
                  </a:ext>
                </a:extLst>
              </p:cNvPr>
              <p:cNvSpPr/>
              <p:nvPr/>
            </p:nvSpPr>
            <p:spPr>
              <a:xfrm>
                <a:off x="2783249" y="4803827"/>
                <a:ext cx="1184491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&gt; 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</m:oMath>
                </a14:m>
                <a:endParaRPr lang="en-US" sz="30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DEC82E6-CD06-2D46-895E-583B9150B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249" y="4803827"/>
                <a:ext cx="1184491" cy="553998"/>
              </a:xfrm>
              <a:prstGeom prst="rect">
                <a:avLst/>
              </a:prstGeom>
              <a:blipFill>
                <a:blip r:embed="rId7"/>
                <a:stretch>
                  <a:fillRect l="-6383" t="-11111" r="-1064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8D97780-E5A3-054F-AFEC-3F7FB9754571}"/>
                  </a:ext>
                </a:extLst>
              </p:cNvPr>
              <p:cNvSpPr/>
              <p:nvPr/>
            </p:nvSpPr>
            <p:spPr>
              <a:xfrm>
                <a:off x="2783249" y="5516976"/>
                <a:ext cx="972254" cy="8227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num>
                      <m:den>
                        <m:r>
                          <a:rPr lang="en-US" sz="3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&gt;1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8D97780-E5A3-054F-AFEC-3F7FB9754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249" y="5516976"/>
                <a:ext cx="972254" cy="822726"/>
              </a:xfrm>
              <a:prstGeom prst="rect">
                <a:avLst/>
              </a:prstGeom>
              <a:blipFill>
                <a:blip r:embed="rId8"/>
                <a:stretch>
                  <a:fillRect l="-2564" r="-12821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6C2008-8326-6346-A5D4-0288DB9F4158}"/>
                  </a:ext>
                </a:extLst>
              </p:cNvPr>
              <p:cNvSpPr/>
              <p:nvPr/>
            </p:nvSpPr>
            <p:spPr>
              <a:xfrm>
                <a:off x="4999634" y="3124288"/>
                <a:ext cx="7192365" cy="3323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en-US" sz="3000" b="0" i="1" dirty="0"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  <a:t> </a:t>
                </a:r>
                <a:r>
                  <a:rPr lang="en-US" sz="3000" dirty="0">
                    <a:latin typeface="Calibri" panose="020F0502020204030204" pitchFamily="34" charset="0"/>
                    <a:ea typeface="Cambria Math" charset="0"/>
                    <a:cs typeface="Calibri" panose="020F0502020204030204" pitchFamily="34" charset="0"/>
                  </a:rPr>
                  <a:t>effective contact rate</a:t>
                </a:r>
                <a:endParaRPr lang="en-US" sz="3000" b="0" dirty="0">
                  <a:latin typeface="Calibri" panose="020F0502020204030204" pitchFamily="34" charset="0"/>
                  <a:ea typeface="Cambria Math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</m:oMath>
                </a14:m>
                <a:r>
                  <a:rPr lang="en-US" sz="3000" b="0" dirty="0">
                    <a:latin typeface="Cambria Math" charset="0"/>
                    <a:ea typeface="Cambria Math" charset="0"/>
                    <a:cs typeface="Cambria Math" charset="0"/>
                  </a:rPr>
                  <a:t> = rate of recovery</a:t>
                </a:r>
              </a:p>
              <a:p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D = 1/</a:t>
                </a:r>
                <a:r>
                  <a:rPr lang="en-US" sz="3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= duration of infectiousness</a:t>
                </a:r>
              </a:p>
              <a:p>
                <a:endParaRPr lang="en-US" sz="3000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m:rPr>
                        <m:nor/>
                      </m:rPr>
                      <a:rPr lang="en-US" sz="30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D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=    (infections generated / time)(time)</a:t>
                </a:r>
              </a:p>
              <a:p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      =     total infections generated </a:t>
                </a:r>
              </a:p>
              <a:p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Epidemic can occur if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m:rPr>
                        <m:nor/>
                      </m:rPr>
                      <a:rPr lang="en-US" sz="3000" dirty="0">
                        <a:latin typeface="Cambria Math" charset="0"/>
                        <a:ea typeface="Cambria Math" charset="0"/>
                        <a:cs typeface="Cambria Math" charset="0"/>
                      </a:rPr>
                      <m:t>D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&gt; 1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6C2008-8326-6346-A5D4-0288DB9F4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634" y="3124288"/>
                <a:ext cx="7192365" cy="3323987"/>
              </a:xfrm>
              <a:prstGeom prst="rect">
                <a:avLst/>
              </a:prstGeom>
              <a:blipFill>
                <a:blip r:embed="rId9"/>
                <a:stretch>
                  <a:fillRect l="-1940" t="-1901" r="-1235" b="-4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89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Basic Reproductive Number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2900"/>
          </a:xfrm>
        </p:spPr>
        <p:txBody>
          <a:bodyPr/>
          <a:lstStyle/>
          <a:p>
            <a:r>
              <a:rPr lang="en-US" dirty="0"/>
              <a:t>The basic reproductive number (R</a:t>
            </a:r>
            <a:r>
              <a:rPr lang="en-US" baseline="-25000" dirty="0"/>
              <a:t>0</a:t>
            </a:r>
            <a:r>
              <a:rPr lang="en-US" dirty="0"/>
              <a:t>) is the average number of infectious individuals generated by a single infectious individual in a fully susceptible population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the SIR model, R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= b/g </a:t>
            </a:r>
            <a:r>
              <a:rPr lang="en-US" dirty="0">
                <a:latin typeface="Calibri" panose="020F0502020204030204" pitchFamily="34" charset="0"/>
                <a:ea typeface="Symbol" charset="2"/>
                <a:cs typeface="Calibri" panose="020F0502020204030204" pitchFamily="34" charset="0"/>
              </a:rPr>
              <a:t>or </a:t>
            </a:r>
            <a:r>
              <a:rPr lang="en-US" dirty="0" err="1">
                <a:latin typeface="Symbol" charset="2"/>
                <a:ea typeface="Symbol" charset="2"/>
                <a:cs typeface="Symbol" charset="2"/>
              </a:rPr>
              <a:t>b</a:t>
            </a:r>
            <a:r>
              <a:rPr lang="en-US" dirty="0" err="1">
                <a:latin typeface="Calibri" panose="020F0502020204030204" pitchFamily="34" charset="0"/>
                <a:ea typeface="Symbol" charset="2"/>
                <a:cs typeface="Calibri" panose="020F0502020204030204" pitchFamily="34" charset="0"/>
              </a:rPr>
              <a:t>D</a:t>
            </a:r>
            <a:r>
              <a:rPr lang="en-US" dirty="0">
                <a:latin typeface="Symbol" charset="2"/>
                <a:ea typeface="Symbol" charset="2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ea typeface="Symbol" charset="2"/>
                <a:cs typeface="Calibri" panose="020F0502020204030204" pitchFamily="34" charset="0"/>
              </a:rPr>
              <a:t>where D= duration of infectiousness</a:t>
            </a:r>
          </a:p>
          <a:p>
            <a:endParaRPr lang="en-US" dirty="0"/>
          </a:p>
          <a:p>
            <a:r>
              <a:rPr lang="en-US" dirty="0"/>
              <a:t>If &gt;1, an epidemic can occur</a:t>
            </a:r>
          </a:p>
          <a:p>
            <a:endParaRPr lang="en-US" dirty="0"/>
          </a:p>
          <a:p>
            <a:r>
              <a:rPr lang="en-US" dirty="0"/>
              <a:t>For an epidemic to begin, the susceptible population has to be greater than 1/R</a:t>
            </a:r>
            <a:r>
              <a:rPr lang="en-US" baseline="-25000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3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Under what conditions can an epidemic occur?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C2F147-128C-F045-9F36-E701F1768BDC}"/>
                  </a:ext>
                </a:extLst>
              </p:cNvPr>
              <p:cNvSpPr/>
              <p:nvPr/>
            </p:nvSpPr>
            <p:spPr>
              <a:xfrm>
                <a:off x="3674075" y="2370869"/>
                <a:ext cx="5362833" cy="7682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𝑑𝐼</m:t>
                        </m:r>
                      </m:num>
                      <m:den>
                        <m:r>
                          <a:rPr lang="en-US" sz="3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𝑑𝑡</m:t>
                        </m:r>
                      </m:den>
                    </m:f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𝑆𝐼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𝐼</m:t>
                    </m:r>
                  </m:oMath>
                </a14:m>
                <a:endParaRPr lang="en-US" sz="30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C2F147-128C-F045-9F36-E701F1768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075" y="2370869"/>
                <a:ext cx="5362833" cy="768287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0ADAE08-774B-6A41-8E2C-5245A0439B09}"/>
                  </a:ext>
                </a:extLst>
              </p:cNvPr>
              <p:cNvSpPr/>
              <p:nvPr/>
            </p:nvSpPr>
            <p:spPr>
              <a:xfrm>
                <a:off x="4312508" y="3265339"/>
                <a:ext cx="2360141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3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𝑆𝐼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𝐼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&gt; 0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0ADAE08-774B-6A41-8E2C-5245A0439B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508" y="3265339"/>
                <a:ext cx="2360141" cy="553998"/>
              </a:xfrm>
              <a:prstGeom prst="rect">
                <a:avLst/>
              </a:prstGeom>
              <a:blipFill>
                <a:blip r:embed="rId3"/>
                <a:stretch>
                  <a:fillRect l="-3226" t="-11111" r="-1075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09E741-55A0-BB46-BA0D-5C19AE2E0823}"/>
                  </a:ext>
                </a:extLst>
              </p:cNvPr>
              <p:cNvSpPr/>
              <p:nvPr/>
            </p:nvSpPr>
            <p:spPr>
              <a:xfrm>
                <a:off x="4279556" y="4083541"/>
                <a:ext cx="2447658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𝐼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&gt; 0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309E741-55A0-BB46-BA0D-5C19AE2E0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556" y="4083541"/>
                <a:ext cx="2447658" cy="553998"/>
              </a:xfrm>
              <a:prstGeom prst="rect">
                <a:avLst/>
              </a:prstGeom>
              <a:blipFill>
                <a:blip r:embed="rId4"/>
                <a:stretch>
                  <a:fillRect l="-1031" t="-13636" r="-4639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469039-6A76-3F48-8664-4E230EC5AC0F}"/>
                  </a:ext>
                </a:extLst>
              </p:cNvPr>
              <p:cNvSpPr/>
              <p:nvPr/>
            </p:nvSpPr>
            <p:spPr>
              <a:xfrm>
                <a:off x="4358584" y="4901743"/>
                <a:ext cx="2289601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&gt; 0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3469039-6A76-3F48-8664-4E230EC5A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584" y="4901743"/>
                <a:ext cx="2289601" cy="553998"/>
              </a:xfrm>
              <a:prstGeom prst="rect">
                <a:avLst/>
              </a:prstGeom>
              <a:blipFill>
                <a:blip r:embed="rId5"/>
                <a:stretch>
                  <a:fillRect l="-3315" t="-11111" r="-4972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C820E4-788A-8D45-9498-1D6C6A89F9B7}"/>
                  </a:ext>
                </a:extLst>
              </p:cNvPr>
              <p:cNvSpPr/>
              <p:nvPr/>
            </p:nvSpPr>
            <p:spPr>
              <a:xfrm>
                <a:off x="4654377" y="5603307"/>
                <a:ext cx="1056700" cy="766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&gt;</a:t>
                </a:r>
                <a:r>
                  <a:rPr lang="en-US" sz="3000" dirty="0"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𝛾</m:t>
                        </m:r>
                      </m:num>
                      <m:den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US" sz="30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C820E4-788A-8D45-9498-1D6C6A89F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377" y="5603307"/>
                <a:ext cx="1056700" cy="766364"/>
              </a:xfrm>
              <a:prstGeom prst="rect">
                <a:avLst/>
              </a:prstGeom>
              <a:blipFill>
                <a:blip r:embed="rId6"/>
                <a:stretch>
                  <a:fillRect l="-2353" r="-1176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8AE7370-2340-1443-B2F7-DAD7E51D734F}"/>
              </a:ext>
            </a:extLst>
          </p:cNvPr>
          <p:cNvSpPr txBox="1"/>
          <p:nvPr/>
        </p:nvSpPr>
        <p:spPr>
          <a:xfrm>
            <a:off x="7034212" y="5786249"/>
            <a:ext cx="5157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70C0"/>
                </a:solidFill>
              </a:rPr>
              <a:t>For epidemic to start, S(0) &gt; </a:t>
            </a:r>
            <a:r>
              <a:rPr lang="en-US" sz="3000" dirty="0">
                <a:solidFill>
                  <a:srgbClr val="0070C0"/>
                </a:solidFill>
                <a:latin typeface="Symbol" charset="2"/>
                <a:ea typeface="Symbol" charset="2"/>
                <a:cs typeface="Symbol" charset="2"/>
              </a:rPr>
              <a:t>g/b </a:t>
            </a:r>
            <a:r>
              <a:rPr lang="en-US" sz="3000" dirty="0">
                <a:solidFill>
                  <a:srgbClr val="0070C0"/>
                </a:solidFill>
                <a:latin typeface="Calibri" panose="020F0502020204030204" pitchFamily="34" charset="0"/>
                <a:ea typeface="Symbol" charset="2"/>
                <a:cs typeface="Calibri" panose="020F0502020204030204" pitchFamily="34" charset="0"/>
              </a:rPr>
              <a:t>and I(0) &gt; 0</a:t>
            </a:r>
          </a:p>
        </p:txBody>
      </p:sp>
    </p:spTree>
    <p:extLst>
      <p:ext uri="{BB962C8B-B14F-4D97-AF65-F5344CB8AC3E}">
        <p14:creationId xmlns:p14="http://schemas.microsoft.com/office/powerpoint/2010/main" val="4020417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baseline="-25000" dirty="0">
                <a:solidFill>
                  <a:srgbClr val="C00000"/>
                </a:solidFill>
              </a:rPr>
              <a:t>0</a:t>
            </a:r>
            <a:r>
              <a:rPr lang="en-US" dirty="0">
                <a:solidFill>
                  <a:srgbClr val="C00000"/>
                </a:solidFill>
              </a:rPr>
              <a:t> for various diseases</a:t>
            </a:r>
            <a:endParaRPr lang="en-US" baseline="-25000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437173"/>
              </p:ext>
            </p:extLst>
          </p:nvPr>
        </p:nvGraphicFramePr>
        <p:xfrm>
          <a:off x="1175514" y="1938046"/>
          <a:ext cx="8128000" cy="3291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Disease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Estimated</a:t>
                      </a:r>
                      <a:r>
                        <a:rPr lang="en-US" sz="3000" baseline="0" dirty="0"/>
                        <a:t> R0</a:t>
                      </a:r>
                      <a:endParaRPr 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Tuberculosis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1-3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Influenza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1.5-4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Rubella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6-7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Chickenpox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10-12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/>
                        <a:t>Measles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16-25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4809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Basic Reproductive Number and Vaccine Critical Proportion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: proportion immunized</a:t>
            </a:r>
            <a:endParaRPr lang="en-US" baseline="-250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	S = 1 – 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baseline="-25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S(0) &gt; 1/R</a:t>
            </a:r>
            <a:r>
              <a:rPr lang="en-US" baseline="-25000" dirty="0"/>
              <a:t>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	1-P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&gt; 1/R</a:t>
            </a:r>
            <a:r>
              <a:rPr lang="en-US" baseline="-25000" dirty="0"/>
              <a:t>0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	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&lt; 1-1/R</a:t>
            </a:r>
            <a:r>
              <a:rPr lang="en-US" baseline="-25000" dirty="0"/>
              <a:t>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P</a:t>
            </a:r>
            <a:r>
              <a:rPr lang="en-US" baseline="-25000" dirty="0"/>
              <a:t>c</a:t>
            </a:r>
            <a:r>
              <a:rPr lang="en-US" dirty="0"/>
              <a:t>: critical proportion to immunize to avert epidemic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P</a:t>
            </a:r>
            <a:r>
              <a:rPr lang="en-US" baseline="-25000" dirty="0"/>
              <a:t>c</a:t>
            </a:r>
            <a:r>
              <a:rPr lang="en-US" dirty="0"/>
              <a:t> &gt; 1-1/R</a:t>
            </a:r>
            <a:r>
              <a:rPr lang="en-US" baseline="-25000" dirty="0"/>
              <a:t>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What is the critical proportion to immunize for Measles? (R</a:t>
            </a:r>
            <a:r>
              <a:rPr lang="en-US" baseline="-25000" dirty="0"/>
              <a:t>0</a:t>
            </a:r>
            <a:r>
              <a:rPr lang="en-US" dirty="0"/>
              <a:t>=20)</a:t>
            </a:r>
          </a:p>
        </p:txBody>
      </p:sp>
    </p:spTree>
    <p:extLst>
      <p:ext uri="{BB962C8B-B14F-4D97-AF65-F5344CB8AC3E}">
        <p14:creationId xmlns:p14="http://schemas.microsoft.com/office/powerpoint/2010/main" val="145434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IR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0"/>
            <a:ext cx="1059955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76594" y="68649"/>
            <a:ext cx="55674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Why does an </a:t>
            </a:r>
            <a:r>
              <a:rPr lang="en-US" sz="3000">
                <a:solidFill>
                  <a:srgbClr val="C00000"/>
                </a:solidFill>
              </a:rPr>
              <a:t>epidemic decline?</a:t>
            </a:r>
            <a:endParaRPr lang="en-US" sz="3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424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Basic </a:t>
            </a:r>
            <a:r>
              <a:rPr lang="en-US" dirty="0" err="1">
                <a:solidFill>
                  <a:srgbClr val="C00000"/>
                </a:solidFill>
              </a:rPr>
              <a:t>vs</a:t>
            </a:r>
            <a:r>
              <a:rPr lang="en-US" dirty="0">
                <a:solidFill>
                  <a:srgbClr val="C00000"/>
                </a:solidFill>
              </a:rPr>
              <a:t> Effective Reproductive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Reproductive Number (R</a:t>
            </a:r>
            <a:r>
              <a:rPr lang="en-US" baseline="-25000" dirty="0"/>
              <a:t>e</a:t>
            </a:r>
            <a:r>
              <a:rPr lang="en-US" dirty="0"/>
              <a:t>): number of infections generated by average infectious person during epidemic</a:t>
            </a:r>
          </a:p>
          <a:p>
            <a:r>
              <a:rPr lang="en-US" baseline="-25000" dirty="0"/>
              <a:t> </a:t>
            </a:r>
            <a:r>
              <a:rPr lang="en-US" dirty="0" err="1"/>
              <a:t>R</a:t>
            </a:r>
            <a:r>
              <a:rPr lang="en-US" baseline="-25000" dirty="0" err="1"/>
              <a:t>t</a:t>
            </a:r>
            <a:r>
              <a:rPr lang="en-US" dirty="0"/>
              <a:t> : Effective reproductive number at time t</a:t>
            </a:r>
          </a:p>
          <a:p>
            <a:r>
              <a:rPr lang="en-US" dirty="0"/>
              <a:t>R</a:t>
            </a:r>
            <a:r>
              <a:rPr lang="en-US" baseline="-25000" dirty="0"/>
              <a:t>t</a:t>
            </a:r>
            <a:r>
              <a:rPr lang="en-US" dirty="0"/>
              <a:t> = R</a:t>
            </a:r>
            <a:r>
              <a:rPr lang="en-US" baseline="-25000" dirty="0"/>
              <a:t>0</a:t>
            </a:r>
            <a:r>
              <a:rPr lang="en-US" dirty="0"/>
              <a:t>*S</a:t>
            </a:r>
            <a:r>
              <a:rPr lang="en-US" baseline="-25000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C0602FE-E19B-CB41-B2BB-56586288311B}"/>
                  </a:ext>
                </a:extLst>
              </p:cNvPr>
              <p:cNvSpPr/>
              <p:nvPr/>
            </p:nvSpPr>
            <p:spPr>
              <a:xfrm>
                <a:off x="4022968" y="3219470"/>
                <a:ext cx="2289601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&gt; 0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C0602FE-E19B-CB41-B2BB-565862883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968" y="3219470"/>
                <a:ext cx="2289601" cy="553998"/>
              </a:xfrm>
              <a:prstGeom prst="rect">
                <a:avLst/>
              </a:prstGeom>
              <a:blipFill>
                <a:blip r:embed="rId2"/>
                <a:stretch>
                  <a:fillRect l="-3867" t="-13636" r="-4972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0BED19F-8220-CC48-9D35-1C7F4E48C0AB}"/>
                  </a:ext>
                </a:extLst>
              </p:cNvPr>
              <p:cNvSpPr/>
              <p:nvPr/>
            </p:nvSpPr>
            <p:spPr>
              <a:xfrm>
                <a:off x="3914683" y="3773468"/>
                <a:ext cx="3051169" cy="8227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(</m:t>
                    </m:r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lang="en-US" sz="30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num>
                      <m:den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&gt; 0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0BED19F-8220-CC48-9D35-1C7F4E48C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683" y="3773468"/>
                <a:ext cx="3051169" cy="822726"/>
              </a:xfrm>
              <a:prstGeom prst="rect">
                <a:avLst/>
              </a:prstGeom>
              <a:blipFill>
                <a:blip r:embed="rId3"/>
                <a:stretch>
                  <a:fillRect l="-249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5B856A-3618-6649-A273-9798C202D008}"/>
                  </a:ext>
                </a:extLst>
              </p:cNvPr>
              <p:cNvSpPr/>
              <p:nvPr/>
            </p:nvSpPr>
            <p:spPr>
              <a:xfrm>
                <a:off x="3806398" y="4613315"/>
                <a:ext cx="3051169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0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𝛾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&gt; 0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5B856A-3618-6649-A273-9798C202D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398" y="4613315"/>
                <a:ext cx="3051169" cy="553998"/>
              </a:xfrm>
              <a:prstGeom prst="rect">
                <a:avLst/>
              </a:prstGeom>
              <a:blipFill>
                <a:blip r:embed="rId4"/>
                <a:stretch>
                  <a:fillRect l="-3333" t="-11111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74A00E-2806-5148-9300-8C4169F18E02}"/>
                  </a:ext>
                </a:extLst>
              </p:cNvPr>
              <p:cNvSpPr/>
              <p:nvPr/>
            </p:nvSpPr>
            <p:spPr>
              <a:xfrm>
                <a:off x="3806398" y="5263867"/>
                <a:ext cx="3051169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300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0</m:t>
                        </m:r>
                      </m:sub>
                    </m:sSub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1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&gt; 0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74A00E-2806-5148-9300-8C4169F18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398" y="5263867"/>
                <a:ext cx="3051169" cy="553998"/>
              </a:xfrm>
              <a:prstGeom prst="rect">
                <a:avLst/>
              </a:prstGeom>
              <a:blipFill>
                <a:blip r:embed="rId5"/>
                <a:stretch>
                  <a:fillRect l="-1667" t="-11111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73F1D3D-C7DD-7C4C-AEF9-B71C99B9B3D3}"/>
                  </a:ext>
                </a:extLst>
              </p:cNvPr>
              <p:cNvSpPr/>
              <p:nvPr/>
            </p:nvSpPr>
            <p:spPr>
              <a:xfrm>
                <a:off x="4022968" y="5956801"/>
                <a:ext cx="2834599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1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&gt; 0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73F1D3D-C7DD-7C4C-AEF9-B71C99B9B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968" y="5956801"/>
                <a:ext cx="2834599" cy="553998"/>
              </a:xfrm>
              <a:prstGeom prst="rect">
                <a:avLst/>
              </a:prstGeom>
              <a:blipFill>
                <a:blip r:embed="rId6"/>
                <a:stretch>
                  <a:fillRect l="-3125" t="-11111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16B7A97-DF2C-3B4D-AB5C-B042E1E657BD}"/>
                  </a:ext>
                </a:extLst>
              </p:cNvPr>
              <p:cNvSpPr/>
              <p:nvPr/>
            </p:nvSpPr>
            <p:spPr>
              <a:xfrm>
                <a:off x="7376178" y="5921426"/>
                <a:ext cx="4815822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000" dirty="0">
                    <a:ea typeface="Cambria Math" charset="0"/>
                  </a:rPr>
                  <a:t>Infections grow 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charset="0"/>
                          </a:rPr>
                          <m:t>𝑅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000" dirty="0">
                    <a:latin typeface="Cambria Math" charset="0"/>
                    <a:ea typeface="Cambria Math" charset="0"/>
                    <a:cs typeface="Cambria Math" charset="0"/>
                  </a:rPr>
                  <a:t> &gt; 1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16B7A97-DF2C-3B4D-AB5C-B042E1E65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178" y="5921426"/>
                <a:ext cx="4815822" cy="553998"/>
              </a:xfrm>
              <a:prstGeom prst="rect">
                <a:avLst/>
              </a:prstGeom>
              <a:blipFill>
                <a:blip r:embed="rId7"/>
                <a:stretch>
                  <a:fillRect l="-2895" t="-11111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41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Distinguish static from dynamic models of infectious diseases</a:t>
            </a:r>
          </a:p>
          <a:p>
            <a:r>
              <a:rPr lang="en-US" dirty="0"/>
              <a:t>Become familiar with the components and properties of a SIR model</a:t>
            </a:r>
          </a:p>
          <a:p>
            <a:r>
              <a:rPr lang="en-US" dirty="0"/>
              <a:t>Become comfortable with common terminology in models: effective contact rate, force of infection, incidence, recovery rate</a:t>
            </a:r>
          </a:p>
          <a:p>
            <a:r>
              <a:rPr lang="en-US" dirty="0"/>
              <a:t>Understand the basic reproductive number and its importance in infectious disease epidemics</a:t>
            </a:r>
          </a:p>
          <a:p>
            <a:r>
              <a:rPr lang="en-US" dirty="0"/>
              <a:t>Identify conditions under which an outbreak may occur and the role of herd immunity in preventing spread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984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0"/>
            <a:ext cx="10058400" cy="650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600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06" y="0"/>
            <a:ext cx="10058400" cy="650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843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0"/>
            <a:ext cx="10058400" cy="650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890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Herd Immunity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432485" y="2087605"/>
            <a:ext cx="2842055" cy="320589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6053" y="4943388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45750" y="4792361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83047" y="5094415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60399" y="4594653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83047" y="4519139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6118" y="5094415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77101" y="4218458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80756" y="4745680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86701" y="5018901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68161" y="4896707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30420" y="2761734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5069" y="2564026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7717" y="2488512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61771" y="2187831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65426" y="2715053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43459" y="2187831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506149" y="2761734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320798" y="2564026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643446" y="2488512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437500" y="2187831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841155" y="2715053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328560" y="2866080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977077" y="2459679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114374" y="2186457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312083" y="2412998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2799488" y="2564025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67717" y="3216188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005014" y="2942966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202723" y="3169507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1690128" y="3320534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1924905" y="3431745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062202" y="3158523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259911" y="3385064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26721" y="3740663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506148" y="3093993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320797" y="2896285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658549" y="2914134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1434755" y="3356231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297458" y="3564923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112107" y="3367215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156939" y="3886198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2354648" y="4112739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2795371" y="4159420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2610020" y="3961712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2932668" y="3886198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2156939" y="4613874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294236" y="4340652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2491945" y="4567193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979350" y="4718220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795370" y="4491679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610019" y="4293971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2947771" y="4311820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723977" y="4753917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2586680" y="4962609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401329" y="4764901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879122" y="5018901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1228809" y="3839517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1669532" y="3886198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1168397" y="4067430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1366106" y="4293971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1853511" y="4444998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669531" y="4218457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484180" y="4020749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821932" y="4038598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598138" y="4480695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460841" y="4689387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275490" y="4491679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704333" y="3762631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007758" y="3687117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936365" y="3949355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13717" y="3960339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545490" y="2621690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2682787" y="2348468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789880" y="2772717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2697890" y="3140674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443892" y="3198339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581189" y="2925117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2688282" y="3349366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701111" y="3563550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515759" y="3698101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853511" y="3715950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2183022" y="3640436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2380731" y="3866977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2233827" y="4841787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909803" y="4704489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959229" y="4236306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2122613" y="4141571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251673" y="5099907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927649" y="4962609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512540" y="3461950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2502932" y="3670642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2947764" y="3412523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2938156" y="3621215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006804" y="2838620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2997196" y="3047312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3047998" y="2272954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>
            <a:off x="3038390" y="2481646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2434283" y="2197441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697469" y="3047312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606853" y="3245020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766114" y="3500393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568408" y="3621214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051696" y="4326922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575272" y="4340652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1956486" y="2919625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/>
          <p:nvPr/>
        </p:nvSpPr>
        <p:spPr>
          <a:xfrm>
            <a:off x="2191263" y="3030836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1823302" y="3122825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2129477" y="2612079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/>
          <p:nvPr/>
        </p:nvSpPr>
        <p:spPr>
          <a:xfrm>
            <a:off x="1769759" y="2196068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1112107" y="2423981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48669" y="2087605"/>
            <a:ext cx="2842055" cy="320589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4072237" y="4943388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4361934" y="4792361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4499231" y="5094415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4176583" y="4594653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499231" y="4519139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4282302" y="5094415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4293285" y="4218458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4696940" y="4745680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4902885" y="5018901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5184345" y="4896707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4246604" y="2761734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/>
          <p:nvPr/>
        </p:nvSpPr>
        <p:spPr>
          <a:xfrm>
            <a:off x="4061253" y="2564026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/>
          <p:nvPr/>
        </p:nvSpPr>
        <p:spPr>
          <a:xfrm>
            <a:off x="4383901" y="2488512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/>
          <p:cNvSpPr/>
          <p:nvPr/>
        </p:nvSpPr>
        <p:spPr>
          <a:xfrm>
            <a:off x="4177955" y="2187831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4581610" y="2715053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4559643" y="2187831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5022333" y="2761734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4836982" y="2564026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5159630" y="2488512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4953684" y="2187831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5357339" y="2715053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5844744" y="2866080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493261" y="2459679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5630558" y="2186457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/>
          <p:cNvSpPr/>
          <p:nvPr/>
        </p:nvSpPr>
        <p:spPr>
          <a:xfrm>
            <a:off x="5828267" y="2412998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/>
          <p:cNvSpPr/>
          <p:nvPr/>
        </p:nvSpPr>
        <p:spPr>
          <a:xfrm>
            <a:off x="6315672" y="2564025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4383901" y="3216188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4521198" y="2942966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4718907" y="3169507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5206312" y="3320534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5441089" y="3431745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5578386" y="3158523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Oval 148"/>
          <p:cNvSpPr/>
          <p:nvPr/>
        </p:nvSpPr>
        <p:spPr>
          <a:xfrm>
            <a:off x="5776095" y="3385064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6242905" y="3740663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Oval 150"/>
          <p:cNvSpPr/>
          <p:nvPr/>
        </p:nvSpPr>
        <p:spPr>
          <a:xfrm>
            <a:off x="5022332" y="3093993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836981" y="2896285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5174733" y="2914134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4950939" y="3356231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4813642" y="3564923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4628291" y="3367215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/>
          <p:cNvSpPr/>
          <p:nvPr/>
        </p:nvSpPr>
        <p:spPr>
          <a:xfrm>
            <a:off x="5673123" y="3886198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5870832" y="4112739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6311555" y="4159420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/>
          <p:cNvSpPr/>
          <p:nvPr/>
        </p:nvSpPr>
        <p:spPr>
          <a:xfrm>
            <a:off x="6126204" y="3961712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/>
          <p:cNvSpPr/>
          <p:nvPr/>
        </p:nvSpPr>
        <p:spPr>
          <a:xfrm>
            <a:off x="6448852" y="3886198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/>
          <p:cNvSpPr/>
          <p:nvPr/>
        </p:nvSpPr>
        <p:spPr>
          <a:xfrm>
            <a:off x="5673123" y="4613874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/>
          <p:cNvSpPr/>
          <p:nvPr/>
        </p:nvSpPr>
        <p:spPr>
          <a:xfrm>
            <a:off x="5810420" y="4340652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/>
          <p:cNvSpPr/>
          <p:nvPr/>
        </p:nvSpPr>
        <p:spPr>
          <a:xfrm>
            <a:off x="6008129" y="4567193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/>
          <p:cNvSpPr/>
          <p:nvPr/>
        </p:nvSpPr>
        <p:spPr>
          <a:xfrm>
            <a:off x="6495534" y="4718220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6311554" y="4491679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/>
          <p:cNvSpPr/>
          <p:nvPr/>
        </p:nvSpPr>
        <p:spPr>
          <a:xfrm>
            <a:off x="6126203" y="4293971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6463955" y="4311820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/>
          <p:cNvSpPr/>
          <p:nvPr/>
        </p:nvSpPr>
        <p:spPr>
          <a:xfrm>
            <a:off x="6240161" y="4753917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/>
          <p:cNvSpPr/>
          <p:nvPr/>
        </p:nvSpPr>
        <p:spPr>
          <a:xfrm>
            <a:off x="6102864" y="4962609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5917513" y="4764901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/>
          <p:cNvSpPr/>
          <p:nvPr/>
        </p:nvSpPr>
        <p:spPr>
          <a:xfrm>
            <a:off x="6395306" y="5018901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/>
          <p:cNvSpPr/>
          <p:nvPr/>
        </p:nvSpPr>
        <p:spPr>
          <a:xfrm>
            <a:off x="4744993" y="3839517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5185716" y="3886198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/>
          <p:cNvSpPr/>
          <p:nvPr/>
        </p:nvSpPr>
        <p:spPr>
          <a:xfrm>
            <a:off x="4684581" y="4067430"/>
            <a:ext cx="137297" cy="1510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4882290" y="4293971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5369695" y="4444998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5185715" y="4218457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/>
          <p:cNvSpPr/>
          <p:nvPr/>
        </p:nvSpPr>
        <p:spPr>
          <a:xfrm>
            <a:off x="5000364" y="4020749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5338116" y="4038598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/>
          <p:cNvSpPr/>
          <p:nvPr/>
        </p:nvSpPr>
        <p:spPr>
          <a:xfrm>
            <a:off x="5114322" y="4480695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/>
          <p:cNvSpPr/>
          <p:nvPr/>
        </p:nvSpPr>
        <p:spPr>
          <a:xfrm>
            <a:off x="4977025" y="4689387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/>
          <p:cNvSpPr/>
          <p:nvPr/>
        </p:nvSpPr>
        <p:spPr>
          <a:xfrm>
            <a:off x="4791674" y="4491679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4220517" y="3762631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/>
          <p:cNvSpPr/>
          <p:nvPr/>
        </p:nvSpPr>
        <p:spPr>
          <a:xfrm>
            <a:off x="4523942" y="3687117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/>
          <p:cNvSpPr/>
          <p:nvPr/>
        </p:nvSpPr>
        <p:spPr>
          <a:xfrm>
            <a:off x="4452549" y="3949355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/>
          <p:cNvSpPr/>
          <p:nvPr/>
        </p:nvSpPr>
        <p:spPr>
          <a:xfrm>
            <a:off x="4129901" y="3960339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6061674" y="2621690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6198971" y="2348468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6306064" y="2772717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6214074" y="3140674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5960076" y="3198339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/>
          <p:cNvSpPr/>
          <p:nvPr/>
        </p:nvSpPr>
        <p:spPr>
          <a:xfrm>
            <a:off x="6097373" y="2925117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6204466" y="3349366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/>
          <p:cNvSpPr/>
          <p:nvPr/>
        </p:nvSpPr>
        <p:spPr>
          <a:xfrm>
            <a:off x="5217295" y="3563550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5031943" y="3698101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5369695" y="3715950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5699206" y="3640436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/>
          <p:cNvSpPr/>
          <p:nvPr/>
        </p:nvSpPr>
        <p:spPr>
          <a:xfrm>
            <a:off x="5896915" y="3866977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/>
          <p:cNvSpPr/>
          <p:nvPr/>
        </p:nvSpPr>
        <p:spPr>
          <a:xfrm>
            <a:off x="5750011" y="4841787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/>
          <p:cNvSpPr/>
          <p:nvPr/>
        </p:nvSpPr>
        <p:spPr>
          <a:xfrm>
            <a:off x="5425987" y="4704489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5475413" y="4236306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/>
          <p:cNvSpPr/>
          <p:nvPr/>
        </p:nvSpPr>
        <p:spPr>
          <a:xfrm>
            <a:off x="5638797" y="4141571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/>
          <p:cNvSpPr/>
          <p:nvPr/>
        </p:nvSpPr>
        <p:spPr>
          <a:xfrm>
            <a:off x="5767857" y="5099907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/>
          <p:cNvSpPr/>
          <p:nvPr/>
        </p:nvSpPr>
        <p:spPr>
          <a:xfrm>
            <a:off x="5443833" y="4962609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/>
          <p:cNvSpPr/>
          <p:nvPr/>
        </p:nvSpPr>
        <p:spPr>
          <a:xfrm>
            <a:off x="6028724" y="3461950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/>
          <p:cNvSpPr/>
          <p:nvPr/>
        </p:nvSpPr>
        <p:spPr>
          <a:xfrm>
            <a:off x="6019116" y="3670642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/>
          <p:cNvSpPr/>
          <p:nvPr/>
        </p:nvSpPr>
        <p:spPr>
          <a:xfrm>
            <a:off x="6463948" y="3412523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/>
          <p:cNvSpPr/>
          <p:nvPr/>
        </p:nvSpPr>
        <p:spPr>
          <a:xfrm>
            <a:off x="6454340" y="3621215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6522988" y="2838620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6513380" y="3047312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/>
          <p:cNvSpPr/>
          <p:nvPr/>
        </p:nvSpPr>
        <p:spPr>
          <a:xfrm>
            <a:off x="6564182" y="2272954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6554574" y="2481646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5950467" y="2197441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4213653" y="3047312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4123037" y="3245020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4282298" y="3500393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4084592" y="3621214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/>
          <p:cNvSpPr/>
          <p:nvPr/>
        </p:nvSpPr>
        <p:spPr>
          <a:xfrm>
            <a:off x="4567880" y="4326922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/>
          <p:cNvSpPr/>
          <p:nvPr/>
        </p:nvSpPr>
        <p:spPr>
          <a:xfrm>
            <a:off x="4091456" y="4340652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/>
          <p:cNvSpPr/>
          <p:nvPr/>
        </p:nvSpPr>
        <p:spPr>
          <a:xfrm>
            <a:off x="5472670" y="2919625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/>
          <p:cNvSpPr/>
          <p:nvPr/>
        </p:nvSpPr>
        <p:spPr>
          <a:xfrm>
            <a:off x="5707447" y="3030836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/>
          <p:cNvSpPr/>
          <p:nvPr/>
        </p:nvSpPr>
        <p:spPr>
          <a:xfrm>
            <a:off x="5339486" y="3122825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5645661" y="2612079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5285943" y="2196068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4628291" y="2423981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Straight Connector 227"/>
          <p:cNvCxnSpPr/>
          <p:nvPr/>
        </p:nvCxnSpPr>
        <p:spPr>
          <a:xfrm flipH="1" flipV="1">
            <a:off x="4589846" y="4051491"/>
            <a:ext cx="114842" cy="646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stCxn id="175" idx="0"/>
            <a:endCxn id="173" idx="3"/>
          </p:cNvCxnSpPr>
          <p:nvPr/>
        </p:nvCxnSpPr>
        <p:spPr>
          <a:xfrm flipV="1">
            <a:off x="4753230" y="3968427"/>
            <a:ext cx="11870" cy="990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7437393" y="2082797"/>
            <a:ext cx="2842055" cy="320589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7560961" y="4938580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/>
          <p:cNvSpPr/>
          <p:nvPr/>
        </p:nvSpPr>
        <p:spPr>
          <a:xfrm>
            <a:off x="7850658" y="4787553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7987955" y="5089607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7665307" y="4589845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/>
          <p:cNvSpPr/>
          <p:nvPr/>
        </p:nvSpPr>
        <p:spPr>
          <a:xfrm>
            <a:off x="7987955" y="4514331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7771026" y="5089607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/>
          <p:cNvSpPr/>
          <p:nvPr/>
        </p:nvSpPr>
        <p:spPr>
          <a:xfrm>
            <a:off x="7782009" y="4213650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8185664" y="4740872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8391609" y="5014093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8673069" y="4891899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/>
          <p:cNvSpPr/>
          <p:nvPr/>
        </p:nvSpPr>
        <p:spPr>
          <a:xfrm>
            <a:off x="7735328" y="2756926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/>
          <p:cNvSpPr/>
          <p:nvPr/>
        </p:nvSpPr>
        <p:spPr>
          <a:xfrm>
            <a:off x="7549977" y="2559218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/>
          <p:cNvSpPr/>
          <p:nvPr/>
        </p:nvSpPr>
        <p:spPr>
          <a:xfrm>
            <a:off x="7872625" y="2483704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/>
          <p:cNvSpPr/>
          <p:nvPr/>
        </p:nvSpPr>
        <p:spPr>
          <a:xfrm>
            <a:off x="7666679" y="2183023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/>
          <p:cNvSpPr/>
          <p:nvPr/>
        </p:nvSpPr>
        <p:spPr>
          <a:xfrm>
            <a:off x="8070334" y="2710245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8048367" y="2183023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8511057" y="2756926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/>
          <p:cNvSpPr/>
          <p:nvPr/>
        </p:nvSpPr>
        <p:spPr>
          <a:xfrm>
            <a:off x="8325706" y="2559218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/>
          <p:cNvSpPr/>
          <p:nvPr/>
        </p:nvSpPr>
        <p:spPr>
          <a:xfrm>
            <a:off x="8648354" y="2483704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/>
          <p:cNvSpPr/>
          <p:nvPr/>
        </p:nvSpPr>
        <p:spPr>
          <a:xfrm>
            <a:off x="8442408" y="2183023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/>
          <p:cNvSpPr/>
          <p:nvPr/>
        </p:nvSpPr>
        <p:spPr>
          <a:xfrm>
            <a:off x="8846063" y="2710245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9333468" y="2861272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8981985" y="2454871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9119282" y="2181649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9316991" y="2408190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9804396" y="2559217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7872625" y="3211380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8009922" y="2938158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8207631" y="3164699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8695036" y="3315726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8929813" y="3426937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9067110" y="3153715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9264819" y="3380256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9731629" y="3735855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8511056" y="3089185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8325705" y="2891477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8663457" y="2909326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8439663" y="3351423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8302366" y="3560115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8117015" y="3362407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9161847" y="3881390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9359556" y="4107931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9800279" y="4154612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9614928" y="3956904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9937576" y="3881390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9161847" y="4609066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9299144" y="4335844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9496853" y="4562385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9984258" y="4713412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9800278" y="4486871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/>
          <p:cNvSpPr/>
          <p:nvPr/>
        </p:nvSpPr>
        <p:spPr>
          <a:xfrm>
            <a:off x="9614927" y="4289163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/>
          <p:cNvSpPr/>
          <p:nvPr/>
        </p:nvSpPr>
        <p:spPr>
          <a:xfrm>
            <a:off x="9952679" y="4307012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/>
          <p:cNvSpPr/>
          <p:nvPr/>
        </p:nvSpPr>
        <p:spPr>
          <a:xfrm>
            <a:off x="9728885" y="4749109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/>
          <p:cNvSpPr/>
          <p:nvPr/>
        </p:nvSpPr>
        <p:spPr>
          <a:xfrm>
            <a:off x="9591588" y="4957801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/>
          <p:cNvSpPr/>
          <p:nvPr/>
        </p:nvSpPr>
        <p:spPr>
          <a:xfrm>
            <a:off x="9406237" y="4760093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/>
          <p:cNvSpPr/>
          <p:nvPr/>
        </p:nvSpPr>
        <p:spPr>
          <a:xfrm>
            <a:off x="9884030" y="5014093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/>
          <p:cNvSpPr/>
          <p:nvPr/>
        </p:nvSpPr>
        <p:spPr>
          <a:xfrm>
            <a:off x="8233717" y="3834709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/>
          <p:cNvSpPr/>
          <p:nvPr/>
        </p:nvSpPr>
        <p:spPr>
          <a:xfrm>
            <a:off x="8674440" y="3881390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/>
          <p:cNvSpPr/>
          <p:nvPr/>
        </p:nvSpPr>
        <p:spPr>
          <a:xfrm>
            <a:off x="8173305" y="4062622"/>
            <a:ext cx="137297" cy="151027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/>
          <p:cNvSpPr/>
          <p:nvPr/>
        </p:nvSpPr>
        <p:spPr>
          <a:xfrm>
            <a:off x="8371014" y="4289163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/>
          <p:cNvSpPr/>
          <p:nvPr/>
        </p:nvSpPr>
        <p:spPr>
          <a:xfrm>
            <a:off x="8858419" y="4440190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/>
          <p:cNvSpPr/>
          <p:nvPr/>
        </p:nvSpPr>
        <p:spPr>
          <a:xfrm>
            <a:off x="8674439" y="4213649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/>
          <p:cNvSpPr/>
          <p:nvPr/>
        </p:nvSpPr>
        <p:spPr>
          <a:xfrm>
            <a:off x="8489088" y="4015941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/>
          <p:cNvSpPr/>
          <p:nvPr/>
        </p:nvSpPr>
        <p:spPr>
          <a:xfrm>
            <a:off x="8826840" y="4033790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/>
          <p:cNvSpPr/>
          <p:nvPr/>
        </p:nvSpPr>
        <p:spPr>
          <a:xfrm>
            <a:off x="8603046" y="4475887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/>
          <p:cNvSpPr/>
          <p:nvPr/>
        </p:nvSpPr>
        <p:spPr>
          <a:xfrm>
            <a:off x="8465749" y="4684579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/>
          <p:cNvSpPr/>
          <p:nvPr/>
        </p:nvSpPr>
        <p:spPr>
          <a:xfrm>
            <a:off x="8280398" y="4486871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/>
          <p:cNvSpPr/>
          <p:nvPr/>
        </p:nvSpPr>
        <p:spPr>
          <a:xfrm>
            <a:off x="7709241" y="3757823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/>
          <p:cNvSpPr/>
          <p:nvPr/>
        </p:nvSpPr>
        <p:spPr>
          <a:xfrm>
            <a:off x="8012666" y="3682309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/>
          <p:cNvSpPr/>
          <p:nvPr/>
        </p:nvSpPr>
        <p:spPr>
          <a:xfrm>
            <a:off x="7941273" y="3944547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/>
          <p:cNvSpPr/>
          <p:nvPr/>
        </p:nvSpPr>
        <p:spPr>
          <a:xfrm>
            <a:off x="7618625" y="3955531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/>
          <p:cNvSpPr/>
          <p:nvPr/>
        </p:nvSpPr>
        <p:spPr>
          <a:xfrm>
            <a:off x="9550398" y="2616882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/>
          <p:cNvSpPr/>
          <p:nvPr/>
        </p:nvSpPr>
        <p:spPr>
          <a:xfrm>
            <a:off x="9687695" y="2343660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/>
          <p:cNvSpPr/>
          <p:nvPr/>
        </p:nvSpPr>
        <p:spPr>
          <a:xfrm>
            <a:off x="9794788" y="2767909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/>
          <p:cNvSpPr/>
          <p:nvPr/>
        </p:nvSpPr>
        <p:spPr>
          <a:xfrm>
            <a:off x="9702798" y="3135866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/>
          <p:cNvSpPr/>
          <p:nvPr/>
        </p:nvSpPr>
        <p:spPr>
          <a:xfrm>
            <a:off x="9448800" y="3193531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/>
          <p:cNvSpPr/>
          <p:nvPr/>
        </p:nvSpPr>
        <p:spPr>
          <a:xfrm>
            <a:off x="9586097" y="2920309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/>
          <p:cNvSpPr/>
          <p:nvPr/>
        </p:nvSpPr>
        <p:spPr>
          <a:xfrm>
            <a:off x="9693190" y="3344558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/>
          <p:cNvSpPr/>
          <p:nvPr/>
        </p:nvSpPr>
        <p:spPr>
          <a:xfrm>
            <a:off x="8706019" y="3558742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/>
          <p:cNvSpPr/>
          <p:nvPr/>
        </p:nvSpPr>
        <p:spPr>
          <a:xfrm>
            <a:off x="8520667" y="3693293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/>
          <p:cNvSpPr/>
          <p:nvPr/>
        </p:nvSpPr>
        <p:spPr>
          <a:xfrm>
            <a:off x="8858419" y="3711142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/>
          <p:cNvSpPr/>
          <p:nvPr/>
        </p:nvSpPr>
        <p:spPr>
          <a:xfrm>
            <a:off x="9187930" y="3635628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/>
          <p:cNvSpPr/>
          <p:nvPr/>
        </p:nvSpPr>
        <p:spPr>
          <a:xfrm>
            <a:off x="9385639" y="3862169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/>
          <p:cNvSpPr/>
          <p:nvPr/>
        </p:nvSpPr>
        <p:spPr>
          <a:xfrm>
            <a:off x="9238735" y="4836979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/>
          <p:cNvSpPr/>
          <p:nvPr/>
        </p:nvSpPr>
        <p:spPr>
          <a:xfrm>
            <a:off x="8914711" y="4699681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/>
          <p:cNvSpPr/>
          <p:nvPr/>
        </p:nvSpPr>
        <p:spPr>
          <a:xfrm>
            <a:off x="8964137" y="4231498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/>
          <p:cNvSpPr/>
          <p:nvPr/>
        </p:nvSpPr>
        <p:spPr>
          <a:xfrm>
            <a:off x="9127521" y="4136763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/>
          <p:cNvSpPr/>
          <p:nvPr/>
        </p:nvSpPr>
        <p:spPr>
          <a:xfrm>
            <a:off x="9256581" y="5095099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/>
          <p:cNvSpPr/>
          <p:nvPr/>
        </p:nvSpPr>
        <p:spPr>
          <a:xfrm>
            <a:off x="8932557" y="4957801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/>
          <p:cNvSpPr/>
          <p:nvPr/>
        </p:nvSpPr>
        <p:spPr>
          <a:xfrm>
            <a:off x="9517448" y="3457142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/>
          <p:cNvSpPr/>
          <p:nvPr/>
        </p:nvSpPr>
        <p:spPr>
          <a:xfrm>
            <a:off x="9507840" y="3665834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/>
          <p:cNvSpPr/>
          <p:nvPr/>
        </p:nvSpPr>
        <p:spPr>
          <a:xfrm>
            <a:off x="9952672" y="3407715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/>
          <p:cNvSpPr/>
          <p:nvPr/>
        </p:nvSpPr>
        <p:spPr>
          <a:xfrm>
            <a:off x="9943064" y="3616407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/>
          <p:cNvSpPr/>
          <p:nvPr/>
        </p:nvSpPr>
        <p:spPr>
          <a:xfrm>
            <a:off x="10011712" y="2833812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/>
          <p:cNvSpPr/>
          <p:nvPr/>
        </p:nvSpPr>
        <p:spPr>
          <a:xfrm>
            <a:off x="10002104" y="3042504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/>
          <p:cNvSpPr/>
          <p:nvPr/>
        </p:nvSpPr>
        <p:spPr>
          <a:xfrm>
            <a:off x="10052906" y="2268146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/>
          <p:cNvSpPr/>
          <p:nvPr/>
        </p:nvSpPr>
        <p:spPr>
          <a:xfrm>
            <a:off x="10043298" y="2476838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/>
          <p:cNvSpPr/>
          <p:nvPr/>
        </p:nvSpPr>
        <p:spPr>
          <a:xfrm>
            <a:off x="9439191" y="2192633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/>
          <p:cNvSpPr/>
          <p:nvPr/>
        </p:nvSpPr>
        <p:spPr>
          <a:xfrm>
            <a:off x="7702377" y="3042504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/>
          <p:cNvSpPr/>
          <p:nvPr/>
        </p:nvSpPr>
        <p:spPr>
          <a:xfrm>
            <a:off x="7611761" y="3240212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/>
          <p:cNvSpPr/>
          <p:nvPr/>
        </p:nvSpPr>
        <p:spPr>
          <a:xfrm>
            <a:off x="7771022" y="3495585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/>
          <p:cNvSpPr/>
          <p:nvPr/>
        </p:nvSpPr>
        <p:spPr>
          <a:xfrm>
            <a:off x="7573316" y="3616406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/>
          <p:cNvSpPr/>
          <p:nvPr/>
        </p:nvSpPr>
        <p:spPr>
          <a:xfrm>
            <a:off x="8056604" y="4322114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/>
          <p:cNvSpPr/>
          <p:nvPr/>
        </p:nvSpPr>
        <p:spPr>
          <a:xfrm>
            <a:off x="7580180" y="4335844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/>
          <p:cNvSpPr/>
          <p:nvPr/>
        </p:nvSpPr>
        <p:spPr>
          <a:xfrm>
            <a:off x="8961394" y="2914817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/>
          <p:cNvSpPr/>
          <p:nvPr/>
        </p:nvSpPr>
        <p:spPr>
          <a:xfrm>
            <a:off x="9196171" y="3026028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/>
          <p:cNvSpPr/>
          <p:nvPr/>
        </p:nvSpPr>
        <p:spPr>
          <a:xfrm>
            <a:off x="8828210" y="3118017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/>
          <p:cNvSpPr/>
          <p:nvPr/>
        </p:nvSpPr>
        <p:spPr>
          <a:xfrm>
            <a:off x="9134385" y="2607271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/>
          <p:cNvSpPr/>
          <p:nvPr/>
        </p:nvSpPr>
        <p:spPr>
          <a:xfrm>
            <a:off x="8774667" y="2191260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/>
          <p:cNvSpPr/>
          <p:nvPr/>
        </p:nvSpPr>
        <p:spPr>
          <a:xfrm>
            <a:off x="8117015" y="2419173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2" name="Straight Connector 341"/>
          <p:cNvCxnSpPr/>
          <p:nvPr/>
        </p:nvCxnSpPr>
        <p:spPr>
          <a:xfrm flipH="1" flipV="1">
            <a:off x="8078570" y="4046683"/>
            <a:ext cx="114842" cy="646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/>
          <p:cNvCxnSpPr>
            <a:stCxn id="290" idx="0"/>
            <a:endCxn id="288" idx="3"/>
          </p:cNvCxnSpPr>
          <p:nvPr/>
        </p:nvCxnSpPr>
        <p:spPr>
          <a:xfrm flipV="1">
            <a:off x="8241954" y="3963619"/>
            <a:ext cx="11870" cy="990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4" name="Oval 343"/>
          <p:cNvSpPr/>
          <p:nvPr/>
        </p:nvSpPr>
        <p:spPr>
          <a:xfrm>
            <a:off x="8489864" y="6503897"/>
            <a:ext cx="137297" cy="15102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713181" y="6379241"/>
            <a:ext cx="170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Immune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CE72FEEB-6F1A-C242-8D4C-B57DAF2C33B8}"/>
              </a:ext>
            </a:extLst>
          </p:cNvPr>
          <p:cNvSpPr txBox="1"/>
          <p:nvPr/>
        </p:nvSpPr>
        <p:spPr>
          <a:xfrm>
            <a:off x="4859845" y="6365100"/>
            <a:ext cx="170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Infectious</a:t>
            </a:r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D9C1CB7A-954B-E641-BA01-A2AB8D1268E2}"/>
              </a:ext>
            </a:extLst>
          </p:cNvPr>
          <p:cNvSpPr/>
          <p:nvPr/>
        </p:nvSpPr>
        <p:spPr>
          <a:xfrm>
            <a:off x="4672306" y="6496747"/>
            <a:ext cx="137297" cy="15102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36B2DB64-4E49-3E44-9808-BE38BE4B252B}"/>
              </a:ext>
            </a:extLst>
          </p:cNvPr>
          <p:cNvSpPr txBox="1"/>
          <p:nvPr/>
        </p:nvSpPr>
        <p:spPr>
          <a:xfrm>
            <a:off x="1101937" y="6437181"/>
            <a:ext cx="1703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Susceptible</a:t>
            </a:r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8BC8F1C5-BF2D-D341-B203-F57D407E8915}"/>
              </a:ext>
            </a:extLst>
          </p:cNvPr>
          <p:cNvSpPr/>
          <p:nvPr/>
        </p:nvSpPr>
        <p:spPr>
          <a:xfrm>
            <a:off x="972645" y="6567616"/>
            <a:ext cx="137297" cy="151027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1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19663"/>
            <a:ext cx="10515600" cy="325730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/>
              <a:t>The susceptible fraction is the critical limiting factor to the start and decline of an epidemic </a:t>
            </a:r>
          </a:p>
        </p:txBody>
      </p:sp>
    </p:spTree>
    <p:extLst>
      <p:ext uri="{BB962C8B-B14F-4D97-AF65-F5344CB8AC3E}">
        <p14:creationId xmlns:p14="http://schemas.microsoft.com/office/powerpoint/2010/main" val="11264944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Final Epidemic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many people will be infected by the end of the epidemic?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No exact analytical solution</a:t>
                </a:r>
              </a:p>
              <a:p>
                <a:r>
                  <a:rPr lang="en-US" dirty="0"/>
                  <a:t>Requires numerical solution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86" t="-3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0532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0"/>
            <a:ext cx="10058400" cy="650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146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SIR Model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simple model with 3 equations and 2 parameters, we can:</a:t>
            </a:r>
          </a:p>
          <a:p>
            <a:pPr lvl="1"/>
            <a:r>
              <a:rPr lang="en-US" dirty="0"/>
              <a:t>characterize epidemics</a:t>
            </a:r>
          </a:p>
          <a:p>
            <a:pPr lvl="1"/>
            <a:r>
              <a:rPr lang="en-US" dirty="0"/>
              <a:t>understand conditions required to have an epidemic</a:t>
            </a:r>
          </a:p>
          <a:p>
            <a:pPr lvl="1"/>
            <a:r>
              <a:rPr lang="en-US" dirty="0"/>
              <a:t>predict when they will peak and decline</a:t>
            </a:r>
          </a:p>
          <a:p>
            <a:pPr lvl="1"/>
            <a:r>
              <a:rPr lang="en-US" dirty="0"/>
              <a:t>quantify vaccine coverage needed to prevent them</a:t>
            </a:r>
          </a:p>
          <a:p>
            <a:pPr lvl="1"/>
            <a:r>
              <a:rPr lang="en-US" dirty="0"/>
              <a:t>project how many people will be affected</a:t>
            </a:r>
          </a:p>
        </p:txBody>
      </p:sp>
    </p:spTree>
    <p:extLst>
      <p:ext uri="{BB962C8B-B14F-4D97-AF65-F5344CB8AC3E}">
        <p14:creationId xmlns:p14="http://schemas.microsoft.com/office/powerpoint/2010/main" val="39056828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Frequency vs density 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0275"/>
          </a:xfrm>
        </p:spPr>
        <p:txBody>
          <a:bodyPr/>
          <a:lstStyle/>
          <a:p>
            <a:r>
              <a:rPr lang="en-US" dirty="0"/>
              <a:t>Frequency dependence(“true mass action”): number of effective contacts is unchanged as population grows </a:t>
            </a:r>
          </a:p>
          <a:p>
            <a:r>
              <a:rPr lang="en-US" dirty="0"/>
              <a:t>Density dependence (“pseudo mass action”): number of effective contacts scales with population density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1826" y="4002192"/>
            <a:ext cx="40240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u="sng" dirty="0"/>
              <a:t>Density Dependent</a:t>
            </a:r>
            <a:endParaRPr lang="en-US" sz="3000" dirty="0"/>
          </a:p>
          <a:p>
            <a:pPr algn="ctr"/>
            <a:r>
              <a:rPr lang="en-US" sz="3000" dirty="0"/>
              <a:t>Plant diseases</a:t>
            </a:r>
          </a:p>
          <a:p>
            <a:pPr algn="ctr"/>
            <a:r>
              <a:rPr lang="en-US" sz="3000" dirty="0"/>
              <a:t>Animal diseases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8265" y="4029062"/>
            <a:ext cx="51120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u="sng" dirty="0"/>
              <a:t>Frequency Dependent</a:t>
            </a:r>
            <a:endParaRPr lang="en-US" sz="3000" dirty="0"/>
          </a:p>
          <a:p>
            <a:pPr algn="ctr"/>
            <a:r>
              <a:rPr lang="en-US" sz="3000" dirty="0"/>
              <a:t>Respiratory Infections</a:t>
            </a:r>
          </a:p>
          <a:p>
            <a:pPr algn="ctr"/>
            <a:r>
              <a:rPr lang="en-US" sz="3000" dirty="0"/>
              <a:t>Sexually Transmitted Infections</a:t>
            </a:r>
          </a:p>
        </p:txBody>
      </p:sp>
    </p:spTree>
    <p:extLst>
      <p:ext uri="{BB962C8B-B14F-4D97-AF65-F5344CB8AC3E}">
        <p14:creationId xmlns:p14="http://schemas.microsoft.com/office/powerpoint/2010/main" val="357598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Frequency vs density dependence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378" y="1690688"/>
            <a:ext cx="7144919" cy="48330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62297" y="6507330"/>
            <a:ext cx="3129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parasiteecology.wordpress.com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2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About the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is to understand the connections between concepts</a:t>
            </a:r>
          </a:p>
          <a:p>
            <a:r>
              <a:rPr lang="en-US" dirty="0"/>
              <a:t>Show basic properties of models without rigorous derivations</a:t>
            </a:r>
          </a:p>
          <a:p>
            <a:r>
              <a:rPr lang="en-US" dirty="0"/>
              <a:t>Course is focused on more practical skills; problem sets and exams will not require mathematical proofs or any complex mathematical procedures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Seemingly complex observed patterns of infectious disease epidemics can be explained by simple models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8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28C0-7AE3-4C4D-A7B4-E632F3FB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Frequency vs Density 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67F2D29-D166-5842-A351-1FA0CA5CA9E3}"/>
                  </a:ext>
                </a:extLst>
              </p:cNvPr>
              <p:cNvSpPr/>
              <p:nvPr/>
            </p:nvSpPr>
            <p:spPr>
              <a:xfrm>
                <a:off x="1924666" y="4290914"/>
                <a:ext cx="1099660" cy="12407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fPr>
                        <m:num>
                          <m:r>
                            <a:rPr lang="en-US" sz="4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𝑌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67F2D29-D166-5842-A351-1FA0CA5CA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666" y="4290914"/>
                <a:ext cx="1099660" cy="1240789"/>
              </a:xfrm>
              <a:prstGeom prst="rect">
                <a:avLst/>
              </a:prstGeom>
              <a:blipFill>
                <a:blip r:embed="rId2"/>
                <a:stretch>
                  <a:fillRect l="-6897" b="-8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535B4E-49A6-614D-A09A-5AD164945AF7}"/>
                  </a:ext>
                </a:extLst>
              </p:cNvPr>
              <p:cNvSpPr txBox="1"/>
              <p:nvPr/>
            </p:nvSpPr>
            <p:spPr>
              <a:xfrm>
                <a:off x="838200" y="1527626"/>
                <a:ext cx="9412705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 model terms, consider </a:t>
                </a:r>
                <a:r>
                  <a:rPr lang="en-US" sz="2400" b="1" dirty="0"/>
                  <a:t>number</a:t>
                </a:r>
                <a:r>
                  <a:rPr lang="en-US" sz="2400" dirty="0"/>
                  <a:t> of individuals who are: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Susceptible as X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Infectious as 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Recovered as Z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N= X+Y+Z = total population size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force of infection 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535B4E-49A6-614D-A09A-5AD164945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27626"/>
                <a:ext cx="9412705" cy="2677656"/>
              </a:xfrm>
              <a:prstGeom prst="rect">
                <a:avLst/>
              </a:prstGeom>
              <a:blipFill>
                <a:blip r:embed="rId3"/>
                <a:stretch>
                  <a:fillRect l="-943" t="-1896" b="-3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E4C7EE0-84E5-9B46-BC94-DDA23EB06043}"/>
                  </a:ext>
                </a:extLst>
              </p:cNvPr>
              <p:cNvSpPr/>
              <p:nvPr/>
            </p:nvSpPr>
            <p:spPr>
              <a:xfrm>
                <a:off x="6637035" y="4350058"/>
                <a:ext cx="932948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𝑌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E4C7EE0-84E5-9B46-BC94-DDA23EB06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035" y="4350058"/>
                <a:ext cx="932948" cy="707886"/>
              </a:xfrm>
              <a:prstGeom prst="rect">
                <a:avLst/>
              </a:prstGeom>
              <a:blipFill>
                <a:blip r:embed="rId4"/>
                <a:stretch>
                  <a:fillRect l="-8108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92CF3A1-A7A4-6C4C-A5BD-5CADEA96810D}"/>
              </a:ext>
            </a:extLst>
          </p:cNvPr>
          <p:cNvSpPr txBox="1"/>
          <p:nvPr/>
        </p:nvSpPr>
        <p:spPr>
          <a:xfrm>
            <a:off x="838200" y="5702968"/>
            <a:ext cx="3934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Frequency dependent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6E5A27-7615-D645-B5F8-A8EC32095224}"/>
              </a:ext>
            </a:extLst>
          </p:cNvPr>
          <p:cNvSpPr txBox="1"/>
          <p:nvPr/>
        </p:nvSpPr>
        <p:spPr>
          <a:xfrm>
            <a:off x="6316579" y="5702968"/>
            <a:ext cx="3934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Density 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71642BB-FC8F-DD43-820B-8CB7FE402C5F}"/>
                  </a:ext>
                </a:extLst>
              </p:cNvPr>
              <p:cNvSpPr/>
              <p:nvPr/>
            </p:nvSpPr>
            <p:spPr>
              <a:xfrm>
                <a:off x="3024326" y="4605321"/>
                <a:ext cx="1076192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dirty="0"/>
                  <a:t>=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𝐼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71642BB-FC8F-DD43-820B-8CB7FE402C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326" y="4605321"/>
                <a:ext cx="1076192" cy="707886"/>
              </a:xfrm>
              <a:prstGeom prst="rect">
                <a:avLst/>
              </a:prstGeom>
              <a:blipFill>
                <a:blip r:embed="rId5"/>
                <a:stretch>
                  <a:fillRect l="-18605" t="-12500" r="-4651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6997CD9-819B-254D-B68D-8F0F8C800FA1}"/>
                  </a:ext>
                </a:extLst>
              </p:cNvPr>
              <p:cNvSpPr/>
              <p:nvPr/>
            </p:nvSpPr>
            <p:spPr>
              <a:xfrm>
                <a:off x="7620229" y="4222426"/>
                <a:ext cx="1844736" cy="9631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4000" dirty="0"/>
                  <a:t>=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𝑌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  <a:ea typeface="Cambria Math" charset="0"/>
                          </a:rPr>
                          <m:t>𝑁</m:t>
                        </m:r>
                      </m:den>
                    </m:f>
                    <m:r>
                      <a:rPr lang="en-US" sz="4000" i="1">
                        <a:latin typeface="Cambria Math" panose="02040503050406030204" pitchFamily="18" charset="0"/>
                        <a:ea typeface="Cambria Math" charset="0"/>
                      </a:rPr>
                      <m:t> 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charset="0"/>
                      </a:rPr>
                      <m:t>𝑁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6997CD9-819B-254D-B68D-8F0F8C800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229" y="4222426"/>
                <a:ext cx="1844736" cy="963149"/>
              </a:xfrm>
              <a:prstGeom prst="rect">
                <a:avLst/>
              </a:prstGeom>
              <a:blipFill>
                <a:blip r:embed="rId6"/>
                <a:stretch>
                  <a:fillRect l="-11724" r="-275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5D48B4-7510-3442-AEAE-D5B717DAFB8F}"/>
                  </a:ext>
                </a:extLst>
              </p:cNvPr>
              <p:cNvSpPr/>
              <p:nvPr/>
            </p:nvSpPr>
            <p:spPr>
              <a:xfrm>
                <a:off x="9515211" y="4318627"/>
                <a:ext cx="216091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charset="0"/>
                        </a:rPr>
                        <m:t>(</m:t>
                      </m:r>
                      <m:r>
                        <a:rPr lang="en-US" sz="4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𝛽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charset="0"/>
                        </a:rPr>
                        <m:t>𝑁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charset="0"/>
                        </a:rPr>
                        <m:t>)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charset="0"/>
                        </a:rPr>
                        <m:t>𝐼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45D48B4-7510-3442-AEAE-D5B717DAFB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211" y="4318627"/>
                <a:ext cx="2160913" cy="707886"/>
              </a:xfrm>
              <a:prstGeom prst="rect">
                <a:avLst/>
              </a:prstGeom>
              <a:blipFill>
                <a:blip r:embed="rId7"/>
                <a:stretch>
                  <a:fillRect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1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IR_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0"/>
            <a:ext cx="1059955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46C7DD-FD67-DA4B-9CD5-789B29D7075D}"/>
              </a:ext>
            </a:extLst>
          </p:cNvPr>
          <p:cNvSpPr txBox="1"/>
          <p:nvPr/>
        </p:nvSpPr>
        <p:spPr>
          <a:xfrm>
            <a:off x="1840832" y="120316"/>
            <a:ext cx="8614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Do these models realistically describe outbreaks?</a:t>
            </a:r>
          </a:p>
        </p:txBody>
      </p:sp>
    </p:spTree>
    <p:extLst>
      <p:ext uri="{BB962C8B-B14F-4D97-AF65-F5344CB8AC3E}">
        <p14:creationId xmlns:p14="http://schemas.microsoft.com/office/powerpoint/2010/main" val="1889724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24A0-11AE-E043-846B-86F57EB6E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200359"/>
            <a:ext cx="10515600" cy="1325563"/>
          </a:xfrm>
        </p:spPr>
        <p:txBody>
          <a:bodyPr/>
          <a:lstStyle/>
          <a:p>
            <a:r>
              <a:rPr lang="en-US" dirty="0"/>
              <a:t>SIR Model of English Boarding School</a:t>
            </a:r>
          </a:p>
        </p:txBody>
      </p:sp>
      <p:pic>
        <p:nvPicPr>
          <p:cNvPr id="8" name="Picture 7" descr="A picture containing white, sitting, bird, empty&#10;&#10;Description automatically generated">
            <a:extLst>
              <a:ext uri="{FF2B5EF4-FFF2-40B4-BE49-F238E27FC236}">
                <a16:creationId xmlns:a16="http://schemas.microsoft.com/office/drawing/2014/main" id="{62D6ABEC-E625-1846-A9B5-2469A7D4B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7" y="1503947"/>
            <a:ext cx="11673591" cy="535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359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4BB2848-B34B-204C-A607-E619AC8A668D}"/>
              </a:ext>
            </a:extLst>
          </p:cNvPr>
          <p:cNvSpPr txBox="1">
            <a:spLocks/>
          </p:cNvSpPr>
          <p:nvPr/>
        </p:nvSpPr>
        <p:spPr>
          <a:xfrm>
            <a:off x="1676400" y="-2003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SIR Model of English Boarding School</a:t>
            </a:r>
            <a:endParaRPr lang="en-US" dirty="0"/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A0069E21-D8A1-DF40-AF5F-3B3D122FA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82" y="1522246"/>
            <a:ext cx="11266435" cy="5167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05392F0-1D1B-D945-B6EF-C986B74C0C8F}"/>
                  </a:ext>
                </a:extLst>
              </p:cNvPr>
              <p:cNvSpPr/>
              <p:nvPr/>
            </p:nvSpPr>
            <p:spPr>
              <a:xfrm>
                <a:off x="3497676" y="1016898"/>
                <a:ext cx="2095189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r>
                  <a:rPr lang="en-US" sz="3000" dirty="0"/>
                  <a:t>=1.66/day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05392F0-1D1B-D945-B6EF-C986B74C0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676" y="1016898"/>
                <a:ext cx="2095189" cy="553998"/>
              </a:xfrm>
              <a:prstGeom prst="rect">
                <a:avLst/>
              </a:prstGeom>
              <a:blipFill>
                <a:blip r:embed="rId3"/>
                <a:stretch>
                  <a:fillRect l="-3614" t="-11111" r="-542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A82CE71-F95A-574C-90AF-16FDE69553E3}"/>
                  </a:ext>
                </a:extLst>
              </p:cNvPr>
              <p:cNvSpPr/>
              <p:nvPr/>
            </p:nvSpPr>
            <p:spPr>
              <a:xfrm>
                <a:off x="6745655" y="1046726"/>
                <a:ext cx="3764208" cy="553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𝐷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=1/</m:t>
                      </m:r>
                      <m:r>
                        <a:rPr lang="en-US" sz="3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𝛾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=2.2 </m:t>
                      </m:r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days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A82CE71-F95A-574C-90AF-16FDE69553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655" y="1046726"/>
                <a:ext cx="3764208" cy="553998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9721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Concepts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674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The effective contact rate is the rate at which infectious individuals infect susceptible individuals</a:t>
            </a:r>
          </a:p>
          <a:p>
            <a:r>
              <a:rPr lang="en-US" dirty="0"/>
              <a:t>R</a:t>
            </a:r>
            <a:r>
              <a:rPr lang="en-US" baseline="-25000" dirty="0"/>
              <a:t>0 </a:t>
            </a:r>
            <a:r>
              <a:rPr lang="en-US" dirty="0"/>
              <a:t>is the average number of infectious individuals generated by a single infectious individual in a fully susceptible population</a:t>
            </a:r>
          </a:p>
          <a:p>
            <a:r>
              <a:rPr lang="en-US" dirty="0"/>
              <a:t>If R</a:t>
            </a:r>
            <a:r>
              <a:rPr lang="en-US" baseline="-25000" dirty="0"/>
              <a:t>0 </a:t>
            </a:r>
            <a:r>
              <a:rPr lang="en-US" dirty="0"/>
              <a:t>&lt; 1, an epidemic cannot be sustained; when R</a:t>
            </a:r>
            <a:r>
              <a:rPr lang="en-US" baseline="-25000" dirty="0"/>
              <a:t>t</a:t>
            </a:r>
            <a:r>
              <a:rPr lang="en-US" dirty="0"/>
              <a:t> &lt; 1, epidemic declines</a:t>
            </a:r>
          </a:p>
          <a:p>
            <a:r>
              <a:rPr lang="en-US" dirty="0"/>
              <a:t>The critical threshold for vaccination is the level above which outbreaks can’t occur (1-1/R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r>
              <a:rPr lang="en-US" dirty="0"/>
              <a:t>The fraction of susceptible individuals is the limiting factor in epidemics, dictates whether they start, and when they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06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Compartmental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00014"/>
          </a:xfrm>
        </p:spPr>
        <p:txBody>
          <a:bodyPr>
            <a:normAutofit/>
          </a:bodyPr>
          <a:lstStyle/>
          <a:p>
            <a:r>
              <a:rPr lang="en-US" dirty="0"/>
              <a:t>Represent individuals according to health states</a:t>
            </a:r>
          </a:p>
          <a:p>
            <a:pPr lvl="1"/>
            <a:r>
              <a:rPr lang="en-US" dirty="0"/>
              <a:t>Here S, I, R = fractions of population in each state (S+I+R = N = 1)</a:t>
            </a:r>
          </a:p>
          <a:p>
            <a:pPr lvl="1"/>
            <a:r>
              <a:rPr lang="en-US" dirty="0"/>
              <a:t>S, I, R can be numbers of people (Keeling and </a:t>
            </a:r>
            <a:r>
              <a:rPr lang="en-US" dirty="0" err="1"/>
              <a:t>Rohani</a:t>
            </a:r>
            <a:r>
              <a:rPr lang="en-US" dirty="0"/>
              <a:t> use X, Y, Z for this)</a:t>
            </a:r>
          </a:p>
          <a:p>
            <a:r>
              <a:rPr lang="en-US" dirty="0"/>
              <a:t>Model changes in those states over time</a:t>
            </a:r>
          </a:p>
          <a:p>
            <a:r>
              <a:rPr lang="en-US" dirty="0"/>
              <a:t>Often analyzed by ordinary differential equations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0621" y="4833472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0616" y="4833472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/>
              <a:t>I</a:t>
            </a:r>
            <a:endParaRPr lang="en-US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7980611" y="4833471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R</a:t>
            </a: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3335629" y="5341304"/>
            <a:ext cx="1684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95624" y="5341302"/>
            <a:ext cx="1684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15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The Catalytic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1797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Susceptible (S)</a:t>
            </a:r>
          </a:p>
          <a:p>
            <a:r>
              <a:rPr lang="en-US" dirty="0"/>
              <a:t>Ever Infected (Z)</a:t>
            </a:r>
          </a:p>
          <a:p>
            <a:r>
              <a:rPr lang="en-US" dirty="0"/>
              <a:t>Assume infection risk (</a:t>
            </a:r>
            <a:r>
              <a:rPr lang="en-US" dirty="0">
                <a:latin typeface="Symbol" charset="2"/>
                <a:ea typeface="Symbol" charset="2"/>
                <a:cs typeface="Symbol" charset="2"/>
              </a:rPr>
              <a:t>l)</a:t>
            </a:r>
            <a:r>
              <a:rPr lang="en-US" dirty="0"/>
              <a:t> is static, not driven by changes in population burden</a:t>
            </a:r>
          </a:p>
          <a:p>
            <a:r>
              <a:rPr lang="en-US" dirty="0"/>
              <a:t>Useful in </a:t>
            </a:r>
            <a:r>
              <a:rPr lang="en-US" dirty="0" err="1"/>
              <a:t>sero</a:t>
            </a:r>
            <a:r>
              <a:rPr lang="en-US" dirty="0"/>
              <a:t>-epidemiology</a:t>
            </a:r>
          </a:p>
        </p:txBody>
      </p:sp>
      <p:cxnSp>
        <p:nvCxnSpPr>
          <p:cNvPr id="6" name="Straight Arrow Connector 5"/>
          <p:cNvCxnSpPr>
            <a:stCxn id="6" idx="3"/>
          </p:cNvCxnSpPr>
          <p:nvPr/>
        </p:nvCxnSpPr>
        <p:spPr>
          <a:xfrm>
            <a:off x="5022761" y="5440440"/>
            <a:ext cx="1684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799" y="4824722"/>
            <a:ext cx="862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Symbol" charset="2"/>
                <a:ea typeface="Symbol" charset="2"/>
                <a:cs typeface="Symbol" charset="2"/>
              </a:rPr>
              <a:t>l</a:t>
            </a:r>
            <a:r>
              <a:rPr lang="en-US" sz="3000" dirty="0" err="1">
                <a:latin typeface="Cambria" charset="0"/>
                <a:ea typeface="Cambria" charset="0"/>
                <a:cs typeface="Cambria" charset="0"/>
              </a:rPr>
              <a:t>S</a:t>
            </a:r>
            <a:endParaRPr lang="en-US" sz="3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7753" y="4870888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7748" y="4870887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86897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The Catalytic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179706"/>
          </a:xfrm>
        </p:spPr>
        <p:txBody>
          <a:bodyPr>
            <a:normAutofit/>
          </a:bodyPr>
          <a:lstStyle/>
          <a:p>
            <a:r>
              <a:rPr lang="en-US" dirty="0"/>
              <a:t>Assume that 100% of individuals are born susceptible to disease </a:t>
            </a:r>
          </a:p>
          <a:p>
            <a:r>
              <a:rPr lang="en-US" dirty="0"/>
              <a:t>If the probability of infection is constant at 5% per year, what % of the population will have been infected by age 10?</a:t>
            </a:r>
          </a:p>
        </p:txBody>
      </p:sp>
      <p:cxnSp>
        <p:nvCxnSpPr>
          <p:cNvPr id="6" name="Straight Arrow Connector 5"/>
          <p:cNvCxnSpPr>
            <a:stCxn id="6" idx="3"/>
          </p:cNvCxnSpPr>
          <p:nvPr/>
        </p:nvCxnSpPr>
        <p:spPr>
          <a:xfrm>
            <a:off x="5022761" y="5440440"/>
            <a:ext cx="1684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799" y="4824722"/>
            <a:ext cx="862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>
                <a:latin typeface="Symbol" charset="2"/>
                <a:ea typeface="Symbol" charset="2"/>
                <a:cs typeface="Symbol" charset="2"/>
              </a:rPr>
              <a:t>l</a:t>
            </a:r>
            <a:r>
              <a:rPr lang="en-US" sz="3000" dirty="0" err="1">
                <a:latin typeface="Cambria" charset="0"/>
                <a:ea typeface="Cambria" charset="0"/>
                <a:cs typeface="Cambria" charset="0"/>
              </a:rPr>
              <a:t>S</a:t>
            </a:r>
            <a:endParaRPr lang="en-US" sz="3000" dirty="0">
              <a:latin typeface="Cambria" charset="0"/>
              <a:ea typeface="Cambria" charset="0"/>
              <a:cs typeface="Cambria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7753" y="4870888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7748" y="4870887"/>
            <a:ext cx="127500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Z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8227" y="3837945"/>
            <a:ext cx="48669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0070C0"/>
                </a:solidFill>
                <a:latin typeface="Symbol" charset="2"/>
                <a:ea typeface="Symbol" charset="2"/>
                <a:cs typeface="Symbol" charset="2"/>
              </a:rPr>
              <a:t>l= </a:t>
            </a:r>
            <a:r>
              <a:rPr lang="en-US" sz="3000" dirty="0">
                <a:solidFill>
                  <a:srgbClr val="0070C0"/>
                </a:solidFill>
                <a:latin typeface="Calibri" charset="0"/>
                <a:ea typeface="Calibri" charset="0"/>
                <a:cs typeface="Calibri" charset="0"/>
              </a:rPr>
              <a:t>annual risk of infection</a:t>
            </a:r>
          </a:p>
        </p:txBody>
      </p:sp>
    </p:spTree>
    <p:extLst>
      <p:ext uri="{BB962C8B-B14F-4D97-AF65-F5344CB8AC3E}">
        <p14:creationId xmlns:p14="http://schemas.microsoft.com/office/powerpoint/2010/main" val="122573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The Catalytic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10" y="1520824"/>
            <a:ext cx="4867141" cy="51206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S(0) = 1.00</a:t>
            </a:r>
          </a:p>
          <a:p>
            <a:pPr marL="0" indent="0">
              <a:buNone/>
            </a:pPr>
            <a:r>
              <a:rPr lang="en-US" dirty="0"/>
              <a:t>S(1) = 1.00*(1-0.05) = 0.95</a:t>
            </a:r>
          </a:p>
          <a:p>
            <a:pPr marL="0" indent="0">
              <a:buNone/>
            </a:pPr>
            <a:r>
              <a:rPr lang="en-US" dirty="0"/>
              <a:t>S(2) = 0.95*(1-0.05) = 0.9025</a:t>
            </a:r>
          </a:p>
          <a:p>
            <a:pPr marL="0" indent="0">
              <a:buNone/>
            </a:pPr>
            <a:r>
              <a:rPr lang="en-US" dirty="0"/>
              <a:t>S(3) = 0.9025*(1-0.05)= 0.857</a:t>
            </a:r>
            <a:endParaRPr lang="is-IS" dirty="0"/>
          </a:p>
          <a:p>
            <a:pPr marL="0" indent="0">
              <a:buNone/>
            </a:pPr>
            <a:endParaRPr lang="is-IS" dirty="0"/>
          </a:p>
          <a:p>
            <a:pPr marL="0" indent="0">
              <a:buNone/>
            </a:pPr>
            <a:r>
              <a:rPr lang="is-IS" dirty="0"/>
              <a:t>S(t) = S(0)*(1-p)</a:t>
            </a:r>
            <a:r>
              <a:rPr lang="is-IS" baseline="30000" dirty="0"/>
              <a:t>t</a:t>
            </a:r>
            <a:r>
              <a:rPr lang="is-IS" dirty="0"/>
              <a:t> = </a:t>
            </a:r>
            <a:r>
              <a:rPr lang="is-IS" b="1" dirty="0"/>
              <a:t>(1-p)</a:t>
            </a:r>
            <a:r>
              <a:rPr lang="is-IS" b="1" baseline="30000" dirty="0"/>
              <a:t>t</a:t>
            </a:r>
            <a:endParaRPr lang="en-US" b="1" baseline="30000" dirty="0"/>
          </a:p>
          <a:p>
            <a:pPr marL="0" indent="0">
              <a:buNone/>
            </a:pPr>
            <a:r>
              <a:rPr lang="is-IS" dirty="0"/>
              <a:t>p=0.05</a:t>
            </a:r>
            <a:endParaRPr lang="en-US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/>
              <a:t>Z(t) = 1 – S(t)</a:t>
            </a:r>
          </a:p>
          <a:p>
            <a:pPr marL="0" indent="0">
              <a:buNone/>
            </a:pPr>
            <a:r>
              <a:rPr lang="en-US" dirty="0"/>
              <a:t>Z(t) = 1 – S(0)*(1-p)</a:t>
            </a:r>
            <a:r>
              <a:rPr lang="en-US" baseline="30000" dirty="0"/>
              <a:t>t </a:t>
            </a:r>
            <a:r>
              <a:rPr lang="en-US" dirty="0"/>
              <a:t>= </a:t>
            </a:r>
            <a:r>
              <a:rPr lang="en-US" b="1" dirty="0"/>
              <a:t>1-(1-p)</a:t>
            </a:r>
            <a:r>
              <a:rPr lang="en-US" b="1" baseline="30000" dirty="0"/>
              <a:t>t</a:t>
            </a:r>
            <a:endParaRPr lang="is-IS" b="1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Z(10) = 0.40</a:t>
            </a:r>
            <a:endParaRPr lang="en-US" b="1" baseline="30000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282355152"/>
              </p:ext>
            </p:extLst>
          </p:nvPr>
        </p:nvGraphicFramePr>
        <p:xfrm>
          <a:off x="5705341" y="1825624"/>
          <a:ext cx="5648459" cy="4567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77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8039</TotalTime>
  <Words>2282</Words>
  <Application>Microsoft Macintosh PowerPoint</Application>
  <PresentationFormat>Widescreen</PresentationFormat>
  <Paragraphs>348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Calibri Light</vt:lpstr>
      <vt:lpstr>Cambria</vt:lpstr>
      <vt:lpstr>Cambria Math</vt:lpstr>
      <vt:lpstr>Symbol</vt:lpstr>
      <vt:lpstr>Times New Roman</vt:lpstr>
      <vt:lpstr>Office Theme</vt:lpstr>
      <vt:lpstr>Dynamics 1: First Models</vt:lpstr>
      <vt:lpstr>PowerPoint Presentation</vt:lpstr>
      <vt:lpstr>Practical Questions</vt:lpstr>
      <vt:lpstr>Learning Objectives</vt:lpstr>
      <vt:lpstr>About the math</vt:lpstr>
      <vt:lpstr>Compartmental Models</vt:lpstr>
      <vt:lpstr>The Catalytic Model</vt:lpstr>
      <vt:lpstr>The Catalytic Model</vt:lpstr>
      <vt:lpstr>The Catalytic Model</vt:lpstr>
      <vt:lpstr>Uses for the Catalytic Model</vt:lpstr>
      <vt:lpstr>Continuous time catalytic models</vt:lpstr>
      <vt:lpstr>Rates versus Probabilities</vt:lpstr>
      <vt:lpstr>Rates versus Probabilities</vt:lpstr>
      <vt:lpstr>Summary: Catalytic Models</vt:lpstr>
      <vt:lpstr>Dynamic Compartmental Models</vt:lpstr>
      <vt:lpstr>Brief Intro to Differential Equations</vt:lpstr>
      <vt:lpstr>Dynamic Compartmental Models</vt:lpstr>
      <vt:lpstr>Force of Infection</vt:lpstr>
      <vt:lpstr>Effective Contact Rate (ECR)</vt:lpstr>
      <vt:lpstr>Effective contact rate example</vt:lpstr>
      <vt:lpstr>Force of Infection vs Incidence</vt:lpstr>
      <vt:lpstr>Force of Infection, Incidence, Prevalence</vt:lpstr>
      <vt:lpstr>The SIR Model</vt:lpstr>
      <vt:lpstr>On Rates</vt:lpstr>
      <vt:lpstr>Model Behaviors</vt:lpstr>
      <vt:lpstr>“Solving” SIR Models</vt:lpstr>
      <vt:lpstr>PowerPoint Presentation</vt:lpstr>
      <vt:lpstr>Questions we can ask of this model</vt:lpstr>
      <vt:lpstr>Under what conditions can an epidemic occur?</vt:lpstr>
      <vt:lpstr>Under what conditions can an epidemic occur?</vt:lpstr>
      <vt:lpstr>Under what conditions can an epidemic occur?</vt:lpstr>
      <vt:lpstr>Under what conditions can an epidemic occur?</vt:lpstr>
      <vt:lpstr>PowerPoint Presentation</vt:lpstr>
      <vt:lpstr>Basic Reproductive Number </vt:lpstr>
      <vt:lpstr>Under what conditions can an epidemic occur?</vt:lpstr>
      <vt:lpstr>R0 for various diseases</vt:lpstr>
      <vt:lpstr>Basic Reproductive Number and Vaccine Critical Proportion</vt:lpstr>
      <vt:lpstr>PowerPoint Presentation</vt:lpstr>
      <vt:lpstr>Basic vs Effective Reproductive Number</vt:lpstr>
      <vt:lpstr>PowerPoint Presentation</vt:lpstr>
      <vt:lpstr>PowerPoint Presentation</vt:lpstr>
      <vt:lpstr>PowerPoint Presentation</vt:lpstr>
      <vt:lpstr>Herd Immunity</vt:lpstr>
      <vt:lpstr>PowerPoint Presentation</vt:lpstr>
      <vt:lpstr>Final Epidemic Size</vt:lpstr>
      <vt:lpstr>PowerPoint Presentation</vt:lpstr>
      <vt:lpstr>SIR Model Summary</vt:lpstr>
      <vt:lpstr>Frequency vs density dependence</vt:lpstr>
      <vt:lpstr>Frequency vs density dependence</vt:lpstr>
      <vt:lpstr>Frequency vs Density Dependence</vt:lpstr>
      <vt:lpstr>PowerPoint Presentation</vt:lpstr>
      <vt:lpstr>SIR Model of English Boarding School</vt:lpstr>
      <vt:lpstr>PowerPoint Presentation</vt:lpstr>
      <vt:lpstr>Concepts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Andrews</dc:creator>
  <cp:lastModifiedBy>Jason Andrews</cp:lastModifiedBy>
  <cp:revision>1058</cp:revision>
  <cp:lastPrinted>2017-02-02T04:44:17Z</cp:lastPrinted>
  <dcterms:created xsi:type="dcterms:W3CDTF">2017-01-29T00:17:20Z</dcterms:created>
  <dcterms:modified xsi:type="dcterms:W3CDTF">2020-04-09T19:03:18Z</dcterms:modified>
</cp:coreProperties>
</file>