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49" r:id="rId3"/>
    <p:sldId id="274" r:id="rId4"/>
    <p:sldId id="281" r:id="rId5"/>
    <p:sldId id="348" r:id="rId6"/>
    <p:sldId id="287" r:id="rId7"/>
    <p:sldId id="288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53E5-3D11-154B-9A81-E21446362A3C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3BF82-C1DA-D344-92F6-43293F69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3BF82-C1DA-D344-92F6-43293F6938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B348-688E-8D4C-82BE-43B55F96C03E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csels/dsepd/ss1978/lesson1/section1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37558" cy="2387600"/>
          </a:xfrm>
        </p:spPr>
        <p:txBody>
          <a:bodyPr>
            <a:normAutofit/>
          </a:bodyPr>
          <a:lstStyle/>
          <a:p>
            <a:r>
              <a:rPr lang="en-US" dirty="0"/>
              <a:t>Quick Review of Dynamics 1: </a:t>
            </a:r>
            <a:br>
              <a:rPr lang="en-US" dirty="0"/>
            </a:br>
            <a:r>
              <a:rPr lang="en-US" dirty="0"/>
              <a:t>First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1849"/>
            <a:ext cx="9144000" cy="905793"/>
          </a:xfrm>
        </p:spPr>
        <p:txBody>
          <a:bodyPr>
            <a:normAutofit/>
          </a:bodyPr>
          <a:lstStyle/>
          <a:p>
            <a:r>
              <a:rPr lang="en-US" sz="3000" dirty="0"/>
              <a:t>April 14, 2020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00F1D7C-6BC9-F24D-8309-9C6C7E54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48200" y="6332287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200" dirty="0">
                <a:solidFill>
                  <a:srgbClr val="898989"/>
                </a:solidFill>
                <a:latin typeface="Calibri" pitchFamily="34" charset="0"/>
              </a:rPr>
              <a:t>Andrews and Goldhaber-Fiebert ©</a:t>
            </a:r>
            <a:r>
              <a:rPr lang="is-IS" altLang="en-US" sz="1200" dirty="0">
                <a:solidFill>
                  <a:srgbClr val="898989"/>
                </a:solidFill>
                <a:latin typeface="Calibri" pitchFamily="34" charset="0"/>
              </a:rPr>
              <a:t>2020</a:t>
            </a:r>
            <a:endParaRPr lang="en-US" alt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EBE0-B599-C045-935F-F6F65E74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Epidemics vs Outbreaks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D9A2-633A-DB48-8E8B-92004C0E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Epidemic</a:t>
            </a:r>
            <a:r>
              <a:rPr lang="en-US" dirty="0"/>
              <a:t> refers to an increase, often sudden, in the number of cases of a disease above what is normally expected in that population in that area. </a:t>
            </a:r>
            <a:r>
              <a:rPr lang="en-US" b="1" dirty="0"/>
              <a:t>Outbreak</a:t>
            </a:r>
            <a:r>
              <a:rPr lang="en-US" dirty="0"/>
              <a:t> carries the same definition of epidemic, but is often used for a more limited geographic area.”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https://www.cdc.gov/csels/dsepd/ss1978/lesson1/section11.html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Force of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force of infection </a:t>
            </a:r>
            <a:r>
              <a:rPr lang="en-US" dirty="0"/>
              <a:t>(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dirty="0"/>
              <a:t>) is the rate at which susceptible individuals are infected.</a:t>
            </a:r>
          </a:p>
          <a:p>
            <a:r>
              <a:rPr lang="en-US" dirty="0"/>
              <a:t>It is a function of the proportion (or number) of infected individuals and the rate at which they infect others </a:t>
            </a:r>
          </a:p>
          <a:p>
            <a:r>
              <a:rPr lang="en-US" dirty="0"/>
              <a:t>We call this the </a:t>
            </a:r>
            <a:r>
              <a:rPr lang="en-US" b="1" dirty="0"/>
              <a:t>effective contact rate</a:t>
            </a:r>
            <a:r>
              <a:rPr lang="en-US" dirty="0"/>
              <a:t> (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3884" y="4558328"/>
            <a:ext cx="19383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ymbol" charset="2"/>
                <a:ea typeface="Symbol" charset="2"/>
                <a:cs typeface="Symbol" charset="2"/>
              </a:rPr>
              <a:t>l(</a:t>
            </a: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sz="3000" dirty="0">
                <a:latin typeface="Symbol" charset="2"/>
                <a:ea typeface="Symbol" charset="2"/>
                <a:cs typeface="Symbol" charset="2"/>
              </a:rPr>
              <a:t>)</a:t>
            </a:r>
            <a:r>
              <a:rPr lang="en-US" sz="3000" dirty="0"/>
              <a:t> = </a:t>
            </a:r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/>
              <a:t>I</a:t>
            </a:r>
            <a:r>
              <a:rPr lang="en-US" sz="3000" dirty="0">
                <a:latin typeface="Symbol" charset="2"/>
                <a:ea typeface="Symbol" charset="2"/>
                <a:cs typeface="Symbol" charset="2"/>
              </a:rPr>
              <a:t>(</a:t>
            </a: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sz="3000" dirty="0">
                <a:latin typeface="Symbol" charset="2"/>
                <a:ea typeface="Symbol" charset="2"/>
                <a:cs typeface="Symbol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864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Effective Contact Rate (ECR)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74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ECR is the the number of infections generated by an infectious person, over a defined period of time (i.e. daily, monthly, yearly) to a susceptible population</a:t>
            </a:r>
          </a:p>
          <a:p>
            <a:r>
              <a:rPr lang="en-US" dirty="0"/>
              <a:t>ECR is sometimes broken down into multiple components, 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2013" y="3763108"/>
                <a:ext cx="162687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13" y="3763108"/>
                <a:ext cx="162687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65474" y="4224773"/>
            <a:ext cx="7860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Where:</a:t>
            </a:r>
          </a:p>
          <a:p>
            <a:r>
              <a:rPr lang="en-US" sz="3000" dirty="0"/>
              <a:t>	k = number of contacts per unit time</a:t>
            </a:r>
          </a:p>
          <a:p>
            <a:r>
              <a:rPr lang="en-US" sz="3000" dirty="0"/>
              <a:t>	p= probability of infection for each 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2431A-1BB3-4547-A537-8FE05072E34B}"/>
              </a:ext>
            </a:extLst>
          </p:cNvPr>
          <p:cNvSpPr txBox="1"/>
          <p:nvPr/>
        </p:nvSpPr>
        <p:spPr>
          <a:xfrm>
            <a:off x="273269" y="5792924"/>
            <a:ext cx="11740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“transmission rate” -  	“product of the contact rates and transmission probability” (Keeling and </a:t>
            </a:r>
            <a:r>
              <a:rPr lang="en-US" dirty="0" err="1"/>
              <a:t>Rohani</a:t>
            </a:r>
            <a:r>
              <a:rPr lang="en-US" dirty="0"/>
              <a:t>)</a:t>
            </a:r>
          </a:p>
          <a:p>
            <a:r>
              <a:rPr lang="en-US" dirty="0"/>
              <a:t>“effective contact rate” - 	“the </a:t>
            </a:r>
            <a:r>
              <a:rPr lang="en-US" i="1" dirty="0"/>
              <a:t>per capita </a:t>
            </a:r>
            <a:r>
              <a:rPr lang="en-US" dirty="0"/>
              <a:t>rate at which two specific individuals come into effective contact 			 	per unit time” (</a:t>
            </a:r>
            <a:r>
              <a:rPr lang="en-US" dirty="0" err="1"/>
              <a:t>Vynnycky</a:t>
            </a:r>
            <a:r>
              <a:rPr lang="en-US" dirty="0"/>
              <a:t> and White)</a:t>
            </a:r>
          </a:p>
        </p:txBody>
      </p:sp>
    </p:spTree>
    <p:extLst>
      <p:ext uri="{BB962C8B-B14F-4D97-AF65-F5344CB8AC3E}">
        <p14:creationId xmlns:p14="http://schemas.microsoft.com/office/powerpoint/2010/main" val="44091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Force of Infection, Incidence, Prevalence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55387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Force of infection =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l = </a:t>
            </a: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err="1">
                <a:latin typeface="Cambria" charset="0"/>
                <a:ea typeface="Cambria" charset="0"/>
                <a:cs typeface="Cambria" charset="0"/>
              </a:rPr>
              <a:t>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Incidence = </a:t>
            </a: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dirty="0" err="1">
                <a:latin typeface="Cambria" charset="0"/>
                <a:ea typeface="Cambria" charset="0"/>
                <a:cs typeface="Cambria" charset="0"/>
              </a:rPr>
              <a:t>S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 =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err="1">
                <a:latin typeface="Cambria" charset="0"/>
                <a:ea typeface="Cambria" charset="0"/>
                <a:cs typeface="Cambria" charset="0"/>
              </a:rPr>
              <a:t>SI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Prevalence = 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I</a:t>
            </a:r>
            <a:endParaRPr lang="en-US" dirty="0">
              <a:latin typeface="Calibri" panose="020F0502020204030204" pitchFamily="34" charset="0"/>
              <a:ea typeface="Symbol" charset="2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199469" y="3490720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15507" y="2875002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4461" y="2921168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84456" y="2921167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8122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Reproductive Number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900"/>
          </a:xfrm>
        </p:spPr>
        <p:txBody>
          <a:bodyPr/>
          <a:lstStyle/>
          <a:p>
            <a:r>
              <a:rPr lang="en-US" dirty="0"/>
              <a:t>The basic reproductive number (R</a:t>
            </a:r>
            <a:r>
              <a:rPr lang="en-US" baseline="-25000" dirty="0"/>
              <a:t>0</a:t>
            </a:r>
            <a:r>
              <a:rPr lang="en-US" dirty="0"/>
              <a:t>) is the average number of infectious individuals generated by a single infectious individual in a fully susceptible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SIR model, R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 b/g </a:t>
            </a:r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or </a:t>
            </a: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D</a:t>
            </a:r>
            <a:r>
              <a:rPr lang="en-US" dirty="0">
                <a:latin typeface="Symbol" charset="2"/>
                <a:ea typeface="Symbol" charset="2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where D= duration of infectiousness</a:t>
            </a:r>
          </a:p>
          <a:p>
            <a:endParaRPr lang="en-US" dirty="0"/>
          </a:p>
          <a:p>
            <a:r>
              <a:rPr lang="en-US" dirty="0"/>
              <a:t>If &gt;1, an epidemic can occur</a:t>
            </a:r>
          </a:p>
          <a:p>
            <a:endParaRPr lang="en-US" dirty="0"/>
          </a:p>
          <a:p>
            <a:r>
              <a:rPr lang="en-US" dirty="0"/>
              <a:t>For an epidemic to begin, the susceptible population has to be greater than 1/R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1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</a:t>
            </a:r>
            <a:r>
              <a:rPr lang="en-US" dirty="0" err="1">
                <a:solidFill>
                  <a:srgbClr val="C00000"/>
                </a:solidFill>
              </a:rPr>
              <a:t>vs</a:t>
            </a:r>
            <a:r>
              <a:rPr lang="en-US" dirty="0">
                <a:solidFill>
                  <a:srgbClr val="C00000"/>
                </a:solidFill>
              </a:rPr>
              <a:t> Effective Reproductive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Reproductive Number (R</a:t>
                </a:r>
                <a:r>
                  <a:rPr lang="en-US" baseline="-25000" dirty="0"/>
                  <a:t>e</a:t>
                </a:r>
                <a:r>
                  <a:rPr lang="en-US" dirty="0"/>
                  <a:t>): number of infections generated by average infectious person during epidemic</a:t>
                </a:r>
              </a:p>
              <a:p>
                <a:r>
                  <a:rPr lang="en-US" baseline="-25000" dirty="0"/>
                  <a:t>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t</a:t>
                </a:r>
                <a:r>
                  <a:rPr lang="en-US" dirty="0"/>
                  <a:t> : Effective reproductive number at time t</a:t>
                </a:r>
              </a:p>
              <a:p>
                <a:r>
                  <a:rPr lang="en-US" dirty="0"/>
                  <a:t>R</a:t>
                </a:r>
                <a:r>
                  <a:rPr lang="en-US" baseline="-25000" dirty="0"/>
                  <a:t>t</a:t>
                </a:r>
                <a:r>
                  <a:rPr lang="en-US" dirty="0"/>
                  <a:t> = R</a:t>
                </a:r>
                <a:r>
                  <a:rPr lang="en-US" baseline="-25000" dirty="0"/>
                  <a:t>0</a:t>
                </a:r>
                <a:r>
                  <a:rPr lang="en-US" dirty="0"/>
                  <a:t>*S</a:t>
                </a:r>
                <a:r>
                  <a:rPr lang="en-US" baseline="-25000" dirty="0"/>
                  <a:t>t</a:t>
                </a:r>
              </a:p>
              <a:p>
                <a:r>
                  <a:rPr lang="en-US" dirty="0">
                    <a:ea typeface="Cambria Math" charset="0"/>
                  </a:rPr>
                  <a:t>Infections grow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&gt; 1</a:t>
                </a:r>
              </a:p>
              <a:p>
                <a:pPr marL="0" indent="0">
                  <a:buNone/>
                </a:pP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63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Concepts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If R</a:t>
            </a:r>
            <a:r>
              <a:rPr lang="en-US" baseline="-25000" dirty="0"/>
              <a:t>0 </a:t>
            </a:r>
            <a:r>
              <a:rPr lang="en-US" dirty="0"/>
              <a:t>&lt; 1, an epidemic cannot be sustained; when R</a:t>
            </a:r>
            <a:r>
              <a:rPr lang="en-US" baseline="-25000" dirty="0"/>
              <a:t>t</a:t>
            </a:r>
            <a:r>
              <a:rPr lang="en-US" dirty="0"/>
              <a:t> &lt; 1, epidemic declines</a:t>
            </a:r>
          </a:p>
          <a:p>
            <a:r>
              <a:rPr lang="en-US" dirty="0"/>
              <a:t>The critical threshold for vaccination is the level above which outbreaks can’t occur (1-1/R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The fraction of susceptible individuals is the limiting factor in epidemics, dictates whether they start, and when they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2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8059</TotalTime>
  <Words>484</Words>
  <Application>Microsoft Macintosh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Cambria Math</vt:lpstr>
      <vt:lpstr>Symbol</vt:lpstr>
      <vt:lpstr>Office Theme</vt:lpstr>
      <vt:lpstr>Quick Review of Dynamics 1:  First Models</vt:lpstr>
      <vt:lpstr>Epidemics vs Outbreaks</vt:lpstr>
      <vt:lpstr>Force of Infection</vt:lpstr>
      <vt:lpstr>Effective Contact Rate (ECR)</vt:lpstr>
      <vt:lpstr>Force of Infection, Incidence, Prevalence</vt:lpstr>
      <vt:lpstr>Basic Reproductive Number </vt:lpstr>
      <vt:lpstr>Basic vs Effective Reproductive Number</vt:lpstr>
      <vt:lpstr>Concepts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Andrews</dc:creator>
  <cp:lastModifiedBy>Jason Andrews</cp:lastModifiedBy>
  <cp:revision>1089</cp:revision>
  <cp:lastPrinted>2017-02-02T04:44:17Z</cp:lastPrinted>
  <dcterms:created xsi:type="dcterms:W3CDTF">2017-01-29T00:17:20Z</dcterms:created>
  <dcterms:modified xsi:type="dcterms:W3CDTF">2020-04-14T17:02:56Z</dcterms:modified>
</cp:coreProperties>
</file>