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</p:sldMasterIdLst>
  <p:notesMasterIdLst>
    <p:notesMasterId r:id="rId25"/>
  </p:notesMasterIdLst>
  <p:sldIdLst>
    <p:sldId id="260" r:id="rId3"/>
    <p:sldId id="261" r:id="rId4"/>
    <p:sldId id="327" r:id="rId5"/>
    <p:sldId id="331" r:id="rId6"/>
    <p:sldId id="332" r:id="rId7"/>
    <p:sldId id="333" r:id="rId8"/>
    <p:sldId id="347" r:id="rId9"/>
    <p:sldId id="348" r:id="rId10"/>
    <p:sldId id="349" r:id="rId11"/>
    <p:sldId id="334" r:id="rId12"/>
    <p:sldId id="336" r:id="rId13"/>
    <p:sldId id="335" r:id="rId14"/>
    <p:sldId id="337" r:id="rId15"/>
    <p:sldId id="339" r:id="rId16"/>
    <p:sldId id="344" r:id="rId17"/>
    <p:sldId id="345" r:id="rId18"/>
    <p:sldId id="338" r:id="rId19"/>
    <p:sldId id="340" r:id="rId20"/>
    <p:sldId id="342" r:id="rId21"/>
    <p:sldId id="350" r:id="rId22"/>
    <p:sldId id="346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7FF"/>
    <a:srgbClr val="4B2E83"/>
    <a:srgbClr val="4B2D83"/>
    <a:srgbClr val="E4D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06"/>
    <p:restoredTop sz="79500"/>
  </p:normalViewPr>
  <p:slideViewPr>
    <p:cSldViewPr snapToGrid="0">
      <p:cViewPr varScale="1">
        <p:scale>
          <a:sx n="95" d="100"/>
          <a:sy n="95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6B18-C768-8A47-AE6F-36889D8A571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3B824-0C4B-AE45-B7A4-1162F861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14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: combine</a:t>
            </a:r>
          </a:p>
          <a:p>
            <a:endParaRPr lang="en-US" dirty="0"/>
          </a:p>
          <a:p>
            <a:r>
              <a:rPr lang="en-US" dirty="0" err="1"/>
              <a:t>byrow</a:t>
            </a:r>
            <a:r>
              <a:rPr lang="en-US" dirty="0"/>
              <a:t> = FALSE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3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can only accommodate one data type</a:t>
            </a:r>
          </a:p>
          <a:p>
            <a:r>
              <a:rPr lang="en-US" dirty="0"/>
              <a:t>(will be coerced to a list if you try to have multiple data types in array)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structure of user-defined function</a:t>
            </a: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If there are no explicit returns from a function, the value of the last evaluated expression is returned automatically in R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2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Markov model – health </a:t>
            </a:r>
            <a:r>
              <a:rPr lang="en-US" dirty="0" err="1"/>
              <a:t>trasitions</a:t>
            </a:r>
            <a:r>
              <a:rPr lang="en-US" dirty="0"/>
              <a:t> over cycle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1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9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cycle: transition happens over a period of time</a:t>
            </a:r>
          </a:p>
          <a:p>
            <a:r>
              <a:rPr lang="en-US" dirty="0"/>
              <a:t>cost and health outcomes associated with each health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R packages need to 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undergo the R CMD CHECK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3B824-0C4B-AE45-B7A4-1162F861F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442" y="6131476"/>
            <a:ext cx="3221697" cy="284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29640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326727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97231" y="2299970"/>
            <a:ext cx="10912883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2978"/>
            <a:ext cx="10896280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0714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6E0E-AB8A-230F-ED29-C6F205C0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74A-8992-EB35-E3D3-8CA98A61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0B65-E0F6-ADB7-8361-A82E32D8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4268-B9BD-D544-A394-BCE08D80C2C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B518-CA2C-8035-019A-71AC1374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B087-0E5B-B6C1-12E2-72DCEB6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3D37-0063-5F4B-BF90-13743029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1" y="6234041"/>
            <a:ext cx="3386667" cy="229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340826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49" y="6234041"/>
            <a:ext cx="3386667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1" y="495348"/>
            <a:ext cx="10929485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952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1" y="492978"/>
            <a:ext cx="10929485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3488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97231" y="2299970"/>
            <a:ext cx="10912883" cy="377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49" y="6234041"/>
            <a:ext cx="3386667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278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1" y="6132013"/>
            <a:ext cx="3233635" cy="284364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1254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7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5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0883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509" y="1819205"/>
            <a:ext cx="1471708" cy="128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6527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3418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190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1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0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2" y="859991"/>
            <a:ext cx="9844617" cy="3522341"/>
          </a:xfrm>
        </p:spPr>
        <p:txBody>
          <a:bodyPr/>
          <a:lstStyle/>
          <a:p>
            <a:r>
              <a:rPr lang="en-US" dirty="0"/>
              <a:t>Discrete-time state transition models in 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16194C-7220-E576-4958-E1A29D80BDD8}"/>
              </a:ext>
            </a:extLst>
          </p:cNvPr>
          <p:cNvSpPr txBox="1">
            <a:spLocks/>
          </p:cNvSpPr>
          <p:nvPr/>
        </p:nvSpPr>
        <p:spPr>
          <a:xfrm>
            <a:off x="613833" y="4900614"/>
            <a:ext cx="9296400" cy="2350414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Kyu Lee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,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Ph.D.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2CA91"/>
              </a:solidFill>
              <a:effectLst/>
              <a:uLnTx/>
              <a:uFillTx/>
              <a:latin typeface="Encode Sans Normal Black" charset="0"/>
            </a:endParaRPr>
          </a:p>
          <a:p>
            <a:pPr defTabSz="609585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HEOR 533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E2CA91"/>
              </a:solidFill>
              <a:effectLst/>
              <a:uLnTx/>
              <a:uFillTx/>
              <a:latin typeface="Encode Sans Normal Black" charset="0"/>
            </a:endParaRPr>
          </a:p>
          <a:p>
            <a:pPr defTabSz="609585"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2CA91"/>
                </a:solidFill>
                <a:effectLst/>
                <a:uLnTx/>
                <a:uFillTx/>
                <a:latin typeface="Encode Sans Normal Black" charset="0"/>
              </a:rPr>
              <a:t>Jan 24, 2024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2CA91"/>
              </a:solidFill>
              <a:effectLst/>
              <a:uLnTx/>
              <a:uFillTx/>
              <a:latin typeface="Encode Sans Norm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in 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36DAF46-CE15-83BC-EFDC-A484C5D2AA28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Creating variables of scalar, vector, and matrix: an operator ‘&lt;-’ assigns a value to a variable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4074E9BB-C108-A3FA-B121-EA358E188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03" y="3213836"/>
            <a:ext cx="2413000" cy="1079500"/>
          </a:xfrm>
          <a:prstGeom prst="rect">
            <a:avLst/>
          </a:prstGeom>
        </p:spPr>
      </p:pic>
      <p:pic>
        <p:nvPicPr>
          <p:cNvPr id="11" name="Picture 10" descr="A close-up of a number&#10;&#10;Description automatically generated">
            <a:extLst>
              <a:ext uri="{FF2B5EF4-FFF2-40B4-BE49-F238E27FC236}">
                <a16:creationId xmlns:a16="http://schemas.microsoft.com/office/drawing/2014/main" id="{F10810AE-F0F5-3B0B-3AE2-CE999D952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03" y="4940300"/>
            <a:ext cx="3187700" cy="12827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CE5938-4D97-CC57-E385-B24CF4D3E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3800" y="2997200"/>
            <a:ext cx="5918200" cy="1943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C9A7C1-64AE-8D9D-6A99-88CC19E9D62A}"/>
              </a:ext>
            </a:extLst>
          </p:cNvPr>
          <p:cNvSpPr txBox="1"/>
          <p:nvPr/>
        </p:nvSpPr>
        <p:spPr>
          <a:xfrm>
            <a:off x="1044803" y="2794818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F01F-429D-E172-6502-24AB449DECBD}"/>
              </a:ext>
            </a:extLst>
          </p:cNvPr>
          <p:cNvSpPr txBox="1"/>
          <p:nvPr/>
        </p:nvSpPr>
        <p:spPr>
          <a:xfrm>
            <a:off x="1044802" y="4545195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556AD-973F-B466-5A25-FD8E546369F2}"/>
              </a:ext>
            </a:extLst>
          </p:cNvPr>
          <p:cNvSpPr txBox="1"/>
          <p:nvPr/>
        </p:nvSpPr>
        <p:spPr>
          <a:xfrm>
            <a:off x="6219875" y="262786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414317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in 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36DAF46-CE15-83BC-EFDC-A484C5D2AA28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4B2E83"/>
                </a:solidFill>
              </a:rPr>
              <a:t>‘*’ operator implements element-wise multiplication between two matrices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4B2E83"/>
                </a:solidFill>
              </a:rPr>
              <a:t>‘%*%’ operator implements matrix multiplication between two matrices (dot product of each row vector (m1) and column vector (m2)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8" name="Picture 7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ABAA6492-7472-1D83-A7CB-3E12F7CD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012" y="3540124"/>
            <a:ext cx="1955800" cy="1104900"/>
          </a:xfrm>
          <a:prstGeom prst="rect">
            <a:avLst/>
          </a:prstGeom>
        </p:spPr>
      </p:pic>
      <p:pic>
        <p:nvPicPr>
          <p:cNvPr id="11" name="Picture 10" descr="A number in a box&#10;&#10;Description automatically generated with medium confidence">
            <a:extLst>
              <a:ext uri="{FF2B5EF4-FFF2-40B4-BE49-F238E27FC236}">
                <a16:creationId xmlns:a16="http://schemas.microsoft.com/office/drawing/2014/main" id="{0CAA5B89-F473-20C6-B302-D1BFC9C15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012" y="5485913"/>
            <a:ext cx="1955800" cy="11049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DF0357-94C1-38A1-4898-AE6394FC4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589" y="1564908"/>
            <a:ext cx="4724400" cy="1443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8F944-BAD5-C74D-06AA-05D3ADCAA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9011" y="1561270"/>
            <a:ext cx="5992989" cy="57149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D61B258-4EBA-8311-70F8-7CFA9688C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824" r="60628"/>
          <a:stretch/>
        </p:blipFill>
        <p:spPr>
          <a:xfrm>
            <a:off x="3630789" y="5577748"/>
            <a:ext cx="1860093" cy="10130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4CF780-9622-1918-BB67-09D1091071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824" r="60628"/>
          <a:stretch/>
        </p:blipFill>
        <p:spPr>
          <a:xfrm>
            <a:off x="5919214" y="5577747"/>
            <a:ext cx="1860093" cy="1013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03212F-483B-1101-4B97-51FC1F6C9DC5}"/>
              </a:ext>
            </a:extLst>
          </p:cNvPr>
          <p:cNvSpPr txBox="1"/>
          <p:nvPr/>
        </p:nvSpPr>
        <p:spPr>
          <a:xfrm>
            <a:off x="5538205" y="5980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33D27-AB10-D532-1622-21ACC526C34D}"/>
              </a:ext>
            </a:extLst>
          </p:cNvPr>
          <p:cNvSpPr txBox="1"/>
          <p:nvPr/>
        </p:nvSpPr>
        <p:spPr>
          <a:xfrm>
            <a:off x="3175000" y="5980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0D3C8-50BB-6F26-3B76-CF2A2D39101D}"/>
              </a:ext>
            </a:extLst>
          </p:cNvPr>
          <p:cNvSpPr/>
          <p:nvPr/>
        </p:nvSpPr>
        <p:spPr>
          <a:xfrm>
            <a:off x="4253834" y="5867788"/>
            <a:ext cx="1208254" cy="23717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6CBF9-680D-D185-B45E-F043760D4D5A}"/>
              </a:ext>
            </a:extLst>
          </p:cNvPr>
          <p:cNvSpPr/>
          <p:nvPr/>
        </p:nvSpPr>
        <p:spPr>
          <a:xfrm>
            <a:off x="6629400" y="5864321"/>
            <a:ext cx="257995" cy="729106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8431F-B10B-9489-47F5-A9FF7E3052C0}"/>
              </a:ext>
            </a:extLst>
          </p:cNvPr>
          <p:cNvSpPr/>
          <p:nvPr/>
        </p:nvSpPr>
        <p:spPr>
          <a:xfrm>
            <a:off x="1650508" y="5900890"/>
            <a:ext cx="514468" cy="20407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in 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36DAF46-CE15-83BC-EFDC-A484C5D2AA28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5391361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4B2E83"/>
                </a:solidFill>
              </a:rPr>
              <a:t>Array: a general data structure defined by a fixed number of dimensions; vectors (1D) and matrices (2D) are an example of array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11" name="Picture 10" descr="A white background with text and numbers&#10;&#10;Description automatically generated">
            <a:extLst>
              <a:ext uri="{FF2B5EF4-FFF2-40B4-BE49-F238E27FC236}">
                <a16:creationId xmlns:a16="http://schemas.microsoft.com/office/drawing/2014/main" id="{53BE770D-E861-FA82-FD44-35E08A763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91" y="3169531"/>
            <a:ext cx="4927600" cy="115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4DD221-F8F0-62AA-6331-D4B2F23C4FF5}"/>
              </a:ext>
            </a:extLst>
          </p:cNvPr>
          <p:cNvSpPr txBox="1"/>
          <p:nvPr/>
        </p:nvSpPr>
        <p:spPr>
          <a:xfrm>
            <a:off x="6563935" y="1799156"/>
            <a:ext cx="5253896" cy="389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4B2E83"/>
                </a:solidFill>
              </a:rPr>
              <a:t>List: a generic object consisting of an ordered collection of objects; can accommodate multiple data types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925159C-7BFF-67EF-84CF-013E8BBE6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91" y="4219414"/>
            <a:ext cx="1977177" cy="263858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25D4313-E7B7-FE00-02D2-2564759E2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242" y="3913171"/>
            <a:ext cx="2870200" cy="1993900"/>
          </a:xfrm>
          <a:prstGeom prst="rect">
            <a:avLst/>
          </a:prstGeom>
        </p:spPr>
      </p:pic>
      <p:pic>
        <p:nvPicPr>
          <p:cNvPr id="21" name="Picture 20" descr="A close up of text&#10;&#10;Description automatically generated">
            <a:extLst>
              <a:ext uri="{FF2B5EF4-FFF2-40B4-BE49-F238E27FC236}">
                <a16:creationId xmlns:a16="http://schemas.microsoft.com/office/drawing/2014/main" id="{75CF8FB7-1A58-ECF0-71D1-32E8FED37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242" y="3218617"/>
            <a:ext cx="4914900" cy="647700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44EB9FCC-4024-7686-CF7B-10D674E2D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2333" y="5911427"/>
            <a:ext cx="473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CFC2CED-2865-5C24-1A21-445B7FEE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82" y="2776244"/>
            <a:ext cx="3264435" cy="1841476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in 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36DAF46-CE15-83BC-EFDC-A484C5D2AA28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A user-defined function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F4DCF-D373-AE44-F7A2-D374D29624AE}"/>
              </a:ext>
            </a:extLst>
          </p:cNvPr>
          <p:cNvSpPr txBox="1"/>
          <p:nvPr/>
        </p:nvSpPr>
        <p:spPr>
          <a:xfrm>
            <a:off x="153271" y="236843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44DFD-E111-3ACA-C79E-0FBE7548ECF4}"/>
              </a:ext>
            </a:extLst>
          </p:cNvPr>
          <p:cNvSpPr txBox="1"/>
          <p:nvPr/>
        </p:nvSpPr>
        <p:spPr>
          <a:xfrm>
            <a:off x="4054711" y="2368436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 needed for the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4E9BD-C62C-944D-451D-C4A4FEDB61A2}"/>
              </a:ext>
            </a:extLst>
          </p:cNvPr>
          <p:cNvCxnSpPr/>
          <p:nvPr/>
        </p:nvCxnSpPr>
        <p:spPr>
          <a:xfrm>
            <a:off x="1554480" y="2692048"/>
            <a:ext cx="148590" cy="176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9A81-B30D-A530-E68F-E9F645E9FBE2}"/>
              </a:ext>
            </a:extLst>
          </p:cNvPr>
          <p:cNvCxnSpPr>
            <a:cxnSpLocks/>
          </p:cNvCxnSpPr>
          <p:nvPr/>
        </p:nvCxnSpPr>
        <p:spPr>
          <a:xfrm flipH="1">
            <a:off x="4012898" y="2692048"/>
            <a:ext cx="170482" cy="176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3EB3FD-3A49-BBB4-9D53-E09A4E11F2AE}"/>
              </a:ext>
            </a:extLst>
          </p:cNvPr>
          <p:cNvSpPr txBox="1"/>
          <p:nvPr/>
        </p:nvSpPr>
        <p:spPr>
          <a:xfrm>
            <a:off x="4183380" y="3429000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9FCB40-F213-17AC-7264-07C406C39C4C}"/>
              </a:ext>
            </a:extLst>
          </p:cNvPr>
          <p:cNvCxnSpPr>
            <a:cxnSpLocks/>
          </p:cNvCxnSpPr>
          <p:nvPr/>
        </p:nvCxnSpPr>
        <p:spPr>
          <a:xfrm flipH="1">
            <a:off x="4012898" y="3642502"/>
            <a:ext cx="25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5462E7-6898-DFC8-124C-FE7D5123C6A9}"/>
              </a:ext>
            </a:extLst>
          </p:cNvPr>
          <p:cNvSpPr txBox="1"/>
          <p:nvPr/>
        </p:nvSpPr>
        <p:spPr>
          <a:xfrm>
            <a:off x="3606990" y="4081756"/>
            <a:ext cx="16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outputs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4A18F4-E5D6-A531-21AA-8A6D855484E8}"/>
              </a:ext>
            </a:extLst>
          </p:cNvPr>
          <p:cNvCxnSpPr>
            <a:cxnSpLocks/>
          </p:cNvCxnSpPr>
          <p:nvPr/>
        </p:nvCxnSpPr>
        <p:spPr>
          <a:xfrm flipH="1">
            <a:off x="3402218" y="4283828"/>
            <a:ext cx="25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E7ACAA1-29CF-90B0-2967-E78456196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67" y="5189694"/>
            <a:ext cx="3429637" cy="7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5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Translating an excel model in R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EEBADD-F7DF-DDDC-26E8-66934853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62029"/>
              </p:ext>
            </p:extLst>
          </p:nvPr>
        </p:nvGraphicFramePr>
        <p:xfrm>
          <a:off x="597230" y="1510086"/>
          <a:ext cx="1116103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370">
                  <a:extLst>
                    <a:ext uri="{9D8B030D-6E8A-4147-A177-3AD203B41FA5}">
                      <a16:colId xmlns:a16="http://schemas.microsoft.com/office/drawing/2014/main" val="1674816213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293374966"/>
                    </a:ext>
                  </a:extLst>
                </a:gridCol>
                <a:gridCol w="4087468">
                  <a:extLst>
                    <a:ext uri="{9D8B030D-6E8A-4147-A177-3AD203B41FA5}">
                      <a16:colId xmlns:a16="http://schemas.microsoft.com/office/drawing/2014/main" val="3793677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Model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Define input parameters, run models, and compute outcomes in separate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One code can streamline the works from defining input parameters, running models, to computing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Input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Enter a value in a cell</a:t>
                      </a:r>
                    </a:p>
                    <a:p>
                      <a:r>
                        <a:rPr lang="en-US" sz="2600" dirty="0"/>
                        <a:t>Link a cell to other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Assign a value to a variable</a:t>
                      </a:r>
                    </a:p>
                    <a:p>
                      <a:r>
                        <a:rPr lang="en-US" sz="2600" dirty="0"/>
                        <a:t>Specify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9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Running Markov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Repetitive calculation over rows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For-loop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Sensitivity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For-loop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9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Translating an excel model in R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AA5EA7-BDAE-4D17-2D22-DC033ADF9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" y="1414670"/>
            <a:ext cx="3817835" cy="5157580"/>
          </a:xfrm>
          <a:prstGeom prst="rect">
            <a:avLst/>
          </a:prstGeom>
        </p:spPr>
      </p:pic>
      <p:pic>
        <p:nvPicPr>
          <p:cNvPr id="4" name="Picture 3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AAD84D7-033D-6744-5E0F-12C5FFA98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664" y="1414670"/>
            <a:ext cx="2768600" cy="3098800"/>
          </a:xfrm>
          <a:prstGeom prst="rect">
            <a:avLst/>
          </a:prstGeom>
        </p:spPr>
      </p:pic>
      <p:pic>
        <p:nvPicPr>
          <p:cNvPr id="11" name="Picture 10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215B3D8D-4802-DEFE-25D3-FE5EF4DA9B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622"/>
          <a:stretch/>
        </p:blipFill>
        <p:spPr>
          <a:xfrm>
            <a:off x="7280658" y="1546750"/>
            <a:ext cx="4656624" cy="2532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4E5767-D731-0DE4-E299-A65A8CB5B70B}"/>
              </a:ext>
            </a:extLst>
          </p:cNvPr>
          <p:cNvSpPr txBox="1"/>
          <p:nvPr/>
        </p:nvSpPr>
        <p:spPr>
          <a:xfrm>
            <a:off x="4125832" y="4713417"/>
            <a:ext cx="2572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cell in the transition probability matrix refers to a parameter value or a value calculated based on multiple parameter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F79B9-84F0-8D2D-8D02-9AA9D83609C3}"/>
              </a:ext>
            </a:extLst>
          </p:cNvPr>
          <p:cNvSpPr txBox="1"/>
          <p:nvPr/>
        </p:nvSpPr>
        <p:spPr>
          <a:xfrm>
            <a:off x="7131923" y="5114687"/>
            <a:ext cx="404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R, parameters and transition probability matrix can be defined as a variable of scalar or matrix</a:t>
            </a:r>
          </a:p>
          <a:p>
            <a:endParaRPr lang="en-US" sz="1600" dirty="0"/>
          </a:p>
          <a:p>
            <a:r>
              <a:rPr lang="en-US" sz="1600" dirty="0"/>
              <a:t>The code makes the calculation more explicit, reducing the risk of transcription errors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2E85-B053-70B2-4F1A-B35151E8618F}"/>
              </a:ext>
            </a:extLst>
          </p:cNvPr>
          <p:cNvCxnSpPr>
            <a:cxnSpLocks/>
          </p:cNvCxnSpPr>
          <p:nvPr/>
        </p:nvCxnSpPr>
        <p:spPr>
          <a:xfrm flipH="1">
            <a:off x="1017270" y="1900367"/>
            <a:ext cx="3931920" cy="71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DF238-4F58-94A7-E448-27988144F48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" y="2672140"/>
            <a:ext cx="3931920" cy="1967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E90E94-0CF0-5927-E372-7201B896B0DE}"/>
              </a:ext>
            </a:extLst>
          </p:cNvPr>
          <p:cNvCxnSpPr>
            <a:cxnSpLocks/>
          </p:cNvCxnSpPr>
          <p:nvPr/>
        </p:nvCxnSpPr>
        <p:spPr>
          <a:xfrm flipH="1">
            <a:off x="1017270" y="2916500"/>
            <a:ext cx="3931920" cy="25268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469C61-B0C1-7641-A0D1-4D5174690B01}"/>
              </a:ext>
            </a:extLst>
          </p:cNvPr>
          <p:cNvSpPr txBox="1"/>
          <p:nvPr/>
        </p:nvSpPr>
        <p:spPr>
          <a:xfrm>
            <a:off x="0" y="6499681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Briggs excel model example</a:t>
            </a:r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117870DB-FD57-B107-C806-BEADB75F6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813" y="4023783"/>
            <a:ext cx="4694470" cy="9743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D82AC1-B6DB-8647-4544-2233745B935C}"/>
              </a:ext>
            </a:extLst>
          </p:cNvPr>
          <p:cNvSpPr/>
          <p:nvPr/>
        </p:nvSpPr>
        <p:spPr>
          <a:xfrm>
            <a:off x="9975851" y="4174761"/>
            <a:ext cx="620432" cy="14026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Translating an excel model in R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45A3D4E-6486-DB39-D24E-76955AB806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275"/>
          <a:stretch/>
        </p:blipFill>
        <p:spPr>
          <a:xfrm>
            <a:off x="28228" y="1471488"/>
            <a:ext cx="2956554" cy="538651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840AEB-0049-9AA8-D684-C72267F56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55122"/>
              </p:ext>
            </p:extLst>
          </p:nvPr>
        </p:nvGraphicFramePr>
        <p:xfrm>
          <a:off x="8740747" y="1700420"/>
          <a:ext cx="3017520" cy="177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3736075700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914914836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6257765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0174629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569148454"/>
                    </a:ext>
                  </a:extLst>
                </a:gridCol>
              </a:tblGrid>
              <a:tr h="3548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14967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805036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8440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059501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9159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A4A9FC-0CB1-CFA8-B84F-C05DD7094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0045"/>
              </p:ext>
            </p:extLst>
          </p:nvPr>
        </p:nvGraphicFramePr>
        <p:xfrm>
          <a:off x="5684197" y="2146331"/>
          <a:ext cx="3017520" cy="70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3736075700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914914836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6257765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0174629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569148454"/>
                    </a:ext>
                  </a:extLst>
                </a:gridCol>
              </a:tblGrid>
              <a:tr h="3548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14967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05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852F7E-4A4F-7EDD-28E9-A27B73C1D6B7}"/>
                  </a:ext>
                </a:extLst>
              </p:cNvPr>
              <p:cNvSpPr txBox="1"/>
              <p:nvPr/>
            </p:nvSpPr>
            <p:spPr>
              <a:xfrm>
                <a:off x="8731150" y="248412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852F7E-4A4F-7EDD-28E9-A27B73C1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50" y="248412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9E773E-89A7-8950-A1B5-D00D9E81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41357"/>
              </p:ext>
            </p:extLst>
          </p:nvPr>
        </p:nvGraphicFramePr>
        <p:xfrm>
          <a:off x="2763341" y="2158612"/>
          <a:ext cx="3017520" cy="70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">
                  <a:extLst>
                    <a:ext uri="{9D8B030D-6E8A-4147-A177-3AD203B41FA5}">
                      <a16:colId xmlns:a16="http://schemas.microsoft.com/office/drawing/2014/main" val="3736075700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914914836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6257765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4180174629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569148454"/>
                    </a:ext>
                  </a:extLst>
                </a:gridCol>
              </a:tblGrid>
              <a:tr h="3548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14967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8D9DA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8D9DA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8D9DA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8D9DA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84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4C21F2A-6AF1-D69A-1318-CD5690ACCA2F}"/>
              </a:ext>
            </a:extLst>
          </p:cNvPr>
          <p:cNvSpPr txBox="1"/>
          <p:nvPr/>
        </p:nvSpPr>
        <p:spPr>
          <a:xfrm>
            <a:off x="3463290" y="1817370"/>
            <a:ext cx="23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distribution at t=1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046216-51B4-8089-08DD-7205B8B8398B}"/>
                  </a:ext>
                </a:extLst>
              </p:cNvPr>
              <p:cNvSpPr txBox="1"/>
              <p:nvPr/>
            </p:nvSpPr>
            <p:spPr>
              <a:xfrm>
                <a:off x="5780861" y="248602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046216-51B4-8089-08DD-7205B8B8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61" y="2486027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B5DCC11-EB15-F4E4-0492-7C6F2C23CD02}"/>
              </a:ext>
            </a:extLst>
          </p:cNvPr>
          <p:cNvSpPr txBox="1"/>
          <p:nvPr/>
        </p:nvSpPr>
        <p:spPr>
          <a:xfrm>
            <a:off x="6436311" y="3428664"/>
            <a:ext cx="22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distribution at t=0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27484-D7EB-7491-9F9B-18FD529A9F87}"/>
              </a:ext>
            </a:extLst>
          </p:cNvPr>
          <p:cNvSpPr txBox="1"/>
          <p:nvPr/>
        </p:nvSpPr>
        <p:spPr>
          <a:xfrm>
            <a:off x="9241788" y="3427878"/>
            <a:ext cx="28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probability matrix</a:t>
            </a:r>
          </a:p>
        </p:txBody>
      </p:sp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EA83A58-5FA7-025B-57FC-50B8EF010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900" y="4754971"/>
            <a:ext cx="8298676" cy="1238109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BE880583-C54F-F47D-5D5F-4F70CA1B3FF7}"/>
              </a:ext>
            </a:extLst>
          </p:cNvPr>
          <p:cNvSpPr/>
          <p:nvPr/>
        </p:nvSpPr>
        <p:spPr>
          <a:xfrm rot="5400000">
            <a:off x="7328384" y="626367"/>
            <a:ext cx="173988" cy="6840523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82098-81A2-B90B-9715-23F1281B6475}"/>
              </a:ext>
            </a:extLst>
          </p:cNvPr>
          <p:cNvSpPr txBox="1"/>
          <p:nvPr/>
        </p:nvSpPr>
        <p:spPr>
          <a:xfrm>
            <a:off x="6462360" y="4133623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Repeat until t = 20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7A1127-EF2B-2DB2-C288-4B595DEE1B4C}"/>
              </a:ext>
            </a:extLst>
          </p:cNvPr>
          <p:cNvSpPr/>
          <p:nvPr/>
        </p:nvSpPr>
        <p:spPr>
          <a:xfrm>
            <a:off x="3995116" y="5206181"/>
            <a:ext cx="4373279" cy="5604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1BF52-0707-E0EF-CFCB-4D695160BBF4}"/>
              </a:ext>
            </a:extLst>
          </p:cNvPr>
          <p:cNvSpPr txBox="1"/>
          <p:nvPr/>
        </p:nvSpPr>
        <p:spPr>
          <a:xfrm>
            <a:off x="8368395" y="5238220"/>
            <a:ext cx="167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&lt;- matrix multiplication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39D77-03EE-ADA8-ED68-BE66038771D9}"/>
              </a:ext>
            </a:extLst>
          </p:cNvPr>
          <p:cNvSpPr txBox="1"/>
          <p:nvPr/>
        </p:nvSpPr>
        <p:spPr>
          <a:xfrm>
            <a:off x="10299928" y="5125577"/>
            <a:ext cx="136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Repeat until t = 20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914BC27-F5CA-3C52-9B51-316D538A289D}"/>
              </a:ext>
            </a:extLst>
          </p:cNvPr>
          <p:cNvSpPr/>
          <p:nvPr/>
        </p:nvSpPr>
        <p:spPr>
          <a:xfrm>
            <a:off x="9412257" y="4976104"/>
            <a:ext cx="887671" cy="945278"/>
          </a:xfrm>
          <a:prstGeom prst="rightBrace">
            <a:avLst>
              <a:gd name="adj1" fmla="val 192654"/>
              <a:gd name="adj2" fmla="val 50000"/>
            </a:avLst>
          </a:pr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21" grpId="0" animBg="1"/>
      <p:bldP spid="22" grpId="0"/>
      <p:bldP spid="4" grpId="0" animBg="1"/>
      <p:bldP spid="5" grpId="0"/>
      <p:bldP spid="6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Briggs A. et al. Model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712EA-80D0-1EB4-9489-9D2AF94AC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3" y="1804780"/>
            <a:ext cx="5245100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8FC6BC-7534-A5BF-4671-E429974F521C}"/>
              </a:ext>
            </a:extLst>
          </p:cNvPr>
          <p:cNvSpPr txBox="1"/>
          <p:nvPr/>
        </p:nvSpPr>
        <p:spPr>
          <a:xfrm>
            <a:off x="6096000" y="1632688"/>
            <a:ext cx="56049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3-state Markov cohort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risk of progressing from Asymptomatic to Progressive Disease decreases by 50% with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Disease progression accelerates with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Progressive disease has excess mortality (</a:t>
            </a:r>
            <a:r>
              <a:rPr lang="en-US" sz="2000" dirty="0" err="1"/>
              <a:t>tpDcm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cost for excess mortality among progressive diseases (i.e. transitional cost from progressive to dead)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7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24D1-0D8B-F257-6616-B784CCE2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035"/>
            <a:ext cx="10515600" cy="8974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800" dirty="0"/>
              <a:t>Questions?</a:t>
            </a:r>
          </a:p>
          <a:p>
            <a:pPr marL="0" indent="0" algn="ctr">
              <a:buNone/>
            </a:pPr>
            <a:r>
              <a:rPr lang="en-US" sz="3800" dirty="0"/>
              <a:t>Q&amp;A</a:t>
            </a:r>
          </a:p>
          <a:p>
            <a:pPr marL="0" indent="0">
              <a:buNone/>
            </a:pPr>
            <a:endParaRPr lang="en-US" sz="3800" dirty="0"/>
          </a:p>
        </p:txBody>
      </p:sp>
      <p:pic>
        <p:nvPicPr>
          <p:cNvPr id="1026" name="Picture 2" descr="People Question Mark Images - Free Download on Freepik">
            <a:extLst>
              <a:ext uri="{FF2B5EF4-FFF2-40B4-BE49-F238E27FC236}">
                <a16:creationId xmlns:a16="http://schemas.microsoft.com/office/drawing/2014/main" id="{26846197-07B2-319C-AEB0-9D3FC4149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5" y="2359305"/>
            <a:ext cx="3450390" cy="345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6D65FD2-8D5F-A2AF-17EF-488719B2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1426081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session – Review and run the code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E81E9F7-67BA-A189-34D9-3F1E71F2590F}"/>
              </a:ext>
            </a:extLst>
          </p:cNvPr>
          <p:cNvSpPr txBox="1">
            <a:spLocks/>
          </p:cNvSpPr>
          <p:nvPr/>
        </p:nvSpPr>
        <p:spPr>
          <a:xfrm>
            <a:off x="613833" y="1830479"/>
            <a:ext cx="10912883" cy="427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D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D84430B-79C4-652E-6B7D-CCE13ADEA076}"/>
              </a:ext>
            </a:extLst>
          </p:cNvPr>
          <p:cNvSpPr txBox="1">
            <a:spLocks/>
          </p:cNvSpPr>
          <p:nvPr/>
        </p:nvSpPr>
        <p:spPr>
          <a:xfrm>
            <a:off x="639558" y="3428999"/>
            <a:ext cx="10912883" cy="23232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Open the R code (</a:t>
            </a:r>
            <a:r>
              <a:rPr lang="en-US" sz="2700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Markov_model_realworld_explain2_2024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Rmd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483A67D-B21A-15D9-4A66-598F1FB12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1. Review Markov cohort models</a:t>
            </a:r>
          </a:p>
          <a:p>
            <a:endParaRPr lang="en-US" dirty="0"/>
          </a:p>
          <a:p>
            <a:r>
              <a:rPr lang="en-US" dirty="0"/>
              <a:t>2. Learn how to implement a Markov cohort model in R</a:t>
            </a:r>
          </a:p>
          <a:p>
            <a:pPr marL="1181085" lvl="1" indent="-571500">
              <a:buFont typeface="Arial" panose="020B0604020202020204" pitchFamily="34" charset="0"/>
              <a:buChar char="•"/>
            </a:pPr>
            <a:r>
              <a:rPr lang="en-US" sz="3000" dirty="0"/>
              <a:t>Basics in R</a:t>
            </a:r>
          </a:p>
          <a:p>
            <a:pPr marL="1181085" lvl="1" indent="-571500">
              <a:buFont typeface="Arial" panose="020B0604020202020204" pitchFamily="34" charset="0"/>
              <a:buChar char="•"/>
            </a:pPr>
            <a:r>
              <a:rPr lang="en-US" sz="3000" dirty="0"/>
              <a:t>Briggs A et al model in R</a:t>
            </a:r>
          </a:p>
          <a:p>
            <a:pPr marL="571500" indent="-571500">
              <a:buFont typeface="+mj-lt"/>
              <a:buAutoNum type="arabicPeriod" startAt="3"/>
            </a:pPr>
            <a:r>
              <a:rPr lang="en-US" dirty="0"/>
              <a:t>Preview the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</p:spTree>
    <p:extLst>
      <p:ext uri="{BB962C8B-B14F-4D97-AF65-F5344CB8AC3E}">
        <p14:creationId xmlns:p14="http://schemas.microsoft.com/office/powerpoint/2010/main" val="305109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1426081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session – class exercise (optional)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E81E9F7-67BA-A189-34D9-3F1E71F2590F}"/>
              </a:ext>
            </a:extLst>
          </p:cNvPr>
          <p:cNvSpPr txBox="1">
            <a:spLocks/>
          </p:cNvSpPr>
          <p:nvPr/>
        </p:nvSpPr>
        <p:spPr>
          <a:xfrm>
            <a:off x="613833" y="1830479"/>
            <a:ext cx="10912883" cy="427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D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D84430B-79C4-652E-6B7D-CCE13ADEA076}"/>
              </a:ext>
            </a:extLst>
          </p:cNvPr>
          <p:cNvSpPr txBox="1">
            <a:spLocks/>
          </p:cNvSpPr>
          <p:nvPr/>
        </p:nvSpPr>
        <p:spPr>
          <a:xfrm>
            <a:off x="628128" y="1600199"/>
            <a:ext cx="10912883" cy="23232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Make the following changes and discuss how ICER of treatment changes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Reduce the treatment efficacy from 0.5 to 0.2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the starting age from  55 to 65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483A67D-B21A-15D9-4A66-598F1FB12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1426081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E81E9F7-67BA-A189-34D9-3F1E71F2590F}"/>
              </a:ext>
            </a:extLst>
          </p:cNvPr>
          <p:cNvSpPr txBox="1">
            <a:spLocks/>
          </p:cNvSpPr>
          <p:nvPr/>
        </p:nvSpPr>
        <p:spPr>
          <a:xfrm>
            <a:off x="613833" y="1830479"/>
            <a:ext cx="10912883" cy="427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D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483A67D-B21A-15D9-4A66-598F1FB12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7BE60-8568-4BEC-14F0-334A3E843D36}"/>
              </a:ext>
            </a:extLst>
          </p:cNvPr>
          <p:cNvSpPr txBox="1"/>
          <p:nvPr/>
        </p:nvSpPr>
        <p:spPr>
          <a:xfrm>
            <a:off x="491067" y="1466912"/>
            <a:ext cx="993986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A new end-of-life care was approved based on the clinical trial result that it can reduce the excess mortality due to progressive disease by 50%. It costs $500.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Decision makers (e.g. clinicians) requested information on whether they should provide this end-of-life care in addition to the original treatment to reduce the disease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Using the same health state transition model, conduct a cost-effectiveness analysis considering three strategies: 1) without treatment 2) with treatment but no end-of-life care, 3) with both treatment and end-of-life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Provide a table of cost and QALY of three strategies and report ICER. It is optional to generate ICER graph.</a:t>
            </a:r>
          </a:p>
        </p:txBody>
      </p:sp>
    </p:spTree>
    <p:extLst>
      <p:ext uri="{BB962C8B-B14F-4D97-AF65-F5344CB8AC3E}">
        <p14:creationId xmlns:p14="http://schemas.microsoft.com/office/powerpoint/2010/main" val="239270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1426081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Wrapping up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D84430B-79C4-652E-6B7D-CCE13ADEA076}"/>
              </a:ext>
            </a:extLst>
          </p:cNvPr>
          <p:cNvSpPr txBox="1">
            <a:spLocks/>
          </p:cNvSpPr>
          <p:nvPr/>
        </p:nvSpPr>
        <p:spPr>
          <a:xfrm>
            <a:off x="845384" y="1589804"/>
            <a:ext cx="10912883" cy="4270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B2D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D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4C82DAF-01A7-7489-3ECD-CF06023D6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5EEBAB-31C7-670B-E06D-4EA2F79DB700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Uni Sans" charset="0"/>
              </a:rPr>
              <a:t>1. Review Markov cohort models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Uni Sans" charset="0"/>
              </a:rPr>
              <a:t>Discrete-time health transition models simulate health transitions over time and estimate long-term health and cost outcomes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Uni Sans" charset="0"/>
              </a:rPr>
              <a:t>2. </a:t>
            </a:r>
            <a:r>
              <a:rPr lang="en-US" sz="2800" dirty="0"/>
              <a:t>Learn how to implement a Markov cohort model in 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Uni Sans" charset="0"/>
              </a:rPr>
              <a:t>R is a free programming language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Uni Sans" charset="0"/>
              </a:rPr>
              <a:t>and has flexible functionality to build simulation models such as health transition models 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Uni Sans" charset="0"/>
              </a:rPr>
              <a:t>Compared to excel models,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Uni Sans" charset="0"/>
              </a:rPr>
              <a:t>Rmodels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Uni Sans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Uni Sans" charset="0"/>
              </a:rPr>
              <a:t>can streamline the process of building the model in an explicit way in a single code file with lower risk of transcription error.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Markov cohort model (</a:t>
            </a:r>
            <a:r>
              <a:rPr lang="en-US" dirty="0">
                <a:solidFill>
                  <a:srgbClr val="4B2E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A969617-4BEF-0949-E6B3-BC8EFD9FAC5C}"/>
              </a:ext>
            </a:extLst>
          </p:cNvPr>
          <p:cNvSpPr txBox="1">
            <a:spLocks/>
          </p:cNvSpPr>
          <p:nvPr/>
        </p:nvSpPr>
        <p:spPr>
          <a:xfrm>
            <a:off x="597230" y="1799155"/>
            <a:ext cx="10912883" cy="341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Markov models in medical decision science simulate health transition over time (</a:t>
            </a:r>
            <a:r>
              <a:rPr lang="en-US" sz="2800" b="1" dirty="0">
                <a:solidFill>
                  <a:srgbClr val="4B2E83"/>
                </a:solidFill>
              </a:rPr>
              <a:t>discrete-</a:t>
            </a:r>
            <a:r>
              <a:rPr lang="en-US" sz="2800" dirty="0">
                <a:solidFill>
                  <a:srgbClr val="4B2E83"/>
                </a:solidFill>
              </a:rPr>
              <a:t> vs. continuous- time)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5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Markov models are used to estimate </a:t>
            </a:r>
            <a:r>
              <a:rPr lang="en-US" sz="2800" b="1" dirty="0">
                <a:solidFill>
                  <a:srgbClr val="4B2E83"/>
                </a:solidFill>
              </a:rPr>
              <a:t>long-term</a:t>
            </a:r>
            <a:r>
              <a:rPr lang="en-US" sz="2800" dirty="0">
                <a:solidFill>
                  <a:srgbClr val="4B2E83"/>
                </a:solidFill>
              </a:rPr>
              <a:t> cost and health outcomes beyond the empirical study period, often attached to the end of a branch in decision trees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4B2E83"/>
                </a:solidFill>
              </a:rPr>
              <a:t>e.g. For a cohort of patients who received treatment A and experienced post-treatment complication (with a probability of 0.2), what are their 5-year health and cost outcomes?</a:t>
            </a:r>
          </a:p>
          <a:p>
            <a:pPr lvl="1">
              <a:lnSpc>
                <a:spcPct val="90000"/>
              </a:lnSpc>
              <a:defRPr/>
            </a:pPr>
            <a:endParaRPr lang="en-US" sz="1100" dirty="0">
              <a:solidFill>
                <a:srgbClr val="4B2E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4B2E83"/>
                </a:solidFill>
              </a:rPr>
              <a:t>Building blocks of Markov models include health states, transition probabilities, cycle, rewards or pay-offs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Uni Sans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7561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What is R?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33466F7-F468-452B-B207-F787F347C1BA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R is a free programming language and environment for statistical computing and graphics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Users can add additional functionality such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Uni Sans" charset="0"/>
              </a:rPr>
              <a:t>mechanistic sim</a:t>
            </a:r>
            <a:r>
              <a:rPr lang="en-US" sz="2800" dirty="0" err="1">
                <a:solidFill>
                  <a:srgbClr val="4B2E83"/>
                </a:solidFill>
              </a:rPr>
              <a:t>ulation</a:t>
            </a:r>
            <a:r>
              <a:rPr lang="en-US" sz="2800" dirty="0">
                <a:solidFill>
                  <a:srgbClr val="4B2E83"/>
                </a:solidFill>
              </a:rPr>
              <a:t> modeling by using built-in functions, user-defined functions, and packages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Any users can contribute to creating open-sourced R packages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0D0DB497-FA97-87B0-A43E-6575BA18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0" y="5134874"/>
            <a:ext cx="1916292" cy="14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studio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4600EA2-D0BC-2D0F-94AD-A080AD1CFB8A}"/>
              </a:ext>
            </a:extLst>
          </p:cNvPr>
          <p:cNvSpPr txBox="1">
            <a:spLocks/>
          </p:cNvSpPr>
          <p:nvPr/>
        </p:nvSpPr>
        <p:spPr>
          <a:xfrm>
            <a:off x="597230" y="1799156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4B2E83"/>
                </a:solidFill>
              </a:rPr>
              <a:t>R studio is an IDE (Integrated Development Environment) for R where users can edit the code, import data, visualize graphics more easily compared to when writing the codes directly to R console.</a:t>
            </a: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67" dirty="0">
              <a:solidFill>
                <a:srgbClr val="4B2E83"/>
              </a:solidFill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B2E83"/>
              </a:solidFill>
              <a:effectLst/>
              <a:uLnTx/>
              <a:uFillTx/>
              <a:latin typeface="Un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4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studio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77DC46-7606-7D2B-DCC9-429ADB5D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99" y="1414670"/>
            <a:ext cx="8964267" cy="51158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1FFD5B-1593-4101-58E5-50AA981B7C69}"/>
              </a:ext>
            </a:extLst>
          </p:cNvPr>
          <p:cNvSpPr/>
          <p:nvPr/>
        </p:nvSpPr>
        <p:spPr>
          <a:xfrm>
            <a:off x="1889999" y="2057400"/>
            <a:ext cx="5357966" cy="2259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0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studio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77DC46-7606-7D2B-DCC9-429ADB5D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99" y="1414670"/>
            <a:ext cx="8964267" cy="5115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F51C60-E27F-874D-6A64-DC8CC03056F7}"/>
              </a:ext>
            </a:extLst>
          </p:cNvPr>
          <p:cNvSpPr/>
          <p:nvPr/>
        </p:nvSpPr>
        <p:spPr>
          <a:xfrm>
            <a:off x="1889999" y="4334405"/>
            <a:ext cx="5357966" cy="2259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studio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77DC46-7606-7D2B-DCC9-429ADB5D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99" y="1414670"/>
            <a:ext cx="8964267" cy="5115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F51C60-E27F-874D-6A64-DC8CC03056F7}"/>
              </a:ext>
            </a:extLst>
          </p:cNvPr>
          <p:cNvSpPr/>
          <p:nvPr/>
        </p:nvSpPr>
        <p:spPr>
          <a:xfrm>
            <a:off x="7351369" y="1815353"/>
            <a:ext cx="3502897" cy="141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4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1F1959-F0DF-35D9-35AD-2BA86F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3" y="1128920"/>
            <a:ext cx="4406900" cy="571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AF3F668-AFA1-CDA6-CA73-E4F6088F1F11}"/>
              </a:ext>
            </a:extLst>
          </p:cNvPr>
          <p:cNvSpPr txBox="1">
            <a:spLocks/>
          </p:cNvSpPr>
          <p:nvPr/>
        </p:nvSpPr>
        <p:spPr>
          <a:xfrm>
            <a:off x="597230" y="452625"/>
            <a:ext cx="10929479" cy="899097"/>
          </a:xfrm>
          <a:prstGeom prst="rect">
            <a:avLst/>
          </a:prstGeom>
        </p:spPr>
        <p:txBody>
          <a:bodyPr anchor="b"/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 studio</a:t>
            </a:r>
          </a:p>
        </p:txBody>
      </p:sp>
      <p:pic>
        <p:nvPicPr>
          <p:cNvPr id="3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83F4-1272-FF35-53EA-A97C458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02281"/>
            <a:ext cx="4406900" cy="5715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77DC46-7606-7D2B-DCC9-429ADB5D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99" y="1414670"/>
            <a:ext cx="8964267" cy="5115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F51C60-E27F-874D-6A64-DC8CC03056F7}"/>
              </a:ext>
            </a:extLst>
          </p:cNvPr>
          <p:cNvSpPr/>
          <p:nvPr/>
        </p:nvSpPr>
        <p:spPr>
          <a:xfrm>
            <a:off x="7299135" y="3266645"/>
            <a:ext cx="3502897" cy="3263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1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20578</TotalTime>
  <Words>1048</Words>
  <Application>Microsoft Macintosh PowerPoint</Application>
  <PresentationFormat>Widescreen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Encode Sans Normal Black</vt:lpstr>
      <vt:lpstr>Google Sans</vt:lpstr>
      <vt:lpstr>Uni Sans</vt:lpstr>
      <vt:lpstr>Arial</vt:lpstr>
      <vt:lpstr>Calibri</vt:lpstr>
      <vt:lpstr>Cambria Math</vt:lpstr>
      <vt:lpstr>Lucida Grande</vt:lpstr>
      <vt:lpstr>Open Sans</vt:lpstr>
      <vt:lpstr>Open Sans Light</vt:lpstr>
      <vt:lpstr>Wingdings</vt:lpstr>
      <vt:lpstr>Custom Design</vt:lpstr>
      <vt:lpstr>1_Custom Design</vt:lpstr>
      <vt:lpstr>Discrete-time state transition models in R</vt:lpstr>
      <vt:lpstr>Class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HEOR 532: Microsimulation</dc:title>
  <dc:creator>kyueunl</dc:creator>
  <cp:lastModifiedBy>kyueunl</cp:lastModifiedBy>
  <cp:revision>100</cp:revision>
  <cp:lastPrinted>2023-04-19T16:53:28Z</cp:lastPrinted>
  <dcterms:created xsi:type="dcterms:W3CDTF">2023-04-15T22:56:39Z</dcterms:created>
  <dcterms:modified xsi:type="dcterms:W3CDTF">2024-01-24T21:36:47Z</dcterms:modified>
</cp:coreProperties>
</file>