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6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1139">
          <p15:clr>
            <a:srgbClr val="A4A3A4"/>
          </p15:clr>
        </p15:guide>
        <p15:guide id="4" orient="horz" pos="1095">
          <p15:clr>
            <a:srgbClr val="A4A3A4"/>
          </p15:clr>
        </p15:guide>
        <p15:guide id="5" orient="horz" pos="4065">
          <p15:clr>
            <a:srgbClr val="A4A3A4"/>
          </p15:clr>
        </p15:guide>
        <p15:guide id="6" orient="horz" pos="4201">
          <p15:clr>
            <a:srgbClr val="A4A3A4"/>
          </p15:clr>
        </p15:guide>
        <p15:guide id="7" pos="3840">
          <p15:clr>
            <a:srgbClr val="A4A3A4"/>
          </p15:clr>
        </p15:guide>
        <p15:guide id="8" pos="756">
          <p15:clr>
            <a:srgbClr val="A4A3A4"/>
          </p15:clr>
        </p15:guide>
        <p15:guide id="9" pos="6924">
          <p15:clr>
            <a:srgbClr val="A4A3A4"/>
          </p15:clr>
        </p15:guide>
        <p15:guide id="10" pos="7287">
          <p15:clr>
            <a:srgbClr val="A4A3A4"/>
          </p15:clr>
        </p15:guide>
        <p15:guide id="11" orient="horz" pos="4124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64D79B-F29F-4164-BD31-57D09BD1D4B6}">
  <a:tblStyle styleId="{4464D79B-F29F-4164-BD31-57D09BD1D4B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9"/>
          </a:solidFill>
        </a:fill>
      </a:tcStyle>
    </a:wholeTbl>
    <a:band1H>
      <a:tcTxStyle/>
      <a:tcStyle>
        <a:tcBdr/>
        <a:fill>
          <a:solidFill>
            <a:srgbClr val="CACB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B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8844892-BDE4-4C6A-9F5E-F454339EDE3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8"/>
          </a:solidFill>
        </a:fill>
      </a:tcStyle>
    </a:wholeTbl>
    <a:band1H>
      <a:tcTxStyle/>
      <a:tcStyle>
        <a:tcBdr/>
        <a:fill>
          <a:solidFill>
            <a:srgbClr val="CACB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B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A27E261-9542-4D28-9BE1-5A8C1A48E1E3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7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7E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6E0D5BD-A982-446F-A66E-E2E691A62D6D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44B8E9F-7500-4ECB-BB1C-CD550439256F}" styleName="Table_4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B13EE0B-2F22-4A6C-AF00-B57461272FB0}" styleName="Table_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tcBdr/>
        <a:fill>
          <a:solidFill>
            <a:srgbClr val="CDCFD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CFD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-403" y="5"/>
      </p:cViewPr>
      <p:guideLst>
        <p:guide orient="horz" pos="2160"/>
        <p:guide orient="horz" pos="255"/>
        <p:guide orient="horz" pos="1139"/>
        <p:guide orient="horz" pos="1095"/>
        <p:guide orient="horz" pos="4065"/>
        <p:guide orient="horz" pos="4201"/>
        <p:guide orient="horz" pos="4124"/>
        <p:guide pos="3840"/>
        <p:guide pos="756"/>
        <p:guide pos="6924"/>
        <p:guide pos="72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98295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cd1f86d70_0_3592:notes"/>
          <p:cNvSpPr txBox="1">
            <a:spLocks noGrp="1"/>
          </p:cNvSpPr>
          <p:nvPr>
            <p:ph type="body" idx="1"/>
          </p:nvPr>
        </p:nvSpPr>
        <p:spPr>
          <a:xfrm>
            <a:off x="376400" y="4932466"/>
            <a:ext cx="6105000" cy="352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12cd1f86d70_0_3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46050" y="684213"/>
            <a:ext cx="7150100" cy="40211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ableau">
  <p:cSld name="Titre et tableau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686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None/>
              <a:defRPr sz="2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32000" y="1228564"/>
            <a:ext cx="113292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3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432000" y="6300000"/>
            <a:ext cx="11329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1"/>
          <p:cNvCxnSpPr/>
          <p:nvPr/>
        </p:nvCxnSpPr>
        <p:spPr>
          <a:xfrm>
            <a:off x="432000" y="817535"/>
            <a:ext cx="86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" name="Google Shape;1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7388" y="6438035"/>
            <a:ext cx="594459" cy="216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450" rIns="18000" bIns="180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Méthodologies</a:t>
            </a:r>
            <a:endParaRPr dirty="0"/>
          </a:p>
        </p:txBody>
      </p:sp>
      <p:sp>
        <p:nvSpPr>
          <p:cNvPr id="175" name="Google Shape;175;p25"/>
          <p:cNvSpPr txBox="1"/>
          <p:nvPr/>
        </p:nvSpPr>
        <p:spPr>
          <a:xfrm>
            <a:off x="601236" y="3386384"/>
            <a:ext cx="2436900" cy="2202900"/>
          </a:xfrm>
          <a:prstGeom prst="rect">
            <a:avLst/>
          </a:prstGeom>
          <a:solidFill>
            <a:srgbClr val="E9E4E1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marL="265112" marR="0" lvl="1" indent="-17303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fr-FR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process bout en bout complexe qui fait intervenir de nombreux acteurs</a:t>
            </a:r>
            <a:endParaRPr/>
          </a:p>
          <a:p>
            <a:pPr marL="265112" marR="0" lvl="1" indent="-10318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601236" y="2615816"/>
            <a:ext cx="2436900" cy="6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Une optimisation Lean à mener pour augmenter la capacité à faire</a:t>
            </a:r>
            <a:endParaRPr/>
          </a:p>
        </p:txBody>
      </p:sp>
      <p:sp>
        <p:nvSpPr>
          <p:cNvPr id="177" name="Google Shape;177;p25"/>
          <p:cNvSpPr txBox="1"/>
          <p:nvPr/>
        </p:nvSpPr>
        <p:spPr>
          <a:xfrm>
            <a:off x="3466785" y="2630396"/>
            <a:ext cx="2436900" cy="67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2075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 processus en évolution et qui génère encore de nombreux irritants</a:t>
            </a:r>
            <a:endParaRPr/>
          </a:p>
        </p:txBody>
      </p:sp>
      <p:sp>
        <p:nvSpPr>
          <p:cNvPr id="178" name="Google Shape;178;p25"/>
          <p:cNvSpPr txBox="1"/>
          <p:nvPr/>
        </p:nvSpPr>
        <p:spPr>
          <a:xfrm>
            <a:off x="3466785" y="3386384"/>
            <a:ext cx="2436900" cy="2202900"/>
          </a:xfrm>
          <a:prstGeom prst="rect">
            <a:avLst/>
          </a:prstGeom>
          <a:solidFill>
            <a:srgbClr val="E9E4E1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marL="265112" marR="0" lvl="1" indent="-17303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fr-FR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nombreux intervenants avec des disparités de profil</a:t>
            </a:r>
            <a:r>
              <a:rPr lang="fr-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  <a:p>
            <a:pPr marL="265112" marR="0" lvl="1" indent="-10318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5112" marR="0" lvl="1" indent="-10318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5112" marR="0" lvl="1" indent="-10318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466567" y="1020996"/>
            <a:ext cx="11139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601236" y="2294649"/>
            <a:ext cx="24369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Efficacité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3466785" y="2299100"/>
            <a:ext cx="24369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Appropriation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8827" y="1895784"/>
            <a:ext cx="456414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11419" y="1901187"/>
            <a:ext cx="361360" cy="35458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/>
          <p:nvPr/>
        </p:nvSpPr>
        <p:spPr>
          <a:xfrm>
            <a:off x="9197883" y="2630396"/>
            <a:ext cx="2436900" cy="67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Une nécessité  d’avoir des résultats rapides pour tenir les objectifs</a:t>
            </a:r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9197883" y="2327816"/>
            <a:ext cx="24369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Résultats rapides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27318" y="1934489"/>
            <a:ext cx="392951" cy="35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 txBox="1"/>
          <p:nvPr/>
        </p:nvSpPr>
        <p:spPr>
          <a:xfrm>
            <a:off x="9197883" y="3386384"/>
            <a:ext cx="2436900" cy="2202900"/>
          </a:xfrm>
          <a:prstGeom prst="rect">
            <a:avLst/>
          </a:prstGeom>
          <a:solidFill>
            <a:srgbClr val="E9E4E1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marL="265112" marR="0" lvl="1" indent="-17303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fr-FR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 enjeux de montée en charge rapide pour faire face aux enjeux et bénéficier du déploiement des nouveaux outils </a:t>
            </a:r>
            <a:endParaRPr/>
          </a:p>
          <a:p>
            <a:pPr marL="265112" marR="0" lvl="1" indent="-10318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6332335" y="2630396"/>
            <a:ext cx="2436900" cy="67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 évolutions qui s’inscrivent dans une trajectoire de transformation</a:t>
            </a:r>
            <a:endParaRPr/>
          </a:p>
        </p:txBody>
      </p:sp>
      <p:sp>
        <p:nvSpPr>
          <p:cNvPr id="189" name="Google Shape;189;p25"/>
          <p:cNvSpPr txBox="1"/>
          <p:nvPr/>
        </p:nvSpPr>
        <p:spPr>
          <a:xfrm>
            <a:off x="6332335" y="2294649"/>
            <a:ext cx="24369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Trajectoire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28421" y="1867100"/>
            <a:ext cx="361360" cy="4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 txBox="1"/>
          <p:nvPr/>
        </p:nvSpPr>
        <p:spPr>
          <a:xfrm>
            <a:off x="6332335" y="3386384"/>
            <a:ext cx="2436900" cy="2202900"/>
          </a:xfrm>
          <a:prstGeom prst="rect">
            <a:avLst/>
          </a:prstGeom>
          <a:solidFill>
            <a:srgbClr val="E9E4E1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marL="265112" marR="0" lvl="1" indent="-17303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fr-FR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 initiatives à ancrer, déjà lancées en 2019 / 2020</a:t>
            </a:r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5752827"/>
      </p:ext>
    </p:extLst>
  </p:cSld>
  <p:clrMapOvr>
    <a:masterClrMapping/>
  </p:clrMapOvr>
</p:sld>
</file>

<file path=ppt/theme/theme1.xml><?xml version="1.0" encoding="utf-8"?>
<a:theme xmlns:a="http://schemas.openxmlformats.org/drawingml/2006/main" name="DiotSiaci">
  <a:themeElements>
    <a:clrScheme name="SIACI PPT">
      <a:dk1>
        <a:srgbClr val="000000"/>
      </a:dk1>
      <a:lt1>
        <a:srgbClr val="FFFFFF"/>
      </a:lt1>
      <a:dk2>
        <a:srgbClr val="002C58"/>
      </a:dk2>
      <a:lt2>
        <a:srgbClr val="004687"/>
      </a:lt2>
      <a:accent1>
        <a:srgbClr val="002C58"/>
      </a:accent1>
      <a:accent2>
        <a:srgbClr val="004687"/>
      </a:accent2>
      <a:accent3>
        <a:srgbClr val="8B4771"/>
      </a:accent3>
      <a:accent4>
        <a:srgbClr val="E0412D"/>
      </a:accent4>
      <a:accent5>
        <a:srgbClr val="EF7B10"/>
      </a:accent5>
      <a:accent6>
        <a:srgbClr val="D8D8D8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Personnalisé</PresentationFormat>
  <Paragraphs>16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DiotSiaci</vt:lpstr>
      <vt:lpstr>Méthodologies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  sur deux lignes</dc:title>
  <cp:lastModifiedBy>Noé Beserman</cp:lastModifiedBy>
  <cp:revision>3</cp:revision>
  <dcterms:modified xsi:type="dcterms:W3CDTF">2025-04-29T23:15:25Z</dcterms:modified>
</cp:coreProperties>
</file>