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6" r:id="rId1"/>
  </p:sldMasterIdLst>
  <p:notesMasterIdLst>
    <p:notesMasterId r:id="rId11"/>
  </p:notesMasterIdLst>
  <p:handoutMasterIdLst>
    <p:handoutMasterId r:id="rId12"/>
  </p:handoutMasterIdLst>
  <p:sldIdLst>
    <p:sldId id="256" r:id="rId8"/>
    <p:sldId id="257" r:id="rId9"/>
    <p:sldId id="258" r:id="rId10"/>
    <p:sldId id="259" r:id="rId7"/>
    <p:sldId id="260" r:id="rId6"/>
    <p:sldId id="261" r:id="rId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orient="horz" pos="255">
          <p15:clr>
            <a:srgbClr val="A4A3A4"/>
          </p15:clr>
        </p15:guide>
        <p15:guide id="3" orient="horz" pos="1139">
          <p15:clr>
            <a:srgbClr val="A4A3A4"/>
          </p15:clr>
        </p15:guide>
        <p15:guide id="4" orient="horz" pos="1095">
          <p15:clr>
            <a:srgbClr val="A4A3A4"/>
          </p15:clr>
        </p15:guide>
        <p15:guide id="5" orient="horz" pos="4065">
          <p15:clr>
            <a:srgbClr val="A4A3A4"/>
          </p15:clr>
        </p15:guide>
        <p15:guide id="6" orient="horz" pos="4201">
          <p15:clr>
            <a:srgbClr val="A4A3A4"/>
          </p15:clr>
        </p15:guide>
        <p15:guide id="7" pos="3840">
          <p15:clr>
            <a:srgbClr val="A4A3A4"/>
          </p15:clr>
        </p15:guide>
        <p15:guide id="8" pos="756">
          <p15:clr>
            <a:srgbClr val="A4A3A4"/>
          </p15:clr>
        </p15:guide>
        <p15:guide id="9" pos="6924">
          <p15:clr>
            <a:srgbClr val="A4A3A4"/>
          </p15:clr>
        </p15:guide>
        <p15:guide id="10" pos="7287">
          <p15:clr>
            <a:srgbClr val="A4A3A4"/>
          </p15:clr>
        </p15:guide>
        <p15:guide id="11" orient="horz" pos="412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64D79B-F29F-4164-BD31-57D09BD1D4B6}">
  <a:tblStyle styleId="{4464D79B-F29F-4164-BD31-57D09BD1D4B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9"/>
          </a:solidFill>
        </a:fill>
      </a:tcStyle>
    </a:wholeTbl>
    <a:band1H>
      <a:tcTxStyle/>
      <a:tcStyle>
        <a:tcBdr/>
        <a:fill>
          <a:solidFill>
            <a:srgbClr val="CACB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8844892-BDE4-4C6A-9F5E-F454339EDE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7E8"/>
          </a:solidFill>
        </a:fill>
      </a:tcStyle>
    </a:wholeTbl>
    <a:band1H>
      <a:tcTxStyle/>
      <a:tcStyle>
        <a:tcBdr/>
        <a:fill>
          <a:solidFill>
            <a:srgbClr val="CACB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BCE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A27E261-9542-4D28-9BE1-5A8C1A48E1E3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7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7E8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 i="off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6E0D5BD-A982-446F-A66E-E2E691A62D6D}" styleName="Table_3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44B8E9F-7500-4ECB-BB1C-CD550439256F}" styleName="Table_4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B13EE0B-2F22-4A6C-AF00-B57461272FB0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tcBdr/>
        <a:fill>
          <a:solidFill>
            <a:srgbClr val="CDCFD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CFD6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orient="horz" pos="255"/>
        <p:guide orient="horz" pos="1139"/>
        <p:guide orient="horz" pos="1095"/>
        <p:guide orient="horz" pos="4065"/>
        <p:guide orient="horz" pos="4201"/>
        <p:guide orient="horz" pos="4124"/>
        <p:guide pos="3840"/>
        <p:guide pos="756"/>
        <p:guide pos="6924"/>
        <p:guide pos="728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-3187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5" Type="http://schemas.openxmlformats.org/officeDocument/2006/relationships/slide" Target="slides/slide6.xml"/><Relationship Id="rId6" Type="http://schemas.openxmlformats.org/officeDocument/2006/relationships/slide" Target="slides/slide5.xml"/><Relationship Id="rId7" Type="http://schemas.openxmlformats.org/officeDocument/2006/relationships/slide" Target="slides/slide4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12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DEBAC-D3AB-4D51-92BD-B641E2F79CA2}" type="datetimeFigureOut">
              <a:rPr lang="fr-FR" smtClean="0"/>
              <a:t>02/05/2025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6FCB25-0DD5-44E8-B027-B00D738C21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1706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982951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Introduction">
  <p:cSld name="Introduction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32000" y="487891"/>
            <a:ext cx="11329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26" name="Google Shape;26;p3"/>
          <p:cNvCxnSpPr/>
          <p:nvPr/>
        </p:nvCxnSpPr>
        <p:spPr>
          <a:xfrm>
            <a:off x="432000" y="141068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body" idx="1"/>
          </p:nvPr>
        </p:nvSpPr>
        <p:spPr>
          <a:xfrm>
            <a:off x="2597150" y="2505074"/>
            <a:ext cx="7020000" cy="25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0"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8" name="Google Shape;28;p3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9" name="Google Shape;29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67600" y="6436800"/>
            <a:ext cx="594457" cy="21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histogramme">
  <p:cSld name="Titre et texte 1 histogramm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32000" y="1227600"/>
            <a:ext cx="3776400" cy="36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 dirty="0"/>
          </a:p>
        </p:txBody>
      </p:sp>
      <p:sp>
        <p:nvSpPr>
          <p:cNvPr id="61" name="Google Shape;61;p7"/>
          <p:cNvSpPr>
            <a:spLocks noGrp="1"/>
          </p:cNvSpPr>
          <p:nvPr>
            <p:ph type="chart" idx="2"/>
          </p:nvPr>
        </p:nvSpPr>
        <p:spPr>
          <a:xfrm>
            <a:off x="4763852" y="1260000"/>
            <a:ext cx="6557548" cy="370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0000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 sz="13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sz="2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ableau">
  <p:cSld name="Titre et tableau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e de titre">
  <p:cSld name="Diapositive de titr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432000" y="2518296"/>
            <a:ext cx="11329200" cy="10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 b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3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2667"/>
              <a:buNone/>
              <a:defRPr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19" name="Google Shape;19;p2"/>
          <p:cNvSpPr txBox="1">
            <a:spLocks noGrp="1"/>
          </p:cNvSpPr>
          <p:nvPr>
            <p:ph type="title"/>
          </p:nvPr>
        </p:nvSpPr>
        <p:spPr>
          <a:xfrm>
            <a:off x="432000" y="398990"/>
            <a:ext cx="11329200" cy="1517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Arial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20" name="Google Shape;20;p2"/>
          <p:cNvCxnSpPr/>
          <p:nvPr/>
        </p:nvCxnSpPr>
        <p:spPr>
          <a:xfrm>
            <a:off x="432000" y="2206960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5747" y="5742861"/>
            <a:ext cx="1803051" cy="720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638069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itre 1">
  <p:cSld name="Chapitre 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5"/>
          <p:cNvSpPr txBox="1">
            <a:spLocks noGrp="1"/>
          </p:cNvSpPr>
          <p:nvPr>
            <p:ph type="title"/>
          </p:nvPr>
        </p:nvSpPr>
        <p:spPr>
          <a:xfrm>
            <a:off x="432000" y="1484784"/>
            <a:ext cx="7637668" cy="2033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+mj-lt"/>
              <a:buNone/>
              <a:defRPr sz="2800" baseline="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52" name="Google Shape;52;p5"/>
          <p:cNvCxnSpPr/>
          <p:nvPr/>
        </p:nvCxnSpPr>
        <p:spPr>
          <a:xfrm>
            <a:off x="432000" y="3704332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9071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1 visuel gauche">
  <p:cSld name="Titre et texte 1 visuel gauch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1"/>
          </p:nvPr>
        </p:nvSpPr>
        <p:spPr>
          <a:xfrm>
            <a:off x="7984800" y="1227600"/>
            <a:ext cx="37764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>
            <a:spLocks noGrp="1"/>
          </p:cNvSpPr>
          <p:nvPr>
            <p:ph type="pic" idx="2"/>
          </p:nvPr>
        </p:nvSpPr>
        <p:spPr>
          <a:xfrm>
            <a:off x="432000" y="1260000"/>
            <a:ext cx="7081200" cy="4626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799168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3 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0;p10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5" name="Google Shape;81;p10"/>
          <p:cNvSpPr txBox="1">
            <a:spLocks noGrp="1"/>
          </p:cNvSpPr>
          <p:nvPr>
            <p:ph type="body" idx="1"/>
          </p:nvPr>
        </p:nvSpPr>
        <p:spPr>
          <a:xfrm>
            <a:off x="4320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" name="Google Shape;82;p10"/>
          <p:cNvSpPr txBox="1">
            <a:spLocks noGrp="1"/>
          </p:cNvSpPr>
          <p:nvPr>
            <p:ph type="body" idx="2"/>
          </p:nvPr>
        </p:nvSpPr>
        <p:spPr>
          <a:xfrm>
            <a:off x="43506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" name="Google Shape;83;p10"/>
          <p:cNvSpPr txBox="1">
            <a:spLocks noGrp="1"/>
          </p:cNvSpPr>
          <p:nvPr>
            <p:ph type="body" idx="3"/>
          </p:nvPr>
        </p:nvSpPr>
        <p:spPr>
          <a:xfrm>
            <a:off x="8269200" y="1230660"/>
            <a:ext cx="34920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" name="Google Shape;84;p10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678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">
  <p:cSld name="Titre et texte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432000" y="1231200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514350" lvl="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§"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321783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32000" y="-1"/>
            <a:ext cx="11329200" cy="666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Calibri"/>
              <a:buNone/>
              <a:defRPr sz="2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32000" y="1228564"/>
            <a:ext cx="11329200" cy="46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  <a:defRPr sz="13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04800" algn="l" rtl="0"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•"/>
              <a:defRPr sz="120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407680" y="6540604"/>
            <a:ext cx="36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432000" y="6300000"/>
            <a:ext cx="113292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14;p1"/>
          <p:cNvCxnSpPr/>
          <p:nvPr/>
        </p:nvCxnSpPr>
        <p:spPr>
          <a:xfrm>
            <a:off x="432000" y="817535"/>
            <a:ext cx="864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15;p1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767388" y="6438035"/>
            <a:ext cx="594459" cy="216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0" r:id="rId3"/>
    <p:sldLayoutId id="2147483667" r:id="rId4"/>
    <p:sldLayoutId id="2147483668" r:id="rId5"/>
    <p:sldLayoutId id="2147483669" r:id="rId6"/>
    <p:sldLayoutId id="2147483674" r:id="rId7"/>
    <p:sldLayoutId id="2147483671" r:id="rId8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Basique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Produit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Prix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Quantité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Ordinateur portable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999 €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1998 €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Écran 27"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299 €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897 €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Clavier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79 €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395 €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Souris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45 €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225 €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Casque audio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125 €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250 €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avec Style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Trimestre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Chiffre d'affaires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Charges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Résultat</a:t>
                      </a:r>
                    </a:p>
                  </a:txBody>
                  <a:tcPr>
                    <a:solidFill>
                      <a:srgbClr val="5B9BD5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T1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1,245,000 €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980,000 €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265,000 €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T2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1,450,000 €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1,050,000 €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400,000 €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T3 2025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1,320,000 €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995,000 €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325,000 €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T4 2025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1,680,000 €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1,180,000 €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500,000 €</a:t>
                      </a:r>
                    </a:p>
                  </a:txBody>
                  <a:tcPr>
                    <a:solidFill>
                      <a:srgbClr val="DEEBF7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5,695,000 €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4,205,000 €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1,490,000 €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Contenu de Table Formaté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Projet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Statut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Responsable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Date limite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Application Mobile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Terminé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Sophie Martin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15/03/2025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Refonte du site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En cours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Nicolas Durand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30/05/2025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Intégration API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Retard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Émilie Petit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10/04/2025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Migration Cloud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En attente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Thomas Leroy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22/06/2025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Audit Sécurité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b="1" sz="1000">
                          <a:solidFill>
                            <a:srgbClr val="000000"/>
                          </a:solidFill>
                        </a:rPr>
                        <a:t>Planifié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Claire Dubois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05/07/2025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Comparaison des Offres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7026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8377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Fonctionnalité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Offre Basic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Offre Premium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Offre Enterprise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653142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Utilisateurs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Illimité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Stockage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10 Go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100 Go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 To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653142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E-mail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E-mail + Téléphone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24/7 Dédié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Sauvegardes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Hebdomadaires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Quotidiennes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Temps réel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  <a:tr h="653142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API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Non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Limité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Complet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Prix mensuel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29€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99€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299€</a:t>
                      </a:r>
                    </a:p>
                  </a:txBody>
                  <a:tcPr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 avec Explication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828800"/>
          <a:ext cx="8229600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1371600"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Métrique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anchor="ctr"/>
                    <a:lstStyle/>
                    <a:p>
                      <a:pPr algn="ctr"/>
                      <a:r>
                        <a:rPr sz="1000">
                          <a:solidFill>
                            <a:srgbClr val="FFFFFF"/>
                          </a:solidFill>
                        </a:rPr>
                        <a:t>T4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143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Revenus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1,2M€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1,5M€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1,8M€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2,1M€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Coûts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0,8M€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0,9M€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1,0M€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1,1M€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Profit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0,4M€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0,6M€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0,8M€</a:t>
                      </a:r>
                    </a:p>
                  </a:txBody>
                  <a:tcPr/>
                </a:tc>
                <a:tc>
                  <a:txBody>
                    <a:bodyPr anchor="ctr"/>
                    <a:lstStyle/>
                    <a:p>
                      <a:pPr algn="l"/>
                      <a:r>
                        <a:rPr sz="1000">
                          <a:solidFill>
                            <a:srgbClr val="000000"/>
                          </a:solidFill>
                        </a:rPr>
                        <a:t>1,0M€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har char="•"/>
            </a:pPr>
            <a:r>
              <a:t>• Augmentation des leads de 23%</a:t>
            </a:r>
          </a:p>
          <a:p>
            <a:pPr>
              <a:defRPr b="1" sz="1600"/>
            </a:pPr>
            <a:r>
              <a:t>Marketing</a:t>
            </a:r>
          </a:p>
          <a:p>
            <a:pPr>
              <a:buChar char="•"/>
            </a:pPr>
            <a:r>
              <a:t>• Lancement réussi sur 3 nouveaux marchés</a:t>
            </a:r>
          </a:p>
          <a:p>
            <a:pPr>
              <a:buChar char="•"/>
            </a:pPr>
            <a:r>
              <a:t>• Budget optimisé de 15%</a:t>
            </a:r>
          </a:p>
          <a:p>
            <a:pPr>
              <a:buChar char="•"/>
            </a:pPr>
            <a:r>
              <a:t>• Nouveau site web : +45% de trafic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>
              <a:buChar char="•"/>
            </a:pPr>
            <a:r>
              <a:t>• 8 nouveaux brevets déposés</a:t>
            </a:r>
          </a:p>
          <a:p>
            <a:pPr>
              <a:defRPr b="1" sz="1600"/>
            </a:pPr>
            <a:r>
              <a:t>R&amp;D</a:t>
            </a:r>
          </a:p>
          <a:p>
            <a:pPr>
              <a:buChar char="•"/>
            </a:pPr>
            <a:r>
              <a:t>• Prototype V2 prêt pour tests</a:t>
            </a:r>
          </a:p>
          <a:p>
            <a:pPr>
              <a:buChar char="•"/>
            </a:pPr>
            <a:r>
              <a:t>• Réduction du temps de dev de 30%</a:t>
            </a:r>
          </a:p>
          <a:p>
            <a:pPr>
              <a:buChar char="•"/>
            </a:pPr>
            <a:r>
              <a:t>• 3 partenariats universitaires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pPr>
              <a:buChar char="•"/>
            </a:pPr>
            <a:r>
              <a:t>• CA en hausse de 18% (YoY)</a:t>
            </a:r>
          </a:p>
          <a:p>
            <a:pPr>
              <a:defRPr b="1" sz="1600"/>
            </a:pPr>
            <a:r>
              <a:t>Ventes</a:t>
            </a:r>
          </a:p>
          <a:p>
            <a:pPr>
              <a:buChar char="•"/>
            </a:pPr>
            <a:r>
              <a:t>• 4 nouveaux grands comptes</a:t>
            </a:r>
          </a:p>
          <a:p>
            <a:pPr>
              <a:buChar char="•"/>
            </a:pPr>
            <a:r>
              <a:t>• Expansion internationale réussie</a:t>
            </a:r>
          </a:p>
          <a:p>
            <a:pPr>
              <a:buChar char="•"/>
            </a:pPr>
            <a:r>
              <a:t>• Taux de renouvellement : 92%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Points Clés par Département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otSiaci">
  <a:themeElements>
    <a:clrScheme name="SIACI PPT">
      <a:dk1>
        <a:srgbClr val="000000"/>
      </a:dk1>
      <a:lt1>
        <a:srgbClr val="FFFFFF"/>
      </a:lt1>
      <a:dk2>
        <a:srgbClr val="002C58"/>
      </a:dk2>
      <a:lt2>
        <a:srgbClr val="004687"/>
      </a:lt2>
      <a:accent1>
        <a:srgbClr val="002C58"/>
      </a:accent1>
      <a:accent2>
        <a:srgbClr val="004687"/>
      </a:accent2>
      <a:accent3>
        <a:srgbClr val="8B4771"/>
      </a:accent3>
      <a:accent4>
        <a:srgbClr val="E0412D"/>
      </a:accent4>
      <a:accent5>
        <a:srgbClr val="EF7B10"/>
      </a:accent5>
      <a:accent6>
        <a:srgbClr val="D8D8D8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solidFill>
          <a:srgbClr val="E9E4E1"/>
        </a:solidFill>
        <a:ln>
          <a:noFill/>
        </a:ln>
      </a:spPr>
      <a:bodyPr spcFirstLastPara="1" wrap="square" lIns="72000" tIns="72000" rIns="72000" bIns="72000" anchor="t" anchorCtr="0">
        <a:noAutofit/>
      </a:bodyPr>
      <a:lstStyle>
        <a:defPPr marL="265112" marR="0" indent="-173037" algn="l" rtl="0">
          <a:lnSpc>
            <a:spcPct val="90000"/>
          </a:lnSpc>
          <a:spcBef>
            <a:spcPts val="0"/>
          </a:spcBef>
          <a:spcAft>
            <a:spcPts val="0"/>
          </a:spcAft>
          <a:buClr>
            <a:schemeClr val="dk1"/>
          </a:buClr>
          <a:buSzPts val="1100"/>
          <a:buFont typeface="Noto Sans Symbols"/>
          <a:buChar char="▪"/>
          <a:defRPr sz="1100" b="0" i="0" u="none" strike="noStrike" cap="none" dirty="0" smtClean="0">
            <a:solidFill>
              <a:schemeClr val="dk1"/>
            </a:solidFill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125</Words>
  <Application>Microsoft Office PowerPoint</Application>
  <PresentationFormat>Personnalisé</PresentationFormat>
  <Paragraphs>69</Paragraphs>
  <Slides>9</Slides>
  <Notes>8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DiotSiaci</vt:lpstr>
      <vt:lpstr>Titre de la présentation  sur deux lignes</vt:lpstr>
      <vt:lpstr>Introduction</vt:lpstr>
      <vt:lpstr>01. Titre</vt:lpstr>
      <vt:lpstr>Titre de la slide sur une ligne</vt:lpstr>
      <vt:lpstr>Titre de la slide sur une ligne</vt:lpstr>
      <vt:lpstr>Titre de la slide sur une ligne</vt:lpstr>
      <vt:lpstr>Présentation PowerPoint</vt:lpstr>
      <vt:lpstr>Titre de la slide sur une ligne Sous-titre</vt:lpstr>
      <vt:lpstr>Titre de la slide sur une ligne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 de la présentation  sur deux lignes</dc:title>
  <dc:creator>Noé Beserman</dc:creator>
  <cp:lastModifiedBy>Noé Beserman</cp:lastModifiedBy>
  <cp:revision>30</cp:revision>
  <dcterms:modified xsi:type="dcterms:W3CDTF">2025-05-02T17:08:31Z</dcterms:modified>
</cp:coreProperties>
</file>