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1"/>
  </p:sldMasterIdLst>
  <p:notesMasterIdLst>
    <p:notesMasterId r:id="rId11"/>
  </p:notesMasterIdLst>
  <p:handoutMasterIdLst>
    <p:handoutMasterId r:id="rId12"/>
  </p:handoutMasterIdLst>
  <p:sldIdLst>
    <p:sldId id="256" r:id="rId8"/>
    <p:sldId id="257" r:id="rId9"/>
    <p:sldId id="258" r:id="rId10"/>
    <p:sldId id="259" r:id="rId7"/>
    <p:sldId id="260" r:id="rId6"/>
    <p:sldId id="261" r:id="rId5"/>
    <p:sldId id="262" r:id="rId4"/>
    <p:sldId id="263" r:id="rId3"/>
    <p:sldId id="264" r:id="rId2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139">
          <p15:clr>
            <a:srgbClr val="A4A3A4"/>
          </p15:clr>
        </p15:guide>
        <p15:guide id="4" orient="horz" pos="1095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orient="horz" pos="4201">
          <p15:clr>
            <a:srgbClr val="A4A3A4"/>
          </p15:clr>
        </p15:guide>
        <p15:guide id="7" pos="3840">
          <p15:clr>
            <a:srgbClr val="A4A3A4"/>
          </p15:clr>
        </p15:guide>
        <p15:guide id="8" pos="756">
          <p15:clr>
            <a:srgbClr val="A4A3A4"/>
          </p15:clr>
        </p15:guide>
        <p15:guide id="9" pos="6924">
          <p15:clr>
            <a:srgbClr val="A4A3A4"/>
          </p15:clr>
        </p15:guide>
        <p15:guide id="10" pos="7287">
          <p15:clr>
            <a:srgbClr val="A4A3A4"/>
          </p15:clr>
        </p15:guide>
        <p15:guide id="11" orient="horz" pos="412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64D79B-F29F-4164-BD31-57D09BD1D4B6}">
  <a:tblStyle styleId="{4464D79B-F29F-4164-BD31-57D09BD1D4B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9"/>
          </a:solidFill>
        </a:fill>
      </a:tcStyle>
    </a:wholeTbl>
    <a:band1H>
      <a:tcTxStyle/>
      <a:tcStyle>
        <a:tcBdr/>
        <a:fill>
          <a:solidFill>
            <a:srgbClr val="CACB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844892-BDE4-4C6A-9F5E-F454339EDE3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8"/>
          </a:solidFill>
        </a:fill>
      </a:tcStyle>
    </a:wholeTbl>
    <a:band1H>
      <a:tcTxStyle/>
      <a:tcStyle>
        <a:tcBdr/>
        <a:fill>
          <a:solidFill>
            <a:srgbClr val="CACB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27E261-9542-4D28-9BE1-5A8C1A48E1E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7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7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6E0D5BD-A982-446F-A66E-E2E691A62D6D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4B8E9F-7500-4ECB-BB1C-CD550439256F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13EE0B-2F22-4A6C-AF00-B57461272FB0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tcBdr/>
        <a:fill>
          <a:solidFill>
            <a:srgbClr val="CDCFD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CFD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orient="horz" pos="255"/>
        <p:guide orient="horz" pos="1139"/>
        <p:guide orient="horz" pos="1095"/>
        <p:guide orient="horz" pos="4065"/>
        <p:guide orient="horz" pos="4201"/>
        <p:guide orient="horz" pos="4124"/>
        <p:guide pos="3840"/>
        <p:guide pos="756"/>
        <p:guide pos="6924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9.xml"/><Relationship Id="rId3" Type="http://schemas.openxmlformats.org/officeDocument/2006/relationships/slide" Target="slides/slide8.xml"/><Relationship Id="rId4" Type="http://schemas.openxmlformats.org/officeDocument/2006/relationships/slide" Target="slides/slide7.xml"/><Relationship Id="rId5" Type="http://schemas.openxmlformats.org/officeDocument/2006/relationships/slide" Target="slides/slide6.xml"/><Relationship Id="rId6" Type="http://schemas.openxmlformats.org/officeDocument/2006/relationships/slide" Target="slides/slide5.xml"/><Relationship Id="rId7" Type="http://schemas.openxmlformats.org/officeDocument/2006/relationships/slide" Target="slides/slide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DEBAC-D3AB-4D51-92BD-B641E2F79CA2}" type="datetimeFigureOut">
              <a:rPr lang="fr-FR" smtClean="0"/>
              <a:t>02/05/2025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CB25-0DD5-44E8-B027-B00D738C2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170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8295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duction">
  <p:cSld name="Introduc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32000" y="487891"/>
            <a:ext cx="11329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432000" y="1410680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2597150" y="2505074"/>
            <a:ext cx="702000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432000" y="6300000"/>
            <a:ext cx="1132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7600" y="6436800"/>
            <a:ext cx="594457" cy="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1 histogramme">
  <p:cSld name="Titre et texte 1 histogramm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432000" y="1227600"/>
            <a:ext cx="3776400" cy="3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 dirty="0"/>
          </a:p>
        </p:txBody>
      </p:sp>
      <p:sp>
        <p:nvSpPr>
          <p:cNvPr id="61" name="Google Shape;61;p7"/>
          <p:cNvSpPr>
            <a:spLocks noGrp="1"/>
          </p:cNvSpPr>
          <p:nvPr>
            <p:ph type="chart" idx="2"/>
          </p:nvPr>
        </p:nvSpPr>
        <p:spPr>
          <a:xfrm>
            <a:off x="4763852" y="1260000"/>
            <a:ext cx="6557548" cy="370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ableau">
  <p:cSld name="Titre et tableau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>
  <p:cSld name="Diapositive de titr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32000" y="2518296"/>
            <a:ext cx="113292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432000" y="398990"/>
            <a:ext cx="11329200" cy="151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20" name="Google Shape;20;p2"/>
          <p:cNvCxnSpPr/>
          <p:nvPr/>
        </p:nvCxnSpPr>
        <p:spPr>
          <a:xfrm>
            <a:off x="432000" y="2206960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747" y="5742861"/>
            <a:ext cx="1803051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806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itre 1">
  <p:cSld name="Chapitre 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432000" y="1484784"/>
            <a:ext cx="7637668" cy="203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+mj-lt"/>
              <a:buNone/>
              <a:defRPr sz="2800" baseline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52" name="Google Shape;52;p5"/>
          <p:cNvCxnSpPr/>
          <p:nvPr/>
        </p:nvCxnSpPr>
        <p:spPr>
          <a:xfrm>
            <a:off x="432000" y="3704332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9071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1 visuel gauche">
  <p:cSld name="Titre et texte 1 visuel gauch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7984800" y="1227600"/>
            <a:ext cx="37764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>
            <a:spLocks noGrp="1"/>
          </p:cNvSpPr>
          <p:nvPr>
            <p:ph type="pic" idx="2"/>
          </p:nvPr>
        </p:nvSpPr>
        <p:spPr>
          <a:xfrm>
            <a:off x="432000" y="1260000"/>
            <a:ext cx="7081200" cy="462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91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" name="Google Shape;81;p10"/>
          <p:cNvSpPr txBox="1">
            <a:spLocks noGrp="1"/>
          </p:cNvSpPr>
          <p:nvPr>
            <p:ph type="body" idx="1"/>
          </p:nvPr>
        </p:nvSpPr>
        <p:spPr>
          <a:xfrm>
            <a:off x="4320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82;p10"/>
          <p:cNvSpPr txBox="1">
            <a:spLocks noGrp="1"/>
          </p:cNvSpPr>
          <p:nvPr>
            <p:ph type="body" idx="2"/>
          </p:nvPr>
        </p:nvSpPr>
        <p:spPr>
          <a:xfrm>
            <a:off x="43506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" name="Google Shape;83;p10"/>
          <p:cNvSpPr txBox="1">
            <a:spLocks noGrp="1"/>
          </p:cNvSpPr>
          <p:nvPr>
            <p:ph type="body" idx="3"/>
          </p:nvPr>
        </p:nvSpPr>
        <p:spPr>
          <a:xfrm>
            <a:off x="82692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" name="Google Shape;84;p10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78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">
  <p:cSld name="Titre et text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432000" y="1231200"/>
            <a:ext cx="113292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217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32000" y="1228564"/>
            <a:ext cx="113292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3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432000" y="6300000"/>
            <a:ext cx="11329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432000" y="817535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15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767388" y="6438035"/>
            <a:ext cx="594459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0" r:id="rId3"/>
    <p:sldLayoutId id="2147483667" r:id="rId4"/>
    <p:sldLayoutId id="2147483668" r:id="rId5"/>
    <p:sldLayoutId id="2147483669" r:id="rId6"/>
    <p:sldLayoutId id="2147483674" r:id="rId7"/>
    <p:sldLayoutId id="2147483671" r:id="rId8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Préparé par l'équipe Intelligence Business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 Stratégique du Marché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 des concurrents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5 des concurrents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0"/>
          <a:ext cx="822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914400"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Entreprise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Part de marché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Croissance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Force principale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Faiblesse clé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Alpha Inc.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23 %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+2,1 %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Innovation produit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Support client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Beta Co.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19 %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+4,3 %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Intégration entreprise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Structure tarifaire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Gamma Systems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17 %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−0,8 %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Sécurité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Time-to-market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Delta Tech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12 %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+7,2 %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UX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Scalabilité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Epsilon AI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8 %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+11,6 %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Capacités IA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Fonctionnalités limitées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3" name="Chart Placeholder 2"/>
          <p:cNvSpPr>
            <a:spLocks noGrp="1"/>
          </p:cNvSpPr>
          <p:nvPr>
            <p:ph type="chart" idx="2"/>
          </p:nvPr>
        </p:nvSpPr>
        <p:spPr/>
        <p:txBody>
          <a:bodyPr/>
          <a:p>
            <a:r>
              <a:t>[Mermaid diagram: Positionnement prix / qualité]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Matrice de positionnement concurrentiel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Opportunités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Priorités de développement produit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har char="•"/>
            </a:pPr>
            <a:r>
              <a:t>• Assistant IA sectoriel, conception privacy-first</a:t>
            </a:r>
          </a:p>
          <a:p>
            <a:pPr>
              <a:buChar char="•"/>
            </a:pPr>
            <a:r>
              <a:t>• Tableau de bord de durabilité (reporting réglementaire)</a:t>
            </a:r>
          </a:p>
          <a:p>
            <a:pPr>
              <a:buChar char="•"/>
            </a:pPr>
            <a:r>
              <a:t>• Écosystème API étendu vers plateformes émergentes</a:t>
            </a:r>
          </a:p>
          <a:p>
            <a:pPr>
              <a:buChar char="•"/>
            </a:pPr>
            <a:r>
              <a:t>• Solution low-code pour segment intermédiaire sous-servi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2"/>
          </p:nvPr>
        </p:nvSpPr>
        <p:spPr/>
        <p:txBody>
          <a:bodyPr/>
          <a:p>
            <a:r>
              <a:t>[Image: Query: global business south asia]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Marchés émergents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Évaluation des risques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3" name="Chart Placeholder 2"/>
          <p:cNvSpPr>
            <a:spLocks noGrp="1"/>
          </p:cNvSpPr>
          <p:nvPr>
            <p:ph type="chart" idx="2"/>
          </p:nvPr>
        </p:nvSpPr>
        <p:spPr/>
        <p:txBody>
          <a:bodyPr/>
          <a:p>
            <a:r>
              <a:t>[Mermaid diagram: Matrice d'évaluation des risques]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Cartographie des risques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Perspective stratégique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« Le plus grand risque est de ne prendre aucun risque. »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Recommandations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har char="•"/>
            </a:pPr>
            <a:r>
              <a:t>• Vue d'ensemble du marché</a:t>
            </a:r>
          </a:p>
          <a:p>
            <a:pPr>
              <a:buChar char="•"/>
            </a:pPr>
            <a:r>
              <a:t>• Tendances clés</a:t>
            </a:r>
          </a:p>
          <a:p>
            <a:pPr>
              <a:buChar char="•"/>
            </a:pPr>
            <a:r>
              <a:t>• Analyse des concurrents</a:t>
            </a:r>
          </a:p>
          <a:p>
            <a:pPr>
              <a:buChar char="•"/>
            </a:pPr>
            <a:r>
              <a:t>• Opportunités</a:t>
            </a:r>
          </a:p>
          <a:p>
            <a:pPr>
              <a:buChar char="•"/>
            </a:pPr>
            <a:r>
              <a:t>• Évaluation des risques</a:t>
            </a:r>
          </a:p>
          <a:p>
            <a:pPr>
              <a:buChar char="•"/>
            </a:pPr>
            <a:r>
              <a:t>• Recommandations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 d'action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har char="•"/>
            </a:pPr>
            <a:r>
              <a:t>• 1. Lancer la suite d'analyse IA (fin T2 2025)</a:t>
            </a:r>
          </a:p>
          <a:p>
            <a:pPr>
              <a:buChar char="•"/>
            </a:pPr>
            <a:r>
              <a:t>• 2. Nouer des partenariats clés en Asie du Sud</a:t>
            </a:r>
          </a:p>
          <a:p>
            <a:pPr>
              <a:buChar char="•"/>
            </a:pPr>
            <a:r>
              <a:t>• 3. Déployer une tarification échelonnée</a:t>
            </a:r>
          </a:p>
          <a:p>
            <a:pPr>
              <a:buChar char="•"/>
            </a:pPr>
            <a:r>
              <a:t>• 4. Accélérer les fonctionnalités de durabilité</a:t>
            </a:r>
          </a:p>
          <a:p>
            <a:pPr>
              <a:buChar char="•"/>
            </a:pPr>
            <a:r>
              <a:t>• 5. Programme d'acquisition de talents IA/régional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Prochaines étapes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Merci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Vue d'ensemble du marché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Indicateurs clés du marché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har char="•"/>
            </a:pPr>
            <a:r>
              <a:t>• La taille du marché mondial a atteint 2,3 T$ au T1 2025 (+3,7 % YoY)</a:t>
            </a:r>
          </a:p>
          <a:p>
            <a:pPr>
              <a:buChar char="•"/>
            </a:pPr>
            <a:r>
              <a:t>• Performance régionale : APAC +5,2 %, Amérique du Nord +2,8 %, Europe +1,9 %</a:t>
            </a:r>
          </a:p>
          <a:p>
            <a:pPr>
              <a:buChar char="•"/>
            </a:pPr>
            <a:r>
              <a:t>• Les coûts d'acquisition client ont augmenté de 12 % dans l'industrie</a:t>
            </a:r>
          </a:p>
          <a:p>
            <a:pPr>
              <a:buChar char="•"/>
            </a:pPr>
            <a:r>
              <a:t>• Les canaux digitaux représentent désormais 78 % des transactions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3" name="Chart Placeholder 2"/>
          <p:cNvSpPr>
            <a:spLocks noGrp="1"/>
          </p:cNvSpPr>
          <p:nvPr>
            <p:ph type="chart" idx="2"/>
          </p:nvPr>
        </p:nvSpPr>
        <p:spPr/>
        <p:txBody>
          <a:bodyPr/>
          <a:p>
            <a:r>
              <a:t>[Mermaid diagram: Part de marché par région]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Croissance du marché par région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Facteurs économiques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L'économie mondiale reste résiliente malgré les pressions inflationnistes. Les banques centrales prévoient d'assouplir leur politique monétaire tout au long de 2025, stimulant la croissance sur nos marchés clés.</a:t>
            </a:r>
          </a:p>
          <a:p/>
          <a:p>
            <a:r>
              <a:t>Les perturbations de la chaîne d'approvisionnement (2023-2024) sont résolues, mais la pénurie de talents techniques demeure un frein potentiel.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Tendances clés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2"/>
          </p:nvPr>
        </p:nvSpPr>
        <p:spPr/>
        <p:txBody>
          <a:bodyPr/>
          <a:p>
            <a:r>
              <a:t>[Image: Query: artificial intelligence technology]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Intégration de l'IA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har char="•"/>
            </a:pPr>
            <a:r>
              <a:t>• 67 % des clients priorisent les solutions écologiques</a:t>
            </a:r>
          </a:p>
          <a:p>
            <a:pPr>
              <a:defRPr b="1" sz="1600"/>
            </a:pPr>
            <a:r>
              <a:t>Durabilité</a:t>
            </a:r>
          </a:p>
          <a:p>
            <a:pPr>
              <a:buChar char="•"/>
            </a:pPr>
            <a:r>
              <a:t>• 38 % des RFP exigent un reporting d'empreinte carbone</a:t>
            </a:r>
          </a:p>
          <a:p>
            <a:pPr>
              <a:buChar char="•"/>
            </a:pPr>
            <a:r>
              <a:t>• La certification verte augmente le taux de conversion de 18 %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Char char="•"/>
            </a:pPr>
            <a:r>
              <a:t>• Confidentialité renforcée dans 17 marchés</a:t>
            </a:r>
          </a:p>
          <a:p>
            <a:pPr>
              <a:defRPr b="1" sz="1600"/>
            </a:pPr>
            <a:r>
              <a:t>Réglementation</a:t>
            </a:r>
          </a:p>
          <a:p>
            <a:pPr>
              <a:buChar char="•"/>
            </a:pPr>
            <a:r>
              <a:t>• Cadres de gouvernance de l'IA adoptés (UE, Asie)</a:t>
            </a:r>
          </a:p>
          <a:p>
            <a:pPr>
              <a:buChar char="•"/>
            </a:pPr>
            <a:r>
              <a:t>• Coût de conformité transfrontalière +47 %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Durabilité &amp; Changements réglementaires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otSiaci">
  <a:themeElements>
    <a:clrScheme name="SIACI PPT">
      <a:dk1>
        <a:srgbClr val="000000"/>
      </a:dk1>
      <a:lt1>
        <a:srgbClr val="FFFFFF"/>
      </a:lt1>
      <a:dk2>
        <a:srgbClr val="002C58"/>
      </a:dk2>
      <a:lt2>
        <a:srgbClr val="004687"/>
      </a:lt2>
      <a:accent1>
        <a:srgbClr val="002C58"/>
      </a:accent1>
      <a:accent2>
        <a:srgbClr val="004687"/>
      </a:accent2>
      <a:accent3>
        <a:srgbClr val="8B4771"/>
      </a:accent3>
      <a:accent4>
        <a:srgbClr val="E0412D"/>
      </a:accent4>
      <a:accent5>
        <a:srgbClr val="EF7B10"/>
      </a:accent5>
      <a:accent6>
        <a:srgbClr val="D8D8D8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E9E4E1"/>
        </a:solidFill>
        <a:ln>
          <a:noFill/>
        </a:ln>
      </a:spPr>
      <a:bodyPr spcFirstLastPara="1" wrap="square" lIns="72000" tIns="72000" rIns="72000" bIns="72000" anchor="t" anchorCtr="0">
        <a:noAutofit/>
      </a:bodyPr>
      <a:lstStyle>
        <a:defPPr marL="265112" marR="0" indent="-173037" algn="l" rtl="0">
          <a:lnSpc>
            <a:spcPct val="90000"/>
          </a:lnSpc>
          <a:spcBef>
            <a:spcPts val="0"/>
          </a:spcBef>
          <a:spcAft>
            <a:spcPts val="0"/>
          </a:spcAft>
          <a:buClr>
            <a:schemeClr val="dk1"/>
          </a:buClr>
          <a:buSzPts val="1100"/>
          <a:buFont typeface="Noto Sans Symbols"/>
          <a:buChar char="▪"/>
          <a:defRPr sz="1100" b="0" i="0" u="none" strike="noStrike" cap="none" dirty="0" smtClean="0">
            <a:solidFill>
              <a:schemeClr val="dk1"/>
            </a:solidFill>
            <a:latin typeface="Calibri"/>
            <a:ea typeface="Calibri"/>
            <a:cs typeface="Calibri"/>
            <a:sym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125</Words>
  <Application>Microsoft Office PowerPoint</Application>
  <PresentationFormat>Personnalisé</PresentationFormat>
  <Paragraphs>69</Paragraphs>
  <Slides>9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DiotSiaci</vt:lpstr>
      <vt:lpstr>Titre de la présentation  sur deux lignes</vt:lpstr>
      <vt:lpstr>Introduction</vt:lpstr>
      <vt:lpstr>01. Titre</vt:lpstr>
      <vt:lpstr>Titre de la slide sur une ligne</vt:lpstr>
      <vt:lpstr>Titre de la slide sur une ligne</vt:lpstr>
      <vt:lpstr>Titre de la slide sur une ligne</vt:lpstr>
      <vt:lpstr>Présentation PowerPoint</vt:lpstr>
      <vt:lpstr>Titre de la slide sur une ligne Sous-titre</vt:lpstr>
      <vt:lpstr>Titre de la slide sur une ligne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  sur deux lignes</dc:title>
  <dc:creator>Noé Beserman</dc:creator>
  <cp:lastModifiedBy>Noé Beserman</cp:lastModifiedBy>
  <cp:revision>30</cp:revision>
  <dcterms:modified xsi:type="dcterms:W3CDTF">2025-05-02T17:08:31Z</dcterms:modified>
</cp:coreProperties>
</file>