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6" r:id="rId5"/>
    <p:sldId id="267" r:id="rId6"/>
    <p:sldId id="268" r:id="rId7"/>
    <p:sldId id="269" r:id="rId8"/>
    <p:sldId id="270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FEB"/>
    <a:srgbClr val="C2C2C2"/>
    <a:srgbClr val="C00000"/>
    <a:srgbClr val="9A9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1" autoAdjust="0"/>
    <p:restoredTop sz="94660"/>
  </p:normalViewPr>
  <p:slideViewPr>
    <p:cSldViewPr snapToGrid="0">
      <p:cViewPr varScale="1">
        <p:scale>
          <a:sx n="57" d="100"/>
          <a:sy n="57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1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2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6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2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4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7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4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9A9995"/>
                </a:solidFill>
              </a:rPr>
              <a:t>사운드 플레이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 smtClean="0">
                <a:solidFill>
                  <a:srgbClr val="9A9995"/>
                </a:solidFill>
              </a:rPr>
              <a:t>빅데이터 </a:t>
            </a:r>
            <a:r>
              <a:rPr lang="ko-KR" altLang="en-US" sz="1000" kern="0" dirty="0" err="1" smtClean="0">
                <a:solidFill>
                  <a:srgbClr val="9A9995"/>
                </a:solidFill>
              </a:rPr>
              <a:t>캡스톤</a:t>
            </a:r>
            <a:r>
              <a:rPr lang="ko-KR" altLang="en-US" sz="1000" kern="0" dirty="0" smtClean="0">
                <a:solidFill>
                  <a:srgbClr val="9A9995"/>
                </a:solidFill>
              </a:rPr>
              <a:t> 디자인</a:t>
            </a:r>
            <a:endParaRPr lang="ko-KR" altLang="en-US" sz="6600" kern="0" dirty="0">
              <a:solidFill>
                <a:srgbClr val="9A9995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4821199" y="3913938"/>
            <a:ext cx="178056" cy="153496"/>
          </a:xfrm>
          <a:prstGeom prst="triangle">
            <a:avLst/>
          </a:prstGeom>
          <a:solidFill>
            <a:srgbClr val="9A9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24724" y="3913938"/>
            <a:ext cx="148870" cy="148870"/>
          </a:xfrm>
          <a:prstGeom prst="rect">
            <a:avLst/>
          </a:prstGeom>
          <a:solidFill>
            <a:srgbClr val="9A9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28489" y="3913938"/>
            <a:ext cx="37812" cy="148870"/>
          </a:xfrm>
          <a:prstGeom prst="rect">
            <a:avLst/>
          </a:prstGeom>
          <a:solidFill>
            <a:srgbClr val="9A9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91040" y="3913938"/>
            <a:ext cx="37812" cy="148870"/>
          </a:xfrm>
          <a:prstGeom prst="rect">
            <a:avLst/>
          </a:prstGeom>
          <a:solidFill>
            <a:srgbClr val="9A9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225858" y="3913938"/>
            <a:ext cx="148870" cy="148870"/>
          </a:xfrm>
          <a:prstGeom prst="ellipse">
            <a:avLst/>
          </a:prstGeom>
          <a:solidFill>
            <a:srgbClr val="9A9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69788" y="4242141"/>
            <a:ext cx="661684" cy="228303"/>
            <a:chOff x="6169788" y="3975441"/>
            <a:chExt cx="661684" cy="22830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169788" y="3975441"/>
              <a:ext cx="661683" cy="2267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169789" y="3975441"/>
              <a:ext cx="661683" cy="22830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4551265" y="4242141"/>
            <a:ext cx="661683" cy="226757"/>
          </a:xfrm>
          <a:prstGeom prst="roundRect">
            <a:avLst>
              <a:gd name="adj" fmla="val 50000"/>
            </a:avLst>
          </a:prstGeom>
          <a:solidFill>
            <a:srgbClr val="D4D4D2"/>
          </a:solidFill>
          <a:ln>
            <a:solidFill>
              <a:srgbClr val="9A9995">
                <a:alpha val="48000"/>
              </a:srgbClr>
            </a:solidFill>
          </a:ln>
          <a:effectLst>
            <a:innerShdw blurRad="101600" dist="50800" dir="18900000">
              <a:prstClr val="black">
                <a:alpha val="10000"/>
              </a:prstClr>
            </a:inn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360527" y="4242141"/>
            <a:ext cx="661684" cy="228303"/>
            <a:chOff x="5360527" y="3975441"/>
            <a:chExt cx="661684" cy="22830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360527" y="3975441"/>
              <a:ext cx="661683" cy="2267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5360528" y="3975441"/>
              <a:ext cx="661683" cy="22830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551266" y="4242141"/>
            <a:ext cx="661684" cy="228303"/>
            <a:chOff x="4551266" y="3975441"/>
            <a:chExt cx="661684" cy="228303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551266" y="3975441"/>
              <a:ext cx="661683" cy="2267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551267" y="3975441"/>
              <a:ext cx="661683" cy="22830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969451" y="4242141"/>
            <a:ext cx="661684" cy="228303"/>
            <a:chOff x="6169788" y="3975441"/>
            <a:chExt cx="661684" cy="228303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6169788" y="3975441"/>
              <a:ext cx="661683" cy="2267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169789" y="3975441"/>
              <a:ext cx="661683" cy="22830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0" y="3429000"/>
            <a:ext cx="490721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907213" y="2946296"/>
            <a:ext cx="2377574" cy="483371"/>
            <a:chOff x="5398627" y="2946296"/>
            <a:chExt cx="2377574" cy="483371"/>
          </a:xfrm>
        </p:grpSpPr>
        <p:sp>
          <p:nvSpPr>
            <p:cNvPr id="10" name="직사각형 9"/>
            <p:cNvSpPr/>
            <p:nvPr/>
          </p:nvSpPr>
          <p:spPr>
            <a:xfrm>
              <a:off x="5398627" y="2946296"/>
              <a:ext cx="23775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kern="0" dirty="0" smtClean="0">
                  <a:solidFill>
                    <a:srgbClr val="9A9995"/>
                  </a:solidFill>
                </a:rPr>
                <a:t>소프트웨어융합대학 </a:t>
              </a:r>
              <a:r>
                <a:rPr lang="en-US" altLang="ko-KR" sz="1000" kern="0" dirty="0" smtClean="0">
                  <a:solidFill>
                    <a:srgbClr val="9A9995"/>
                  </a:solidFill>
                </a:rPr>
                <a:t>20145116 </a:t>
              </a:r>
              <a:r>
                <a:rPr lang="ko-KR" altLang="en-US" sz="1000" kern="0" dirty="0" smtClean="0">
                  <a:solidFill>
                    <a:srgbClr val="9A9995"/>
                  </a:solidFill>
                </a:rPr>
                <a:t>노영진</a:t>
              </a:r>
              <a:endParaRPr lang="en-US" altLang="ko-KR" sz="1000" kern="0" dirty="0" smtClean="0">
                <a:solidFill>
                  <a:srgbClr val="9A9995"/>
                </a:solidFill>
              </a:endParaRPr>
            </a:p>
            <a:p>
              <a:r>
                <a:rPr lang="ko-KR" altLang="en-US" sz="1000" kern="0" dirty="0" smtClean="0">
                  <a:solidFill>
                    <a:srgbClr val="9A9995"/>
                  </a:solidFill>
                </a:rPr>
                <a:t>소프트웨어융합대학 </a:t>
              </a:r>
              <a:r>
                <a:rPr lang="en-US" altLang="ko-KR" sz="1000" kern="0" dirty="0" smtClean="0">
                  <a:solidFill>
                    <a:srgbClr val="9A9995"/>
                  </a:solidFill>
                </a:rPr>
                <a:t>20172438 </a:t>
              </a:r>
              <a:r>
                <a:rPr lang="ko-KR" altLang="en-US" sz="1000" kern="0" dirty="0" smtClean="0">
                  <a:solidFill>
                    <a:srgbClr val="9A9995"/>
                  </a:solidFill>
                </a:rPr>
                <a:t>하지혜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rot="16200000">
              <a:off x="5220000" y="3249667"/>
              <a:ext cx="360000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60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28625" y="1034474"/>
            <a:ext cx="11334750" cy="5556826"/>
          </a:xfrm>
          <a:prstGeom prst="rect">
            <a:avLst/>
          </a:prstGeom>
          <a:solidFill>
            <a:schemeClr val="bg1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b="1" i="1" dirty="0" smtClean="0">
                <a:solidFill>
                  <a:schemeClr val="tx1"/>
                </a:solidFill>
              </a:rPr>
              <a:t>감사합니다</a:t>
            </a:r>
            <a:endParaRPr lang="ko-KR" altLang="en-US" sz="9600" b="1" i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63402" y="216467"/>
            <a:ext cx="2829293" cy="515645"/>
            <a:chOff x="635108" y="382814"/>
            <a:chExt cx="3773483" cy="687726"/>
          </a:xfrm>
        </p:grpSpPr>
        <p:sp>
          <p:nvSpPr>
            <p:cNvPr id="33" name="이등변 삼각형 32"/>
            <p:cNvSpPr/>
            <p:nvPr/>
          </p:nvSpPr>
          <p:spPr>
            <a:xfrm rot="5400000">
              <a:off x="961487" y="397662"/>
              <a:ext cx="215289" cy="185593"/>
            </a:xfrm>
            <a:prstGeom prst="triangl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33037" y="397662"/>
              <a:ext cx="180000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0487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050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68984" y="397662"/>
              <a:ext cx="180000" cy="180000"/>
            </a:xfrm>
            <a:prstGeom prst="ellips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92080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592081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623012" y="794496"/>
              <a:ext cx="800047" cy="274174"/>
            </a:xfrm>
            <a:prstGeom prst="roundRect">
              <a:avLst>
                <a:gd name="adj" fmla="val 50000"/>
              </a:avLst>
            </a:prstGeom>
            <a:solidFill>
              <a:srgbClr val="D4D4D2"/>
            </a:solidFill>
            <a:ln>
              <a:solidFill>
                <a:srgbClr val="9A9995">
                  <a:alpha val="48000"/>
                </a:srgbClr>
              </a:solidFill>
            </a:ln>
            <a:effectLst>
              <a:innerShdw blurRad="101600" dist="50800" dir="18900000">
                <a:prstClr val="black">
                  <a:alpha val="1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608543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608543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35108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35109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8347" y="29363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9A9995"/>
                </a:solidFill>
              </a:rPr>
              <a:t>마무리</a:t>
            </a:r>
            <a:endParaRPr lang="ko-KR" altLang="en-US" sz="4400" kern="0" dirty="0">
              <a:solidFill>
                <a:srgbClr val="9A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393312" y="1077840"/>
            <a:ext cx="11334750" cy="5556826"/>
          </a:xfrm>
          <a:prstGeom prst="rect">
            <a:avLst/>
          </a:prstGeom>
          <a:solidFill>
            <a:schemeClr val="bg1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63402" y="216467"/>
            <a:ext cx="2800819" cy="528594"/>
            <a:chOff x="635108" y="382814"/>
            <a:chExt cx="3735506" cy="704996"/>
          </a:xfrm>
        </p:grpSpPr>
        <p:sp>
          <p:nvSpPr>
            <p:cNvPr id="33" name="이등변 삼각형 32"/>
            <p:cNvSpPr/>
            <p:nvPr/>
          </p:nvSpPr>
          <p:spPr>
            <a:xfrm rot="5400000">
              <a:off x="961487" y="397662"/>
              <a:ext cx="215289" cy="185593"/>
            </a:xfrm>
            <a:prstGeom prst="triangl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33037" y="397662"/>
              <a:ext cx="180000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0487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050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68984" y="39766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92080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592081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70566" y="813636"/>
              <a:ext cx="800048" cy="274174"/>
            </a:xfrm>
            <a:prstGeom prst="roundRect">
              <a:avLst>
                <a:gd name="adj" fmla="val 50000"/>
              </a:avLst>
            </a:prstGeom>
            <a:solidFill>
              <a:srgbClr val="D4D4D2"/>
            </a:solidFill>
            <a:ln>
              <a:solidFill>
                <a:srgbClr val="9A9995">
                  <a:alpha val="48000"/>
                </a:srgbClr>
              </a:solidFill>
            </a:ln>
            <a:effectLst>
              <a:innerShdw blurRad="101600" dist="50800" dir="18900000">
                <a:prstClr val="black">
                  <a:alpha val="1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613594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613595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35108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35109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8347" y="29363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9A9995"/>
                </a:solidFill>
              </a:rPr>
              <a:t>목차</a:t>
            </a:r>
            <a:endParaRPr lang="ko-KR" altLang="en-US" sz="4400" kern="0" dirty="0">
              <a:solidFill>
                <a:srgbClr val="9A9995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683859" y="2185730"/>
            <a:ext cx="1864591" cy="1864591"/>
          </a:xfrm>
          <a:prstGeom prst="ellipse">
            <a:avLst/>
          </a:prstGeom>
          <a:gradFill flip="none" rotWithShape="1">
            <a:gsLst>
              <a:gs pos="0">
                <a:srgbClr val="F3F3F3"/>
              </a:gs>
              <a:gs pos="32000">
                <a:schemeClr val="bg1"/>
              </a:gs>
            </a:gsLst>
            <a:lin ang="2700000" scaled="1"/>
            <a:tileRect/>
          </a:gradFill>
          <a:ln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77927" y="2379798"/>
            <a:ext cx="1476455" cy="1476455"/>
          </a:xfrm>
          <a:prstGeom prst="ellipse">
            <a:avLst/>
          </a:prstGeom>
          <a:gradFill flip="none" rotWithShape="1">
            <a:gsLst>
              <a:gs pos="0">
                <a:srgbClr val="F3F3F3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28600" dist="203200" dir="5400000" sx="93000" sy="9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877927" y="2379798"/>
            <a:ext cx="1476455" cy="1476455"/>
            <a:chOff x="1612611" y="2480829"/>
            <a:chExt cx="884959" cy="884959"/>
          </a:xfrm>
        </p:grpSpPr>
        <p:sp>
          <p:nvSpPr>
            <p:cNvPr id="20" name="타원 19"/>
            <p:cNvSpPr/>
            <p:nvPr/>
          </p:nvSpPr>
          <p:spPr>
            <a:xfrm>
              <a:off x="1612611" y="2480829"/>
              <a:ext cx="884959" cy="884959"/>
            </a:xfrm>
            <a:prstGeom prst="ellipse">
              <a:avLst/>
            </a:prstGeom>
            <a:gradFill flip="none" rotWithShape="1">
              <a:gsLst>
                <a:gs pos="0">
                  <a:srgbClr val="F3F3F3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029691" y="2562225"/>
              <a:ext cx="49934" cy="18097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1008" y="4235453"/>
            <a:ext cx="2928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9A9995"/>
                </a:solidFill>
              </a:rPr>
              <a:t>50</a:t>
            </a:r>
            <a:r>
              <a:rPr lang="en-US" altLang="ko-KR" sz="3200" b="1" dirty="0">
                <a:solidFill>
                  <a:srgbClr val="9A999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A9995"/>
                </a:solidFill>
              </a:rPr>
              <a:t>주제 선정 이유</a:t>
            </a:r>
            <a:endParaRPr lang="en-US" altLang="ko-KR" sz="1600" dirty="0">
              <a:solidFill>
                <a:srgbClr val="9A9995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87459" y="2185730"/>
            <a:ext cx="1864591" cy="1864591"/>
          </a:xfrm>
          <a:prstGeom prst="ellipse">
            <a:avLst/>
          </a:prstGeom>
          <a:gradFill flip="none" rotWithShape="1">
            <a:gsLst>
              <a:gs pos="0">
                <a:srgbClr val="F3F3F3"/>
              </a:gs>
              <a:gs pos="32000">
                <a:schemeClr val="bg1"/>
              </a:gs>
            </a:gsLst>
            <a:lin ang="2700000" scaled="1"/>
            <a:tileRect/>
          </a:gradFill>
          <a:ln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281527" y="2379798"/>
            <a:ext cx="1476455" cy="1476455"/>
          </a:xfrm>
          <a:prstGeom prst="ellipse">
            <a:avLst/>
          </a:prstGeom>
          <a:gradFill flip="none" rotWithShape="1">
            <a:gsLst>
              <a:gs pos="0">
                <a:srgbClr val="F3F3F3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28600" dist="203200" dir="5400000" sx="93000" sy="9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281527" y="2379798"/>
            <a:ext cx="1476455" cy="1476455"/>
            <a:chOff x="1612611" y="2480829"/>
            <a:chExt cx="884959" cy="884959"/>
          </a:xfrm>
        </p:grpSpPr>
        <p:sp>
          <p:nvSpPr>
            <p:cNvPr id="31" name="타원 30"/>
            <p:cNvSpPr/>
            <p:nvPr/>
          </p:nvSpPr>
          <p:spPr>
            <a:xfrm>
              <a:off x="1612611" y="2480829"/>
              <a:ext cx="884959" cy="884959"/>
            </a:xfrm>
            <a:prstGeom prst="ellipse">
              <a:avLst/>
            </a:prstGeom>
            <a:gradFill flip="none" rotWithShape="1">
              <a:gsLst>
                <a:gs pos="0">
                  <a:srgbClr val="F3F3F3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029691" y="2562225"/>
              <a:ext cx="49934" cy="18097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54608" y="4235453"/>
            <a:ext cx="2928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9A9995"/>
                </a:solidFill>
              </a:rPr>
              <a:t>75%</a:t>
            </a:r>
            <a:endParaRPr lang="en-US" altLang="ko-KR" sz="3200" b="1" dirty="0">
              <a:solidFill>
                <a:srgbClr val="9A99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A9995"/>
                </a:solidFill>
              </a:rPr>
              <a:t>진행 내용과 방법</a:t>
            </a:r>
            <a:endParaRPr lang="en-US" altLang="ko-KR" sz="1600" dirty="0" smtClean="0">
              <a:solidFill>
                <a:srgbClr val="9A99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A9995"/>
                </a:solidFill>
              </a:rPr>
              <a:t>진행 정도</a:t>
            </a:r>
            <a:endParaRPr lang="en-US" altLang="ko-KR" sz="1600" dirty="0" smtClean="0">
              <a:solidFill>
                <a:srgbClr val="9A9995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491059" y="2185730"/>
            <a:ext cx="1864591" cy="1864591"/>
          </a:xfrm>
          <a:prstGeom prst="ellipse">
            <a:avLst/>
          </a:prstGeom>
          <a:gradFill flip="none" rotWithShape="1">
            <a:gsLst>
              <a:gs pos="0">
                <a:srgbClr val="F3F3F3"/>
              </a:gs>
              <a:gs pos="32000">
                <a:schemeClr val="bg1"/>
              </a:gs>
            </a:gsLst>
            <a:lin ang="2700000" scaled="1"/>
            <a:tileRect/>
          </a:gradFill>
          <a:ln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85127" y="2379798"/>
            <a:ext cx="1476455" cy="1476455"/>
          </a:xfrm>
          <a:prstGeom prst="ellipse">
            <a:avLst/>
          </a:prstGeom>
          <a:gradFill flip="none" rotWithShape="1">
            <a:gsLst>
              <a:gs pos="0">
                <a:srgbClr val="F3F3F3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28600" dist="203200" dir="5400000" sx="93000" sy="9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685127" y="2379798"/>
            <a:ext cx="1476455" cy="1476455"/>
            <a:chOff x="1612611" y="2480829"/>
            <a:chExt cx="884959" cy="884959"/>
          </a:xfrm>
        </p:grpSpPr>
        <p:sp>
          <p:nvSpPr>
            <p:cNvPr id="44" name="타원 43"/>
            <p:cNvSpPr/>
            <p:nvPr/>
          </p:nvSpPr>
          <p:spPr>
            <a:xfrm>
              <a:off x="1612611" y="2480829"/>
              <a:ext cx="884959" cy="884959"/>
            </a:xfrm>
            <a:prstGeom prst="ellipse">
              <a:avLst/>
            </a:prstGeom>
            <a:gradFill flip="none" rotWithShape="1">
              <a:gsLst>
                <a:gs pos="0">
                  <a:srgbClr val="F3F3F3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029691" y="2562225"/>
              <a:ext cx="49934" cy="18097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958208" y="4235453"/>
            <a:ext cx="2928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9A9995"/>
                </a:solidFill>
              </a:rPr>
              <a:t>99%</a:t>
            </a:r>
            <a:endParaRPr lang="en-US" altLang="ko-KR" sz="3200" b="1" dirty="0">
              <a:solidFill>
                <a:srgbClr val="9A99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A9995"/>
                </a:solidFill>
              </a:rPr>
              <a:t>발표 마무리</a:t>
            </a:r>
            <a:endParaRPr lang="ko-KR" altLang="en-US" sz="1050" dirty="0">
              <a:solidFill>
                <a:srgbClr val="9A9995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58212" y="1638592"/>
            <a:ext cx="1314437" cy="299026"/>
          </a:xfrm>
          <a:prstGeom prst="roundRect">
            <a:avLst>
              <a:gd name="adj" fmla="val 50000"/>
            </a:avLst>
          </a:prstGeom>
          <a:solidFill>
            <a:srgbClr val="9A9995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주제 선정이유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288660" y="1638592"/>
            <a:ext cx="1459612" cy="299026"/>
          </a:xfrm>
          <a:prstGeom prst="roundRect">
            <a:avLst>
              <a:gd name="adj" fmla="val 50000"/>
            </a:avLst>
          </a:prstGeom>
          <a:solidFill>
            <a:srgbClr val="9A9995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진행 </a:t>
            </a:r>
            <a:r>
              <a:rPr lang="ko-KR" altLang="en-US" sz="1200" b="1" smtClean="0">
                <a:solidFill>
                  <a:prstClr val="white"/>
                </a:solidFill>
              </a:rPr>
              <a:t>내용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&amp;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방향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765412" y="1638592"/>
            <a:ext cx="1314437" cy="299026"/>
          </a:xfrm>
          <a:prstGeom prst="roundRect">
            <a:avLst>
              <a:gd name="adj" fmla="val 50000"/>
            </a:avLst>
          </a:prstGeom>
          <a:solidFill>
            <a:srgbClr val="9A9995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마무리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28625" y="1034474"/>
            <a:ext cx="11334750" cy="5556826"/>
          </a:xfrm>
          <a:prstGeom prst="rect">
            <a:avLst/>
          </a:prstGeom>
          <a:solidFill>
            <a:schemeClr val="bg1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chemeClr val="tx1"/>
                </a:solidFill>
              </a:rPr>
              <a:t>주제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가상현실에서 사운드 발생 위치 보정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chemeClr val="tx1"/>
                </a:solidFill>
              </a:rPr>
              <a:t>선정 이유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가상현실을 이용한 기기가 많아짐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콘텐츠를 즐기는데 있어 사운드 발생 위치가 다를 경우 이질감을 느낄 가능성이 높음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63402" y="216467"/>
            <a:ext cx="2800819" cy="528594"/>
            <a:chOff x="635108" y="382814"/>
            <a:chExt cx="3735506" cy="704996"/>
          </a:xfrm>
        </p:grpSpPr>
        <p:sp>
          <p:nvSpPr>
            <p:cNvPr id="33" name="이등변 삼각형 32"/>
            <p:cNvSpPr/>
            <p:nvPr/>
          </p:nvSpPr>
          <p:spPr>
            <a:xfrm rot="5400000">
              <a:off x="961487" y="397662"/>
              <a:ext cx="215289" cy="185593"/>
            </a:xfrm>
            <a:prstGeom prst="triangl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33037" y="397662"/>
              <a:ext cx="180000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0487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050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68984" y="39766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92080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592081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70566" y="813636"/>
              <a:ext cx="800048" cy="274174"/>
            </a:xfrm>
            <a:prstGeom prst="roundRect">
              <a:avLst>
                <a:gd name="adj" fmla="val 50000"/>
              </a:avLst>
            </a:prstGeom>
            <a:solidFill>
              <a:srgbClr val="D4D4D2"/>
            </a:solidFill>
            <a:ln>
              <a:solidFill>
                <a:srgbClr val="9A9995">
                  <a:alpha val="48000"/>
                </a:srgbClr>
              </a:solidFill>
            </a:ln>
            <a:effectLst>
              <a:innerShdw blurRad="101600" dist="50800" dir="18900000">
                <a:prstClr val="black">
                  <a:alpha val="1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613594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613595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35108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35109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8347" y="29363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9A9995"/>
                </a:solidFill>
              </a:rPr>
              <a:t>주제 선정 이유</a:t>
            </a:r>
            <a:endParaRPr lang="ko-KR" altLang="en-US" sz="4400" kern="0" dirty="0">
              <a:solidFill>
                <a:srgbClr val="9A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28625" y="1034474"/>
            <a:ext cx="11334750" cy="5556826"/>
          </a:xfrm>
          <a:prstGeom prst="rect">
            <a:avLst/>
          </a:prstGeom>
          <a:solidFill>
            <a:schemeClr val="bg1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chemeClr val="tx1"/>
                </a:solidFill>
              </a:rPr>
              <a:t>사용 프로그램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유니티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3D (2018.4.22f1)</a:t>
            </a: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chemeClr val="tx1"/>
                </a:solidFill>
              </a:rPr>
              <a:t>사용 방법</a:t>
            </a: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소리가 들리는 방향으로 팔을 들어 </a:t>
            </a:r>
            <a:r>
              <a:rPr lang="ko-KR" altLang="en-US" dirty="0" err="1" smtClean="0">
                <a:solidFill>
                  <a:schemeClr val="tx1"/>
                </a:solidFill>
              </a:rPr>
              <a:t>키넥트로</a:t>
            </a:r>
            <a:r>
              <a:rPr lang="ko-KR" altLang="en-US" dirty="0" smtClean="0">
                <a:solidFill>
                  <a:schemeClr val="tx1"/>
                </a:solidFill>
              </a:rPr>
              <a:t> 해당 팔의 각도를 입력 및 계산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 후 방향당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번씩 측정하여 평균 </a:t>
            </a:r>
            <a:r>
              <a:rPr lang="ko-KR" altLang="en-US" dirty="0" err="1" smtClean="0">
                <a:solidFill>
                  <a:schemeClr val="tx1"/>
                </a:solidFill>
              </a:rPr>
              <a:t>오차값을</a:t>
            </a:r>
            <a:r>
              <a:rPr lang="ko-KR" altLang="en-US" dirty="0" smtClean="0">
                <a:solidFill>
                  <a:schemeClr val="tx1"/>
                </a:solidFill>
              </a:rPr>
              <a:t> 낸 후 그 각도 만큼 삼각함수를 사용하여 이동할 거리를 구함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63402" y="216467"/>
            <a:ext cx="2800819" cy="528594"/>
            <a:chOff x="635108" y="382814"/>
            <a:chExt cx="3735506" cy="704996"/>
          </a:xfrm>
        </p:grpSpPr>
        <p:sp>
          <p:nvSpPr>
            <p:cNvPr id="33" name="이등변 삼각형 32"/>
            <p:cNvSpPr/>
            <p:nvPr/>
          </p:nvSpPr>
          <p:spPr>
            <a:xfrm rot="5400000">
              <a:off x="961487" y="397662"/>
              <a:ext cx="215289" cy="185593"/>
            </a:xfrm>
            <a:prstGeom prst="triangl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33037" y="397662"/>
              <a:ext cx="180000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0487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050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68984" y="39766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92080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592081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70566" y="813636"/>
              <a:ext cx="800048" cy="274174"/>
            </a:xfrm>
            <a:prstGeom prst="roundRect">
              <a:avLst>
                <a:gd name="adj" fmla="val 50000"/>
              </a:avLst>
            </a:prstGeom>
            <a:solidFill>
              <a:srgbClr val="D4D4D2"/>
            </a:solidFill>
            <a:ln>
              <a:solidFill>
                <a:srgbClr val="9A9995">
                  <a:alpha val="48000"/>
                </a:srgbClr>
              </a:solidFill>
            </a:ln>
            <a:effectLst>
              <a:innerShdw blurRad="101600" dist="50800" dir="18900000">
                <a:prstClr val="black">
                  <a:alpha val="1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613594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613595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35108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35109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8347" y="29363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9A9995"/>
                </a:solidFill>
              </a:rPr>
              <a:t>진행 내용 </a:t>
            </a:r>
            <a:r>
              <a:rPr lang="en-US" altLang="ko-KR" sz="2400" b="1" i="1" kern="0" dirty="0" smtClean="0">
                <a:solidFill>
                  <a:srgbClr val="9A9995"/>
                </a:solidFill>
              </a:rPr>
              <a:t>&amp; </a:t>
            </a:r>
            <a:r>
              <a:rPr lang="ko-KR" altLang="en-US" sz="2400" b="1" i="1" kern="0" dirty="0" smtClean="0">
                <a:solidFill>
                  <a:srgbClr val="9A9995"/>
                </a:solidFill>
              </a:rPr>
              <a:t>방향</a:t>
            </a:r>
            <a:endParaRPr lang="ko-KR" altLang="en-US" sz="4400" kern="0" dirty="0">
              <a:solidFill>
                <a:srgbClr val="9A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28625" y="1034474"/>
            <a:ext cx="11334750" cy="5556826"/>
          </a:xfrm>
          <a:prstGeom prst="rect">
            <a:avLst/>
          </a:prstGeom>
          <a:solidFill>
            <a:schemeClr val="bg1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chemeClr val="tx1"/>
                </a:solidFill>
              </a:rPr>
              <a:t>사용 방법</a:t>
            </a: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각도와 사운드 발생 위치를 알고 있기 때문에 </a:t>
            </a:r>
            <a:r>
              <a:rPr lang="en-US" altLang="ko-KR" dirty="0" smtClean="0">
                <a:solidFill>
                  <a:schemeClr val="tx1"/>
                </a:solidFill>
              </a:rPr>
              <a:t>tan</a:t>
            </a:r>
            <a:r>
              <a:rPr lang="ko-KR" altLang="en-US" dirty="0" smtClean="0">
                <a:solidFill>
                  <a:schemeClr val="tx1"/>
                </a:solidFill>
              </a:rPr>
              <a:t>을 이용하여 이동할 만큼의 값을 도출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Mathf.Deg2Rad</a:t>
            </a:r>
            <a:r>
              <a:rPr lang="ko-KR" altLang="en-US" sz="1400" dirty="0" smtClean="0">
                <a:solidFill>
                  <a:schemeClr val="tx1"/>
                </a:solidFill>
              </a:rPr>
              <a:t>를 곱해준 이유는 라디안으로 계산된 값을 각도로 사용하기 위해서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63402" y="216467"/>
            <a:ext cx="2800819" cy="528594"/>
            <a:chOff x="635108" y="382814"/>
            <a:chExt cx="3735506" cy="704996"/>
          </a:xfrm>
        </p:grpSpPr>
        <p:sp>
          <p:nvSpPr>
            <p:cNvPr id="33" name="이등변 삼각형 32"/>
            <p:cNvSpPr/>
            <p:nvPr/>
          </p:nvSpPr>
          <p:spPr>
            <a:xfrm rot="5400000">
              <a:off x="961487" y="397662"/>
              <a:ext cx="215289" cy="185593"/>
            </a:xfrm>
            <a:prstGeom prst="triangl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33037" y="397662"/>
              <a:ext cx="180000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0487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050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68984" y="39766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92080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592081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70566" y="813636"/>
              <a:ext cx="800048" cy="274174"/>
            </a:xfrm>
            <a:prstGeom prst="roundRect">
              <a:avLst>
                <a:gd name="adj" fmla="val 50000"/>
              </a:avLst>
            </a:prstGeom>
            <a:solidFill>
              <a:srgbClr val="D4D4D2"/>
            </a:solidFill>
            <a:ln>
              <a:solidFill>
                <a:srgbClr val="9A9995">
                  <a:alpha val="48000"/>
                </a:srgbClr>
              </a:solidFill>
            </a:ln>
            <a:effectLst>
              <a:innerShdw blurRad="101600" dist="50800" dir="18900000">
                <a:prstClr val="black">
                  <a:alpha val="1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613594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613595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35108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35109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8347" y="29363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9A9995"/>
                </a:solidFill>
              </a:rPr>
              <a:t>진행 내용 </a:t>
            </a:r>
            <a:r>
              <a:rPr lang="en-US" altLang="ko-KR" sz="2400" b="1" i="1" kern="0" dirty="0" smtClean="0">
                <a:solidFill>
                  <a:srgbClr val="9A9995"/>
                </a:solidFill>
              </a:rPr>
              <a:t>&amp; </a:t>
            </a:r>
            <a:r>
              <a:rPr lang="ko-KR" altLang="en-US" sz="2400" b="1" i="1" kern="0" dirty="0" smtClean="0">
                <a:solidFill>
                  <a:srgbClr val="9A9995"/>
                </a:solidFill>
              </a:rPr>
              <a:t>방향</a:t>
            </a:r>
            <a:endParaRPr lang="ko-KR" altLang="en-US" sz="4400" kern="0" dirty="0">
              <a:solidFill>
                <a:srgbClr val="9A999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3703349"/>
            <a:ext cx="8848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28625" y="1034474"/>
            <a:ext cx="11334750" cy="5556826"/>
          </a:xfrm>
          <a:prstGeom prst="rect">
            <a:avLst/>
          </a:prstGeom>
          <a:solidFill>
            <a:schemeClr val="bg1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chemeClr val="tx1"/>
                </a:solidFill>
              </a:rPr>
              <a:t>사용 장면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63402" y="216467"/>
            <a:ext cx="2800819" cy="528594"/>
            <a:chOff x="635108" y="382814"/>
            <a:chExt cx="3735506" cy="704996"/>
          </a:xfrm>
        </p:grpSpPr>
        <p:sp>
          <p:nvSpPr>
            <p:cNvPr id="33" name="이등변 삼각형 32"/>
            <p:cNvSpPr/>
            <p:nvPr/>
          </p:nvSpPr>
          <p:spPr>
            <a:xfrm rot="5400000">
              <a:off x="961487" y="397662"/>
              <a:ext cx="215289" cy="185593"/>
            </a:xfrm>
            <a:prstGeom prst="triangl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33037" y="397662"/>
              <a:ext cx="180000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0487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050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68984" y="39766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92080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592081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70566" y="813636"/>
              <a:ext cx="800048" cy="274174"/>
            </a:xfrm>
            <a:prstGeom prst="roundRect">
              <a:avLst>
                <a:gd name="adj" fmla="val 50000"/>
              </a:avLst>
            </a:prstGeom>
            <a:solidFill>
              <a:srgbClr val="D4D4D2"/>
            </a:solidFill>
            <a:ln>
              <a:solidFill>
                <a:srgbClr val="9A9995">
                  <a:alpha val="48000"/>
                </a:srgbClr>
              </a:solidFill>
            </a:ln>
            <a:effectLst>
              <a:innerShdw blurRad="101600" dist="50800" dir="18900000">
                <a:prstClr val="black">
                  <a:alpha val="1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613594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613595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35108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35109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8347" y="29363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9A9995"/>
                </a:solidFill>
              </a:rPr>
              <a:t>진행 내용 </a:t>
            </a:r>
            <a:r>
              <a:rPr lang="en-US" altLang="ko-KR" sz="2400" b="1" i="1" kern="0" dirty="0" smtClean="0">
                <a:solidFill>
                  <a:srgbClr val="9A9995"/>
                </a:solidFill>
              </a:rPr>
              <a:t>&amp; </a:t>
            </a:r>
            <a:r>
              <a:rPr lang="ko-KR" altLang="en-US" sz="2400" b="1" i="1" kern="0" dirty="0" smtClean="0">
                <a:solidFill>
                  <a:srgbClr val="9A9995"/>
                </a:solidFill>
              </a:rPr>
              <a:t>방향</a:t>
            </a:r>
            <a:endParaRPr lang="ko-KR" altLang="en-US" sz="4400" kern="0" dirty="0">
              <a:solidFill>
                <a:srgbClr val="9A999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64" y="2021022"/>
            <a:ext cx="7832652" cy="42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28625" y="1034474"/>
            <a:ext cx="11334750" cy="5556826"/>
          </a:xfrm>
          <a:prstGeom prst="rect">
            <a:avLst/>
          </a:prstGeom>
          <a:solidFill>
            <a:schemeClr val="bg1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chemeClr val="tx1"/>
                </a:solidFill>
              </a:rPr>
              <a:t>사용 스크립트 주요 소스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63402" y="216467"/>
            <a:ext cx="2800819" cy="528594"/>
            <a:chOff x="635108" y="382814"/>
            <a:chExt cx="3735506" cy="704996"/>
          </a:xfrm>
        </p:grpSpPr>
        <p:sp>
          <p:nvSpPr>
            <p:cNvPr id="33" name="이등변 삼각형 32"/>
            <p:cNvSpPr/>
            <p:nvPr/>
          </p:nvSpPr>
          <p:spPr>
            <a:xfrm rot="5400000">
              <a:off x="961487" y="397662"/>
              <a:ext cx="215289" cy="185593"/>
            </a:xfrm>
            <a:prstGeom prst="triangl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33037" y="397662"/>
              <a:ext cx="180000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0487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050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68984" y="39766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92080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592081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70566" y="813636"/>
              <a:ext cx="800048" cy="274174"/>
            </a:xfrm>
            <a:prstGeom prst="roundRect">
              <a:avLst>
                <a:gd name="adj" fmla="val 50000"/>
              </a:avLst>
            </a:prstGeom>
            <a:solidFill>
              <a:srgbClr val="D4D4D2"/>
            </a:solidFill>
            <a:ln>
              <a:solidFill>
                <a:srgbClr val="9A9995">
                  <a:alpha val="48000"/>
                </a:srgbClr>
              </a:solidFill>
            </a:ln>
            <a:effectLst>
              <a:innerShdw blurRad="101600" dist="50800" dir="18900000">
                <a:prstClr val="black">
                  <a:alpha val="1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613594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613595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35108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35109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8347" y="29363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9A9995"/>
                </a:solidFill>
              </a:rPr>
              <a:t>진행 내용 </a:t>
            </a:r>
            <a:r>
              <a:rPr lang="en-US" altLang="ko-KR" sz="2400" b="1" i="1" kern="0" dirty="0" smtClean="0">
                <a:solidFill>
                  <a:srgbClr val="9A9995"/>
                </a:solidFill>
              </a:rPr>
              <a:t>&amp; </a:t>
            </a:r>
            <a:r>
              <a:rPr lang="ko-KR" altLang="en-US" sz="2400" b="1" i="1" kern="0" dirty="0" smtClean="0">
                <a:solidFill>
                  <a:srgbClr val="9A9995"/>
                </a:solidFill>
              </a:rPr>
              <a:t>방향</a:t>
            </a:r>
            <a:endParaRPr lang="ko-KR" altLang="en-US" sz="4400" kern="0" dirty="0">
              <a:solidFill>
                <a:srgbClr val="9A999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72" y="1952625"/>
            <a:ext cx="4095750" cy="4438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492" y="1945601"/>
            <a:ext cx="4227076" cy="44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28625" y="1034474"/>
            <a:ext cx="11334750" cy="5556826"/>
          </a:xfrm>
          <a:prstGeom prst="rect">
            <a:avLst/>
          </a:prstGeom>
          <a:solidFill>
            <a:schemeClr val="bg1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err="1" smtClean="0">
                <a:solidFill>
                  <a:schemeClr val="tx1"/>
                </a:solidFill>
              </a:rPr>
              <a:t>실험자들의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체감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아주 미세하게나마 보정된 사운드의 체감을 느낀 인원이 </a:t>
            </a:r>
            <a:r>
              <a:rPr lang="en-US" altLang="ko-KR" dirty="0" smtClean="0">
                <a:solidFill>
                  <a:schemeClr val="tx1"/>
                </a:solidFill>
              </a:rPr>
              <a:t>36% </a:t>
            </a:r>
            <a:r>
              <a:rPr lang="ko-KR" altLang="en-US" dirty="0" smtClean="0">
                <a:solidFill>
                  <a:schemeClr val="tx1"/>
                </a:solidFill>
              </a:rPr>
              <a:t>정도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chemeClr val="tx1"/>
                </a:solidFill>
              </a:rPr>
              <a:t>보완할 점</a:t>
            </a: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키넥트가</a:t>
            </a:r>
            <a:r>
              <a:rPr lang="ko-KR" altLang="en-US" dirty="0" smtClean="0">
                <a:solidFill>
                  <a:schemeClr val="tx1"/>
                </a:solidFill>
              </a:rPr>
              <a:t> 기본적인 각도가 있다 보니 사람에 따른 팔의 높이 차이가 있었음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현재는 단순히 한 방향으로만 보정을 함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추후에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차원적으로 보정 필요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9A9995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알고리즘 구성 시 본인의 수학 지식이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매우 많이 부족하여 어려움을 겪음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수학 공부의 필요성을 절실히 느낌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63402" y="216467"/>
            <a:ext cx="2800819" cy="528594"/>
            <a:chOff x="635108" y="382814"/>
            <a:chExt cx="3735506" cy="704996"/>
          </a:xfrm>
        </p:grpSpPr>
        <p:sp>
          <p:nvSpPr>
            <p:cNvPr id="33" name="이등변 삼각형 32"/>
            <p:cNvSpPr/>
            <p:nvPr/>
          </p:nvSpPr>
          <p:spPr>
            <a:xfrm rot="5400000">
              <a:off x="961487" y="397662"/>
              <a:ext cx="215289" cy="185593"/>
            </a:xfrm>
            <a:prstGeom prst="triangl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33037" y="397662"/>
              <a:ext cx="180000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0487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0508" y="397662"/>
              <a:ext cx="45719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68984" y="39766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92080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592081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70566" y="813636"/>
              <a:ext cx="800048" cy="274174"/>
            </a:xfrm>
            <a:prstGeom prst="roundRect">
              <a:avLst>
                <a:gd name="adj" fmla="val 50000"/>
              </a:avLst>
            </a:prstGeom>
            <a:solidFill>
              <a:srgbClr val="D4D4D2"/>
            </a:solidFill>
            <a:ln>
              <a:solidFill>
                <a:srgbClr val="9A9995">
                  <a:alpha val="48000"/>
                </a:srgbClr>
              </a:solidFill>
            </a:ln>
            <a:effectLst>
              <a:innerShdw blurRad="101600" dist="50800" dir="18900000">
                <a:prstClr val="black">
                  <a:alpha val="1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613594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613595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35108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35109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8347" y="29363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9A9995"/>
                </a:solidFill>
              </a:rPr>
              <a:t>진행 내용 </a:t>
            </a:r>
            <a:r>
              <a:rPr lang="en-US" altLang="ko-KR" sz="2400" b="1" i="1" kern="0" dirty="0" smtClean="0">
                <a:solidFill>
                  <a:srgbClr val="9A9995"/>
                </a:solidFill>
              </a:rPr>
              <a:t>&amp; </a:t>
            </a:r>
            <a:r>
              <a:rPr lang="ko-KR" altLang="en-US" sz="2400" b="1" i="1" kern="0" dirty="0" smtClean="0">
                <a:solidFill>
                  <a:srgbClr val="9A9995"/>
                </a:solidFill>
              </a:rPr>
              <a:t>방향</a:t>
            </a:r>
            <a:endParaRPr lang="ko-KR" altLang="en-US" sz="4400" kern="0" dirty="0">
              <a:solidFill>
                <a:srgbClr val="9A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28625" y="1034474"/>
            <a:ext cx="11334750" cy="5556826"/>
          </a:xfrm>
          <a:prstGeom prst="rect">
            <a:avLst/>
          </a:prstGeom>
          <a:solidFill>
            <a:schemeClr val="bg1"/>
          </a:solidFill>
          <a:ln w="22225">
            <a:solidFill>
              <a:srgbClr val="9A9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b="1" i="1" dirty="0" smtClean="0">
                <a:solidFill>
                  <a:schemeClr val="tx1"/>
                </a:solidFill>
              </a:rPr>
              <a:t>Q &amp; A</a:t>
            </a:r>
            <a:endParaRPr lang="ko-KR" altLang="en-US" sz="11500" b="1" i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63402" y="216467"/>
            <a:ext cx="2834811" cy="515645"/>
            <a:chOff x="635108" y="382814"/>
            <a:chExt cx="3780843" cy="687726"/>
          </a:xfrm>
        </p:grpSpPr>
        <p:sp>
          <p:nvSpPr>
            <p:cNvPr id="33" name="이등변 삼각형 32"/>
            <p:cNvSpPr/>
            <p:nvPr/>
          </p:nvSpPr>
          <p:spPr>
            <a:xfrm rot="5400000">
              <a:off x="961487" y="397662"/>
              <a:ext cx="215289" cy="185593"/>
            </a:xfrm>
            <a:prstGeom prst="triangl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33037" y="397662"/>
              <a:ext cx="180000" cy="180000"/>
            </a:xfrm>
            <a:prstGeom prst="rect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04878" y="397662"/>
              <a:ext cx="45719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0508" y="397662"/>
              <a:ext cx="45719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68984" y="397662"/>
              <a:ext cx="180000" cy="180000"/>
            </a:xfrm>
            <a:prstGeom prst="ellipse">
              <a:avLst/>
            </a:prstGeom>
            <a:solidFill>
              <a:srgbClr val="9A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615903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92080" y="794496"/>
              <a:ext cx="800048" cy="274174"/>
            </a:xfrm>
            <a:prstGeom prst="roundRect">
              <a:avLst>
                <a:gd name="adj" fmla="val 50000"/>
              </a:avLst>
            </a:prstGeom>
            <a:solidFill>
              <a:srgbClr val="D4D4D2"/>
            </a:solidFill>
            <a:ln>
              <a:solidFill>
                <a:srgbClr val="9A9995">
                  <a:alpha val="48000"/>
                </a:srgbClr>
              </a:solidFill>
            </a:ln>
            <a:effectLst>
              <a:innerShdw blurRad="101600" dist="50800" dir="18900000">
                <a:prstClr val="black">
                  <a:alpha val="1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613594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613595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35108" y="794496"/>
              <a:ext cx="800048" cy="27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1000">
                  <a:srgbClr val="F3F3F3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plastic"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35109" y="794496"/>
              <a:ext cx="800048" cy="2760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D4D4D2"/>
                </a:gs>
                <a:gs pos="55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8347" y="29363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9A9995"/>
                </a:solidFill>
              </a:rPr>
              <a:t>마무리</a:t>
            </a:r>
            <a:endParaRPr lang="ko-KR" altLang="en-US" sz="4400" kern="0" dirty="0">
              <a:solidFill>
                <a:srgbClr val="9A9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193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노 영진</cp:lastModifiedBy>
  <cp:revision>32</cp:revision>
  <dcterms:created xsi:type="dcterms:W3CDTF">2020-05-21T04:38:40Z</dcterms:created>
  <dcterms:modified xsi:type="dcterms:W3CDTF">2020-06-17T02:25:20Z</dcterms:modified>
</cp:coreProperties>
</file>