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1" r:id="rId2"/>
    <p:sldId id="261" r:id="rId3"/>
    <p:sldId id="260" r:id="rId4"/>
    <p:sldId id="258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62ED9-C344-419C-A756-063E06D033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3FEAF-B6B2-40BA-AEB2-3A8789E2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108-6BAB-16E5-2B48-F9DAB5F2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42620"/>
            <a:ext cx="7886700" cy="111979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br>
              <a:rPr lang="en-US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27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/>
              </a:rPr>
              <a:t>Presentation Title</a:t>
            </a:r>
            <a:r>
              <a:rPr lang="en-US" sz="2700" dirty="0">
                <a:cs typeface="Times New Roman"/>
              </a:rPr>
              <a:t>: </a:t>
            </a:r>
            <a:r>
              <a:rPr lang="en-US" sz="2700" b="1" dirty="0">
                <a:cs typeface="Times New Roman"/>
              </a:rPr>
              <a:t>The </a:t>
            </a:r>
            <a:r>
              <a:rPr lang="en-US" sz="2700" b="1" dirty="0" err="1">
                <a:cs typeface="Times New Roman"/>
              </a:rPr>
              <a:t>Sylow</a:t>
            </a:r>
            <a:r>
              <a:rPr lang="en-US" sz="2700" b="1" dirty="0">
                <a:cs typeface="Times New Roman"/>
              </a:rPr>
              <a:t> Theorems</a:t>
            </a:r>
            <a:br>
              <a:rPr lang="en-US" sz="27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2700" dirty="0">
                <a:cs typeface="Times New Roman"/>
              </a:rPr>
              <a:t>Course Title: Advanced Cryptography</a:t>
            </a:r>
            <a:br>
              <a:rPr lang="en-US" sz="2700" dirty="0">
                <a:cs typeface="Times New Roman"/>
              </a:rPr>
            </a:br>
            <a:r>
              <a:rPr lang="en-US" sz="2700" dirty="0">
                <a:cs typeface="Times New Roman"/>
              </a:rPr>
              <a:t>                    Course Code: ICT-6115</a:t>
            </a: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020FB-47BC-7B0F-7428-A8F1719F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3476581"/>
            <a:ext cx="3868340" cy="617934"/>
          </a:xfrm>
        </p:spPr>
        <p:txBody>
          <a:bodyPr/>
          <a:lstStyle/>
          <a:p>
            <a:pPr algn="ctr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Presented by :</a:t>
            </a:r>
            <a:endParaRPr lang="en-US" sz="21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D705-1483-616C-7DB3-FA782296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3997" y="3766475"/>
            <a:ext cx="3868340" cy="2763441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Md. Noyon Hossain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IT-23615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Dept. of ICT,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MBSTU 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+mj-lt"/>
              <a:ea typeface="Calibri"/>
              <a:cs typeface="Calibri"/>
            </a:endParaRPr>
          </a:p>
          <a:p>
            <a:endParaRPr lang="en-US" sz="1800" dirty="0">
              <a:latin typeface="+mj-lt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CE6F-0C26-899D-982A-5E6D56422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1434" y="3487026"/>
            <a:ext cx="3887391" cy="617934"/>
          </a:xfrm>
        </p:spPr>
        <p:txBody>
          <a:bodyPr/>
          <a:lstStyle/>
          <a:p>
            <a:r>
              <a:rPr lang="en-US" sz="2100" dirty="0">
                <a:latin typeface="Times New Roman"/>
                <a:cs typeface="Times New Roman"/>
              </a:rPr>
              <a:t>Supervised By:</a:t>
            </a:r>
            <a:endParaRPr lang="en-US" sz="2100" b="0" dirty="0">
              <a:latin typeface="Times New Roman"/>
              <a:cs typeface="Times New Roman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55766-BD8A-8F3D-72EA-56B3D6561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11434" y="3795993"/>
            <a:ext cx="3887391" cy="2763441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/>
              </a:rPr>
              <a:t>Mr. </a:t>
            </a:r>
            <a:r>
              <a:rPr lang="en-US" dirty="0" err="1">
                <a:latin typeface="+mj-lt"/>
                <a:cs typeface="Calibri"/>
              </a:rPr>
              <a:t>Ziaur</a:t>
            </a:r>
            <a:r>
              <a:rPr lang="en-US" dirty="0">
                <a:latin typeface="+mj-lt"/>
                <a:cs typeface="Calibri"/>
              </a:rPr>
              <a:t> Rahman</a:t>
            </a: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ea typeface="Calibri"/>
                <a:cs typeface="Calibri"/>
              </a:rPr>
              <a:t>Associate Professor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ea typeface="Calibri"/>
                <a:cs typeface="Calibri"/>
              </a:rPr>
              <a:t>Dept. of ICT,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ea typeface="Calibri"/>
                <a:cs typeface="Calibri"/>
              </a:rPr>
              <a:t>MBSTU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11" name="Picture 10" descr="A logo with a candle and a flower&#10;&#10;Description automatically generated">
            <a:extLst>
              <a:ext uri="{FF2B5EF4-FFF2-40B4-BE49-F238E27FC236}">
                <a16:creationId xmlns:a16="http://schemas.microsoft.com/office/drawing/2014/main" id="{67B7831D-3920-7732-FF27-D1E2170D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672"/>
            <a:ext cx="2291255" cy="16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</a:t>
            </a:r>
            <a:r>
              <a:rPr dirty="0" err="1"/>
              <a:t>Sylow</a:t>
            </a:r>
            <a:r>
              <a:rPr dirty="0"/>
              <a:t> Theorems</a:t>
            </a:r>
          </a:p>
          <a:p>
            <a:r>
              <a:rPr dirty="0"/>
              <a:t>Key Results and Their Proofs (Brief)</a:t>
            </a:r>
          </a:p>
          <a:p>
            <a:r>
              <a:rPr dirty="0"/>
              <a:t>Applications in Group Theory</a:t>
            </a:r>
          </a:p>
          <a:p>
            <a:r>
              <a:rPr dirty="0"/>
              <a:t> Examples of Groups of Specific Orders</a:t>
            </a:r>
            <a:endParaRPr lang="en-US" dirty="0"/>
          </a:p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7F79-E2E4-BDB9-EE09-15E2BC25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CA662-B05E-12AC-63C4-9FD80B10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the statement and significance of the Sylow theorems.</a:t>
            </a:r>
          </a:p>
          <a:p>
            <a:r>
              <a:t>- Learn how to apply these theorems to classify finite groups.</a:t>
            </a:r>
          </a:p>
          <a:p>
            <a:r>
              <a:t>- Explore their practical applications in abstract algebra and related fields.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F532-2501-473D-4B99-3CA9D54D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E112C-FB4D-BBFF-6A0C-C450E24E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969"/>
          </a:xfrm>
        </p:spPr>
        <p:txBody>
          <a:bodyPr/>
          <a:lstStyle/>
          <a:p>
            <a:r>
              <a:rPr b="1" dirty="0"/>
              <a:t>The </a:t>
            </a:r>
            <a:r>
              <a:rPr b="1" dirty="0" err="1"/>
              <a:t>Sylow</a:t>
            </a:r>
            <a:r>
              <a:rPr b="1" dirty="0"/>
              <a:t>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03" y="1216572"/>
            <a:ext cx="8229600" cy="5641428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Key Results:</a:t>
            </a:r>
          </a:p>
          <a:p>
            <a:pPr marL="0" indent="0">
              <a:buNone/>
            </a:pPr>
            <a:r>
              <a:rPr b="1" dirty="0"/>
              <a:t>Existence: </a:t>
            </a:r>
            <a:r>
              <a:rPr dirty="0"/>
              <a:t>A group G of order </a:t>
            </a:r>
            <a:r>
              <a:rPr dirty="0" err="1"/>
              <a:t>p^n</a:t>
            </a:r>
            <a:r>
              <a:rPr dirty="0"/>
              <a:t> m (where p is a prime, and m is coprime to p) has a subgroup of order </a:t>
            </a:r>
            <a:r>
              <a:rPr dirty="0" err="1"/>
              <a:t>p^n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b="1" dirty="0"/>
              <a:t>Conjugacy: </a:t>
            </a:r>
            <a:r>
              <a:rPr dirty="0"/>
              <a:t>All </a:t>
            </a:r>
            <a:r>
              <a:rPr dirty="0" err="1"/>
              <a:t>Sylow</a:t>
            </a:r>
            <a:r>
              <a:rPr dirty="0"/>
              <a:t> p-subgroups of G are conjugate to each other.</a:t>
            </a:r>
          </a:p>
          <a:p>
            <a:r>
              <a:rPr dirty="0"/>
              <a:t>- Number of </a:t>
            </a:r>
            <a:r>
              <a:rPr dirty="0" err="1"/>
              <a:t>Sylow</a:t>
            </a:r>
            <a:r>
              <a:rPr dirty="0"/>
              <a:t> p-subgroups (</a:t>
            </a:r>
            <a:r>
              <a:rPr dirty="0" err="1"/>
              <a:t>n_p</a:t>
            </a:r>
            <a:r>
              <a:rPr dirty="0"/>
              <a:t>):</a:t>
            </a:r>
          </a:p>
          <a:p>
            <a:r>
              <a:rPr dirty="0"/>
              <a:t>  * </a:t>
            </a:r>
            <a:r>
              <a:rPr dirty="0" err="1"/>
              <a:t>n_p</a:t>
            </a:r>
            <a:r>
              <a:rPr dirty="0"/>
              <a:t> ≡ 1 mod p</a:t>
            </a:r>
          </a:p>
          <a:p>
            <a:r>
              <a:rPr dirty="0"/>
              <a:t>  * </a:t>
            </a:r>
            <a:r>
              <a:rPr dirty="0" err="1"/>
              <a:t>n_p</a:t>
            </a:r>
            <a:r>
              <a:rPr dirty="0"/>
              <a:t> divides 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B28D-1268-7E75-7862-71A5F347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A7A31-80E8-B1B4-667D-D72849C0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Examples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7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Examples:</a:t>
            </a:r>
          </a:p>
          <a:p>
            <a:r>
              <a:rPr dirty="0"/>
              <a:t>- Classification of Groups of Small Order: Using </a:t>
            </a:r>
            <a:r>
              <a:rPr dirty="0" err="1"/>
              <a:t>Sylow</a:t>
            </a:r>
            <a:r>
              <a:rPr dirty="0"/>
              <a:t> theorems to identify groups of a given order.</a:t>
            </a:r>
          </a:p>
          <a:p>
            <a:r>
              <a:rPr dirty="0"/>
              <a:t>- Specific Cases: Analysis of groups of order 12, 30, etc.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Applications:</a:t>
            </a:r>
          </a:p>
          <a:p>
            <a:r>
              <a:rPr dirty="0"/>
              <a:t>- Simplification of group structure analysis.</a:t>
            </a:r>
          </a:p>
          <a:p>
            <a:r>
              <a:rPr dirty="0"/>
              <a:t>- Proving the non-existence of groups of a particular order.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7E72-9A20-638A-25DD-4EF1F24A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B901A-12C2-829C-623B-FDBD6161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Sylow theorems are essential tools in finite group theory.</a:t>
            </a:r>
          </a:p>
          <a:p>
            <a:r>
              <a:t>- They provide a framework for understanding subgroup structures.</a:t>
            </a:r>
          </a:p>
          <a:p>
            <a:r>
              <a:t>- Applications extend beyond classification, aiding in solving theoretical and practical problems in mathematics.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C9934-1BCF-2945-34E7-A0FC9C90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EC05B-A7E0-AFEA-DA01-58AE51E7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Judson, Thomas W. Abstract Algebra: Theory and Applications.</a:t>
            </a:r>
          </a:p>
          <a:p>
            <a:r>
              <a:t>Additional resources: [Your list of references]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13D9-EAF3-DE5E-74CC-6252339C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21FC-FE7A-FE41-6216-7CBE4147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324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                                           Presentation Title: The Sylow Theorems                         Course Title: Advanced Cryptography                     Course Code: ICT-6115 </vt:lpstr>
      <vt:lpstr>Outline</vt:lpstr>
      <vt:lpstr>Objectives</vt:lpstr>
      <vt:lpstr>The Sylow Theorems</vt:lpstr>
      <vt:lpstr>Examples and Applications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ROKI</dc:creator>
  <cp:keywords/>
  <dc:description>generated using python-pptx</dc:description>
  <cp:lastModifiedBy>ahosanul roki</cp:lastModifiedBy>
  <cp:revision>2</cp:revision>
  <dcterms:created xsi:type="dcterms:W3CDTF">2013-01-27T09:14:16Z</dcterms:created>
  <dcterms:modified xsi:type="dcterms:W3CDTF">2024-12-06T14:16:30Z</dcterms:modified>
  <cp:category/>
</cp:coreProperties>
</file>