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C7C60-0511-4E2E-9B0D-7AB7980C0906}" type="doc">
      <dgm:prSet loTypeId="urn:microsoft.com/office/officeart/2008/layout/CircularPictureCallout" loCatId="picture" qsTypeId="urn:microsoft.com/office/officeart/2005/8/quickstyle/simple4" qsCatId="simple" csTypeId="urn:microsoft.com/office/officeart/2005/8/colors/accent1_2" csCatId="accent1" phldr="1"/>
      <dgm:spPr/>
    </dgm:pt>
    <dgm:pt modelId="{D9990EA7-21C8-4713-8702-7363FBEE13A7}">
      <dgm:prSet phldrT="[Text]" phldr="1" custT="1"/>
      <dgm:spPr/>
      <dgm:t>
        <a:bodyPr/>
        <a:lstStyle/>
        <a:p>
          <a:endParaRPr lang="en-US" sz="100" dirty="0"/>
        </a:p>
      </dgm:t>
    </dgm:pt>
    <dgm:pt modelId="{4E5F06E6-9489-4708-B532-71E5F4B65E0D}" type="sibTrans" cxnId="{653CDE06-7978-4BA6-BA76-6776066C49FC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E8B80A97-C64E-4AF2-B9E5-1779CDC1A07B}" type="parTrans" cxnId="{653CDE06-7978-4BA6-BA76-6776066C49FC}">
      <dgm:prSet/>
      <dgm:spPr/>
      <dgm:t>
        <a:bodyPr/>
        <a:lstStyle/>
        <a:p>
          <a:endParaRPr lang="en-US"/>
        </a:p>
      </dgm:t>
    </dgm:pt>
    <dgm:pt modelId="{20B92A38-3FAD-413F-B073-4D9579FB4B3B}" type="pres">
      <dgm:prSet presAssocID="{0BAC7C60-0511-4E2E-9B0D-7AB7980C0906}" presName="Name0" presStyleCnt="0">
        <dgm:presLayoutVars>
          <dgm:chMax val="7"/>
          <dgm:chPref val="7"/>
          <dgm:dir/>
        </dgm:presLayoutVars>
      </dgm:prSet>
      <dgm:spPr/>
    </dgm:pt>
    <dgm:pt modelId="{073D46D1-1CD1-4C72-8330-4D120F04E6EF}" type="pres">
      <dgm:prSet presAssocID="{0BAC7C60-0511-4E2E-9B0D-7AB7980C0906}" presName="Name1" presStyleCnt="0"/>
      <dgm:spPr/>
    </dgm:pt>
    <dgm:pt modelId="{29EC794B-824C-41AE-86CC-3FEBBBE0C09E}" type="pres">
      <dgm:prSet presAssocID="{4E5F06E6-9489-4708-B532-71E5F4B65E0D}" presName="picture_1" presStyleCnt="0"/>
      <dgm:spPr/>
    </dgm:pt>
    <dgm:pt modelId="{314D84A3-BEBB-4458-B9CB-09E391F5727C}" type="pres">
      <dgm:prSet presAssocID="{4E5F06E6-9489-4708-B532-71E5F4B65E0D}" presName="pictureRepeatNode" presStyleLbl="alignImgPlace1" presStyleIdx="0" presStyleCnt="1"/>
      <dgm:spPr/>
    </dgm:pt>
    <dgm:pt modelId="{AE176C95-AD39-4F9E-968A-86332E2D5AA1}" type="pres">
      <dgm:prSet presAssocID="{D9990EA7-21C8-4713-8702-7363FBEE13A7}" presName="text_1" presStyleLbl="node1" presStyleIdx="0" presStyleCnt="0" custAng="0" custFlipVert="0" custFlipHor="0" custScaleX="3210" custScaleY="6225" custLinFactY="4646" custLinFactNeighborX="49307" custLinFactNeighborY="100000">
        <dgm:presLayoutVars>
          <dgm:bulletEnabled val="1"/>
        </dgm:presLayoutVars>
      </dgm:prSet>
      <dgm:spPr/>
    </dgm:pt>
  </dgm:ptLst>
  <dgm:cxnLst>
    <dgm:cxn modelId="{653CDE06-7978-4BA6-BA76-6776066C49FC}" srcId="{0BAC7C60-0511-4E2E-9B0D-7AB7980C0906}" destId="{D9990EA7-21C8-4713-8702-7363FBEE13A7}" srcOrd="0" destOrd="0" parTransId="{E8B80A97-C64E-4AF2-B9E5-1779CDC1A07B}" sibTransId="{4E5F06E6-9489-4708-B532-71E5F4B65E0D}"/>
    <dgm:cxn modelId="{E4E67B27-3AD5-48D9-AD41-5642EE2E30C1}" type="presOf" srcId="{D9990EA7-21C8-4713-8702-7363FBEE13A7}" destId="{AE176C95-AD39-4F9E-968A-86332E2D5AA1}" srcOrd="0" destOrd="0" presId="urn:microsoft.com/office/officeart/2008/layout/CircularPictureCallout"/>
    <dgm:cxn modelId="{DB17263F-A571-4937-A61C-132BE1A5A048}" type="presOf" srcId="{4E5F06E6-9489-4708-B532-71E5F4B65E0D}" destId="{314D84A3-BEBB-4458-B9CB-09E391F5727C}" srcOrd="0" destOrd="0" presId="urn:microsoft.com/office/officeart/2008/layout/CircularPictureCallout"/>
    <dgm:cxn modelId="{AB9BB0F6-F2F4-46B1-AFE6-550580912DC2}" type="presOf" srcId="{0BAC7C60-0511-4E2E-9B0D-7AB7980C0906}" destId="{20B92A38-3FAD-413F-B073-4D9579FB4B3B}" srcOrd="0" destOrd="0" presId="urn:microsoft.com/office/officeart/2008/layout/CircularPictureCallout"/>
    <dgm:cxn modelId="{69BE16F3-CA9E-4FFF-910F-A8E57404201F}" type="presParOf" srcId="{20B92A38-3FAD-413F-B073-4D9579FB4B3B}" destId="{073D46D1-1CD1-4C72-8330-4D120F04E6EF}" srcOrd="0" destOrd="0" presId="urn:microsoft.com/office/officeart/2008/layout/CircularPictureCallout"/>
    <dgm:cxn modelId="{EDF608E8-5F6E-4DA6-8D5C-366B792544E0}" type="presParOf" srcId="{073D46D1-1CD1-4C72-8330-4D120F04E6EF}" destId="{29EC794B-824C-41AE-86CC-3FEBBBE0C09E}" srcOrd="0" destOrd="0" presId="urn:microsoft.com/office/officeart/2008/layout/CircularPictureCallout"/>
    <dgm:cxn modelId="{6886C5FB-784F-4980-88B8-3407EE4DACF8}" type="presParOf" srcId="{29EC794B-824C-41AE-86CC-3FEBBBE0C09E}" destId="{314D84A3-BEBB-4458-B9CB-09E391F5727C}" srcOrd="0" destOrd="0" presId="urn:microsoft.com/office/officeart/2008/layout/CircularPictureCallout"/>
    <dgm:cxn modelId="{E7AAD648-866E-4F8C-8A1D-802BE81B6278}" type="presParOf" srcId="{073D46D1-1CD1-4C72-8330-4D120F04E6EF}" destId="{AE176C95-AD39-4F9E-968A-86332E2D5AA1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D84A3-BEBB-4458-B9CB-09E391F5727C}">
      <dsp:nvSpPr>
        <dsp:cNvPr id="0" name=""/>
        <dsp:cNvSpPr/>
      </dsp:nvSpPr>
      <dsp:spPr>
        <a:xfrm>
          <a:off x="1112879" y="973712"/>
          <a:ext cx="2225758" cy="22257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176C95-AD39-4F9E-968A-86332E2D5AA1}">
      <dsp:nvSpPr>
        <dsp:cNvPr id="0" name=""/>
        <dsp:cNvSpPr/>
      </dsp:nvSpPr>
      <dsp:spPr>
        <a:xfrm>
          <a:off x="2905266" y="3268604"/>
          <a:ext cx="45725" cy="4572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 dirty="0"/>
        </a:p>
      </dsp:txBody>
      <dsp:txXfrm>
        <a:off x="2905266" y="3268604"/>
        <a:ext cx="45725" cy="45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337E-D916-447D-A9DB-CF6D05362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4E24A-FCD7-47E3-8D8F-913D54789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40F3-BF4E-4854-94A7-15C47CFF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65307-B992-43A1-A165-B506DAC9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6646B-DF86-49D2-A5DE-A81760A25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7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0453-1807-4969-A67B-06056B1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F0C9E-73F6-4B0C-8905-E143D81A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875C2-708E-4474-8E52-5E13263B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510B-FA3B-4E0C-AB7D-F0B090C9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EAC6-4DDB-43A4-AC9A-06A4B124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CF44-8520-4AEB-ADF6-87312B048E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10675-6A81-48D2-A21B-8FB8B30ED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B92A-0D41-48CA-9845-E9D7D40F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C6C9-3875-45C5-8B8D-7EECC72E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9A40D-ACA3-45C7-A432-6BA6BE31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3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A260-A902-4441-85DD-87B06893C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17C22-87BF-46EB-ABD2-1ED7A4D8E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8F8F4-7DA2-4693-9FD6-6FBB07265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FEE37-9764-493D-AB5A-216B2077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BE8A9-2775-4DD0-8D12-CA90E2B2B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9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EC65-DBFA-4073-AF92-AEB3C8C2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92907-2C60-4E60-AFA7-E3C7FAD5F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6E0C6-9829-4446-AC42-14EEEC85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432A8-8D64-4839-8F92-196D828F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1FEC-7387-4758-A658-056FF66F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10F6-7C20-4DB1-B2D3-2B9187E5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D5CE4-888C-4FCB-B1F5-30DC2942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7BE80-743C-4998-BA8F-A8AEA6A21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7FD91-5574-484F-93F1-FA1914E2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5E34-DD24-461C-AE79-A8998216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D690B-F89A-491E-B589-D481E982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3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A708-F471-49A3-A40F-D0595BC6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0F34-D530-43F9-8EBD-FBB167AF8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5B55B-9639-4BA2-A3B5-3391B950A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D2AAA-D62A-403C-914B-D0137B653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821B09-14B1-43BC-9375-76DBEA949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381ED-2DB1-4A0D-8F3B-C075B795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2633-D7C2-436B-B287-1A4F856F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839-E002-48FB-A4CC-4FF93B84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C3A1-6E4F-41EA-BFA0-2095F876E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0D231-23E3-423A-BC2A-9014008B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0B1E0-E712-4E86-8637-3B5D3B9E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E3B386-01CF-46BD-890A-B0AA7CB85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A8EA9-03AD-446B-A372-F6FCCDBD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002B44-7026-4124-9508-FB0C740D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52A4-932F-4794-B341-A2508B4A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AFEB-1B7B-46C3-8744-DAFF2990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7E38-5A74-4A45-A158-FAEB31951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762EB-25F2-4162-9CE4-279CFE953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785A-A7B1-476E-A7F9-31DDF9525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A3FBB-3481-4BFF-8CA4-052E5CEB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63C3E-70DB-4A51-B367-0F879DF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6CC-C6B3-4992-9A35-FAEAC99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3BBD0-FDA6-4AFA-9E9D-4415DE823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DF1D5-B59F-4C5A-A914-980B7D21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DD67F-1F58-4869-9C9E-719A4DFB2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8DD27-E6D0-4921-B863-542F9DF8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9E707-5D2B-4213-B22A-4E5C90DF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3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CFDDB-DD1F-4A86-BAB7-B2893C15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DECC6-ACA0-4002-9753-7F6A22066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55-C8BB-4B09-AF1D-CD07F73B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615-5CFE-4B8E-BC20-4A44397F9CD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5CBA0-68A6-47A4-86B9-928068C9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2E15-5F27-45EE-9407-CBA467412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3176-A99B-4BF5-A4D5-4DDF400C6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2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79C-A518-4687-B658-9B6FAAA18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467A-BFD4-4CB3-964F-2E6922367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941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In JavaScript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2BEEF6F-496B-45C3-B279-D31C5BE9A8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519636"/>
              </p:ext>
            </p:extLst>
          </p:nvPr>
        </p:nvGraphicFramePr>
        <p:xfrm>
          <a:off x="8102991" y="-773725"/>
          <a:ext cx="4451517" cy="417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08C037-8C6D-4943-9702-0D44B91DDDE4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DDCE9-09CE-43CD-A1A8-223BA2395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24" y="4422039"/>
            <a:ext cx="1968023" cy="196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Different Between 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functions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&amp;</a:t>
            </a:r>
            <a:r>
              <a:rPr lang="en-US" sz="3600" i="1" dirty="0">
                <a:solidFill>
                  <a:srgbClr val="00B0F0"/>
                </a:solidFill>
                <a:latin typeface="+mn-lt"/>
              </a:rPr>
              <a:t> 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Functions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performing</a:t>
            </a:r>
            <a:r>
              <a:rPr lang="en-US" sz="1800" dirty="0">
                <a:solidFill>
                  <a:schemeClr val="bg1"/>
                </a:solidFill>
              </a:rPr>
              <a:t> tasks. Methods are used for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manipulation</a:t>
            </a:r>
            <a:r>
              <a:rPr lang="en-US" sz="1800" dirty="0">
                <a:solidFill>
                  <a:schemeClr val="bg1"/>
                </a:solidFill>
              </a:rPr>
              <a:t> objects.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</a:t>
            </a:r>
          </a:p>
          <a:p>
            <a:pPr marL="0" indent="0">
              <a:buNone/>
            </a:pP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                                                                                   </a:t>
            </a:r>
            <a:endParaRPr lang="en-US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75F64-A2A9-4FDA-BBA1-5CB0C08AE21D}"/>
              </a:ext>
            </a:extLst>
          </p:cNvPr>
          <p:cNvSpPr/>
          <p:nvPr/>
        </p:nvSpPr>
        <p:spPr>
          <a:xfrm>
            <a:off x="1209259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calSum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   </a:t>
            </a:r>
          </a:p>
          <a:p>
            <a:endParaRPr lang="en-US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calSum() is a function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D93DE8-7B15-458B-980D-195D648AF666}"/>
              </a:ext>
            </a:extLst>
          </p:cNvPr>
          <p:cNvSpPr/>
          <p:nvPr/>
        </p:nvSpPr>
        <p:spPr>
          <a:xfrm>
            <a:off x="5300868" y="3170583"/>
            <a:ext cx="3472070" cy="1736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 Sarker'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Name.</a:t>
            </a:r>
            <a:r>
              <a:rPr lang="en-US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toUp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perCase() is a method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2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4000" i="1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Rest</a:t>
            </a:r>
            <a:r>
              <a:rPr lang="en-US" sz="4000" i="1" dirty="0">
                <a:solidFill>
                  <a:srgbClr val="FFFF00"/>
                </a:solidFill>
                <a:latin typeface="+mn-lt"/>
              </a:rPr>
              <a:t> </a:t>
            </a:r>
            <a:r>
              <a:rPr lang="en-US" sz="4000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Parameters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rest parameters (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...</a:t>
            </a:r>
            <a:r>
              <a:rPr lang="en-US" sz="1800" dirty="0">
                <a:solidFill>
                  <a:schemeClr val="bg1"/>
                </a:solidFill>
              </a:rPr>
              <a:t>) allows a function to treat an indefinite number of arguments as an array.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all arguments are received </a:t>
            </a:r>
            <a:r>
              <a:rPr lang="en-US" sz="1600" b="0" i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parameter.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sum;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42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48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</a:rPr>
              <a:t>With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b="0" dirty="0">
                <a:solidFill>
                  <a:srgbClr val="F8F8F2"/>
                </a:solidFill>
                <a:effectLst/>
              </a:rPr>
              <a:t>method, you can write a method that can be used on different objects.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By the </a:t>
            </a:r>
            <a:r>
              <a:rPr lang="en-US" sz="16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call() </a:t>
            </a:r>
            <a:r>
              <a:rPr lang="en-US" sz="1600" dirty="0">
                <a:solidFill>
                  <a:schemeClr val="bg1"/>
                </a:solidFill>
              </a:rPr>
              <a:t>method, you can  pass one object’s value to another object.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Objects  keys must be same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7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499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call() &amp; apply()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When objects keys are not same.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apply()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(result);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undefined undefined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61398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 </a:t>
            </a:r>
            <a:r>
              <a:rPr lang="en-US" sz="36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bind()</a:t>
            </a:r>
            <a:r>
              <a:rPr lang="en-US" sz="3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00B0F0"/>
                </a:solidFill>
                <a:latin typeface="+mn-lt"/>
              </a:rPr>
              <a:t>methods</a:t>
            </a:r>
            <a:endParaRPr lang="en-US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is similar to the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call() </a:t>
            </a:r>
            <a:r>
              <a:rPr lang="en-US" sz="1800" dirty="0">
                <a:solidFill>
                  <a:schemeClr val="bg1"/>
                </a:solidFill>
              </a:rPr>
              <a:t>method. But </a:t>
            </a:r>
            <a:r>
              <a:rPr lang="en-US" sz="1800" dirty="0">
                <a:solidFill>
                  <a:srgbClr val="00B0F0"/>
                </a:solidFill>
                <a:latin typeface="Consolas" panose="020B0609020204030204" pitchFamily="49" charset="0"/>
              </a:rPr>
              <a:t>bind() </a:t>
            </a:r>
            <a:r>
              <a:rPr lang="en-US" sz="1800" dirty="0">
                <a:solidFill>
                  <a:schemeClr val="bg1"/>
                </a:solidFill>
              </a:rPr>
              <a:t>method returns the function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7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result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bind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(person1);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result();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Noyon Sarker</a:t>
            </a:r>
            <a:endParaRPr lang="en-US" sz="1600" b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166C4-455C-4D92-8A51-8F2C9A726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23513-AB6C-4FAE-A810-74E2FAC8F4A2}"/>
              </a:ext>
            </a:extLst>
          </p:cNvPr>
          <p:cNvSpPr/>
          <p:nvPr/>
        </p:nvSpPr>
        <p:spPr>
          <a:xfrm>
            <a:off x="1055769" y="3033161"/>
            <a:ext cx="5610074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.firstName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1CB27E-055B-462C-AF81-7BBA74E4C0EB}"/>
              </a:ext>
            </a:extLst>
          </p:cNvPr>
          <p:cNvSpPr/>
          <p:nvPr/>
        </p:nvSpPr>
        <p:spPr>
          <a:xfrm>
            <a:off x="7674666" y="3033160"/>
            <a:ext cx="3205369" cy="1656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person1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'Noyon'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'Sarker'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207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JavaScript function is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a block of code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designed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to perform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a particular task. JavaScript functions are defined with the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function </a:t>
            </a: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keyword. </a:t>
            </a:r>
            <a:r>
              <a:rPr lang="en-US" sz="1800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Function types in JavaScript:</a:t>
            </a:r>
          </a:p>
          <a:p>
            <a:pPr marL="0" indent="0">
              <a:buNone/>
            </a:pPr>
            <a:endParaRPr lang="en-US" sz="1800" dirty="0">
              <a:solidFill>
                <a:schemeClr val="bg1">
                  <a:lumMod val="95000"/>
                </a:schemeClr>
              </a:solidFill>
              <a:sym typeface="Wingdings" panose="05000000000000000000" pitchFamily="2" charset="2"/>
            </a:endParaRP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Named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Anonymous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Arrow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callback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Higher order functions</a:t>
            </a:r>
          </a:p>
          <a:p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IIFE functions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FE19-923F-4EE5-9741-BDBBDE86D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9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Name function syntax: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2A4697-8C96-4938-9E81-F2B865142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4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Named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 Expression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sym typeface="Wingdings" panose="05000000000000000000" pitchFamily="2" charset="2"/>
              </a:rPr>
              <a:t>Named functions are regular functions that have a name or identifier.</a:t>
            </a: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  <a:sym typeface="Wingdings" panose="05000000000000000000" pitchFamily="2" charset="2"/>
              </a:rPr>
              <a:t>Function Expression:</a:t>
            </a:r>
          </a:p>
          <a:p>
            <a:pPr marL="0" indent="0">
              <a:buNone/>
            </a:pPr>
            <a:endParaRPr lang="en-US" sz="1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addTwoValue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"Sum: "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/   It’s called function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declaration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 </a:t>
            </a:r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effectLst/>
              </a:rPr>
              <a:t>Declared functions are not executed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immediately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expression call </a:t>
            </a:r>
            <a:br>
              <a:rPr lang="en-US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327DC1-4224-4C57-BB26-A0800E3E4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Anonymous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</a:rPr>
              <a:t>It is a function that does not have any name associated with it.</a:t>
            </a:r>
          </a:p>
          <a:p>
            <a:pPr marL="0" indent="0">
              <a:buNone/>
            </a:pPr>
            <a:r>
              <a:rPr lang="en-US" sz="2000" b="0" u="sng" dirty="0">
                <a:solidFill>
                  <a:srgbClr val="00B050"/>
                </a:solidFill>
                <a:effectLst/>
              </a:rPr>
              <a:t>Anonymous function s</a:t>
            </a:r>
            <a:r>
              <a:rPr lang="en-US" sz="2000" u="sng" dirty="0">
                <a:solidFill>
                  <a:srgbClr val="00B050"/>
                </a:solidFill>
              </a:rPr>
              <a:t>yntax: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8846F"/>
                </a:solidFill>
                <a:effectLst/>
                <a:latin typeface="Consolas" panose="020B0609020204030204" pitchFamily="49" charset="0"/>
              </a:rPr>
              <a:t>// code can be executed</a:t>
            </a: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define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0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function call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BD9E1-6342-4021-A20C-E678E6057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Arrow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JavaScript Arrow functions were introduced in ES6.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Arrow function syntax:</a:t>
            </a:r>
          </a:p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727C-1257-4A8F-976E-4B087CBA2E36}"/>
              </a:ext>
            </a:extLst>
          </p:cNvPr>
          <p:cNvSpPr/>
          <p:nvPr/>
        </p:nvSpPr>
        <p:spPr>
          <a:xfrm>
            <a:off x="838200" y="4482014"/>
            <a:ext cx="6654016" cy="9566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Return value by Default: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para1, para2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91C375-FAE7-44B7-81E7-B770C3F0B0AC}"/>
              </a:ext>
            </a:extLst>
          </p:cNvPr>
          <p:cNvSpPr/>
          <p:nvPr/>
        </p:nvSpPr>
        <p:spPr>
          <a:xfrm>
            <a:off x="7351539" y="2666536"/>
            <a:ext cx="3171092" cy="906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</a:rPr>
              <a:t>Without parentheses:</a:t>
            </a:r>
          </a:p>
          <a:p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FD971F"/>
                </a:solidFill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A7AD0C-80AA-4C64-8C09-F96488F7D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63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  <a:effectLst/>
              </a:rPr>
              <a:t>Functions that are used as parameters to </a:t>
            </a:r>
            <a:r>
              <a:rPr lang="en-US" sz="1800" dirty="0">
                <a:solidFill>
                  <a:schemeClr val="bg1"/>
                </a:solidFill>
              </a:rPr>
              <a:t>another 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function is called </a:t>
            </a: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effectLst/>
              </a:rPr>
              <a:t>callback</a:t>
            </a:r>
            <a:r>
              <a:rPr lang="en-US" sz="1800" b="0" dirty="0">
                <a:solidFill>
                  <a:schemeClr val="bg1"/>
                </a:solidFill>
                <a:effectLst/>
              </a:rPr>
              <a:t> function.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callback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E94D80-6F05-4161-BE51-741A9E214C4B}"/>
              </a:ext>
            </a:extLst>
          </p:cNvPr>
          <p:cNvSpPr/>
          <p:nvPr/>
        </p:nvSpPr>
        <p:spPr>
          <a:xfrm>
            <a:off x="1060175" y="5711480"/>
            <a:ext cx="5181600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display()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callback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DB4A5-A717-4D0F-921F-05ED690ECBE4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704826-400D-4314-BE38-951A581AF697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278CBC-180A-4852-98ED-9330B016D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8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Higher order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F8F8F2"/>
                </a:solidFill>
                <a:effectLst/>
                <a:latin typeface="+mj-lt"/>
              </a:rPr>
              <a:t>Functions that take another functions as parameters, are called Higher order function.</a:t>
            </a: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// called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function &amp;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</a:rPr>
              <a:t>take function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</a:rPr>
              <a:t>as a argument.</a:t>
            </a:r>
            <a:endParaRPr lang="en-US" sz="1600" b="0" dirty="0">
              <a:solidFill>
                <a:srgbClr val="F8F8F2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099F35-51EA-4C5F-9CB0-83071BF8FEF3}"/>
              </a:ext>
            </a:extLst>
          </p:cNvPr>
          <p:cNvSpPr/>
          <p:nvPr/>
        </p:nvSpPr>
        <p:spPr>
          <a:xfrm>
            <a:off x="1245704" y="5394751"/>
            <a:ext cx="5817705" cy="6334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Here, </a:t>
            </a:r>
            <a:r>
              <a:rPr lang="en-US" sz="20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printSomething()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is a Higher order function.</a:t>
            </a:r>
            <a:endParaRPr lang="en-US" sz="1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0361A-0C1A-43CC-97F8-A98C5A56B282}"/>
              </a:ext>
            </a:extLst>
          </p:cNvPr>
          <p:cNvSpPr/>
          <p:nvPr/>
        </p:nvSpPr>
        <p:spPr>
          <a:xfrm>
            <a:off x="838200" y="2398644"/>
            <a:ext cx="4995507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display()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6B5A98-7775-451C-9225-EE9F5CFD799B}"/>
              </a:ext>
            </a:extLst>
          </p:cNvPr>
          <p:cNvSpPr/>
          <p:nvPr/>
        </p:nvSpPr>
        <p:spPr>
          <a:xfrm>
            <a:off x="6400800" y="2398644"/>
            <a:ext cx="5190976" cy="14777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printSomething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takeCallBack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printSomething() </a:t>
            </a:r>
            <a:r>
              <a:rPr lang="en-US" sz="1600" b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function defined, NOT call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D1D87D-73C3-4D53-838E-11AE7391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6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E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9CC-A6B6-4075-B733-C05C1E79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i="1" dirty="0">
                <a:solidFill>
                  <a:srgbClr val="FFFF00"/>
                </a:solidFill>
                <a:latin typeface="Consolas" panose="020B0609020204030204" pitchFamily="49" charset="0"/>
              </a:rPr>
              <a:t>JS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800" dirty="0">
                <a:solidFill>
                  <a:schemeClr val="bg1">
                    <a:lumMod val="65000"/>
                  </a:schemeClr>
                </a:solidFill>
                <a:latin typeface="Abadi" panose="020B0604020104020204" pitchFamily="34" charset="0"/>
              </a:rPr>
              <a:t>IIFE</a:t>
            </a:r>
            <a:r>
              <a:rPr lang="en-US" sz="4800" dirty="0">
                <a:solidFill>
                  <a:srgbClr val="FFC000"/>
                </a:solidFill>
                <a:latin typeface="Abadi" panose="020B0604020104020204" pitchFamily="34" charset="0"/>
              </a:rPr>
              <a:t> </a:t>
            </a:r>
            <a:r>
              <a:rPr lang="en-US" sz="4400" dirty="0">
                <a:solidFill>
                  <a:srgbClr val="00B050"/>
                </a:solidFill>
                <a:latin typeface="+mn-lt"/>
              </a:rPr>
              <a:t>Function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8E98-E9B4-4888-AE47-A6A4BD2C2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2128"/>
            <a:ext cx="10515600" cy="4842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In JavaScript,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refers Immediately Invoked Function Expression. </a:t>
            </a: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IIFE</a:t>
            </a:r>
            <a:r>
              <a:rPr lang="en-US" sz="1800" dirty="0">
                <a:solidFill>
                  <a:schemeClr val="bg1"/>
                </a:solidFill>
              </a:rPr>
              <a:t> function runs as soon as it defined.</a:t>
            </a: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sz="2000" u="sng" dirty="0">
                <a:solidFill>
                  <a:srgbClr val="00B050"/>
                </a:solidFill>
              </a:rPr>
              <a:t>IIFE function syntax:</a:t>
            </a:r>
          </a:p>
          <a:p>
            <a:pPr marL="0" indent="0">
              <a:buNone/>
            </a:pP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endParaRPr lang="en-US" sz="2000" u="sng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0" u="sng" dirty="0">
              <a:solidFill>
                <a:schemeClr val="bg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F3B1FD-DFCB-4569-9C42-3088CD883B8A}"/>
              </a:ext>
            </a:extLst>
          </p:cNvPr>
          <p:cNvSpPr/>
          <p:nvPr/>
        </p:nvSpPr>
        <p:spPr>
          <a:xfrm>
            <a:off x="9161128" y="5711480"/>
            <a:ext cx="2430648" cy="50643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CodeMaster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Noyon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75472-9936-46B9-9BBA-4A4EB588E742}"/>
              </a:ext>
            </a:extLst>
          </p:cNvPr>
          <p:cNvSpPr/>
          <p:nvPr/>
        </p:nvSpPr>
        <p:spPr>
          <a:xfrm>
            <a:off x="1033671" y="4620982"/>
            <a:ext cx="3101007" cy="18718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b="0" u="sng" dirty="0">
                <a:solidFill>
                  <a:srgbClr val="00B050"/>
                </a:solidFill>
                <a:effectLst/>
              </a:rPr>
              <a:t>Using Arrow function:</a:t>
            </a:r>
          </a:p>
          <a:p>
            <a:endParaRPr lang="en-US" sz="2000" b="0" u="sng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console.</a:t>
            </a:r>
            <a:r>
              <a:rPr lang="en-US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'Hello World!'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)()</a:t>
            </a:r>
            <a:r>
              <a:rPr lang="en-US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C3F97F-D707-40FD-BDB7-019E43F1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244" y="222322"/>
            <a:ext cx="1232452" cy="12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1057</Words>
  <Application>Microsoft Office PowerPoint</Application>
  <PresentationFormat>Widescreen</PresentationFormat>
  <Paragraphs>204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Consolas</vt:lpstr>
      <vt:lpstr>Office Theme</vt:lpstr>
      <vt:lpstr>Functions</vt:lpstr>
      <vt:lpstr>JS Functions</vt:lpstr>
      <vt:lpstr>JS Named Function</vt:lpstr>
      <vt:lpstr>JS Named Function Expression</vt:lpstr>
      <vt:lpstr>JS Anonymous Function</vt:lpstr>
      <vt:lpstr>JS Arrow Function</vt:lpstr>
      <vt:lpstr>JS callback Function</vt:lpstr>
      <vt:lpstr>JS Higher order Function</vt:lpstr>
      <vt:lpstr>JS IIFE Function</vt:lpstr>
      <vt:lpstr>JS Different Between functions &amp; methods</vt:lpstr>
      <vt:lpstr>JS Rest Parameters</vt:lpstr>
      <vt:lpstr>JS call() &amp; apply() methods</vt:lpstr>
      <vt:lpstr>JS call() &amp; apply() methods</vt:lpstr>
      <vt:lpstr>JS bind()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Mithun Sarker</dc:creator>
  <cp:lastModifiedBy>Mithun Sarker</cp:lastModifiedBy>
  <cp:revision>48</cp:revision>
  <dcterms:created xsi:type="dcterms:W3CDTF">2024-03-25T04:27:21Z</dcterms:created>
  <dcterms:modified xsi:type="dcterms:W3CDTF">2024-03-29T14:28:19Z</dcterms:modified>
</cp:coreProperties>
</file>