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1" r:id="rId9"/>
    <p:sldId id="262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7C60-0511-4E2E-9B0D-7AB7980C0906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1_2" csCatId="accent1" phldr="1"/>
      <dgm:spPr/>
    </dgm:pt>
    <dgm:pt modelId="{D9990EA7-21C8-4713-8702-7363FBEE13A7}">
      <dgm:prSet phldrT="[Text]" phldr="1" custT="1"/>
      <dgm:spPr/>
      <dgm:t>
        <a:bodyPr/>
        <a:lstStyle/>
        <a:p>
          <a:endParaRPr lang="en-US" sz="100" dirty="0"/>
        </a:p>
      </dgm:t>
    </dgm:pt>
    <dgm:pt modelId="{4E5F06E6-9489-4708-B532-71E5F4B65E0D}" type="sibTrans" cxnId="{653CDE06-7978-4BA6-BA76-6776066C49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E8B80A97-C64E-4AF2-B9E5-1779CDC1A07B}" type="parTrans" cxnId="{653CDE06-7978-4BA6-BA76-6776066C49FC}">
      <dgm:prSet/>
      <dgm:spPr/>
      <dgm:t>
        <a:bodyPr/>
        <a:lstStyle/>
        <a:p>
          <a:endParaRPr lang="en-US"/>
        </a:p>
      </dgm:t>
    </dgm:pt>
    <dgm:pt modelId="{20B92A38-3FAD-413F-B073-4D9579FB4B3B}" type="pres">
      <dgm:prSet presAssocID="{0BAC7C60-0511-4E2E-9B0D-7AB7980C0906}" presName="Name0" presStyleCnt="0">
        <dgm:presLayoutVars>
          <dgm:chMax val="7"/>
          <dgm:chPref val="7"/>
          <dgm:dir/>
        </dgm:presLayoutVars>
      </dgm:prSet>
      <dgm:spPr/>
    </dgm:pt>
    <dgm:pt modelId="{073D46D1-1CD1-4C72-8330-4D120F04E6EF}" type="pres">
      <dgm:prSet presAssocID="{0BAC7C60-0511-4E2E-9B0D-7AB7980C0906}" presName="Name1" presStyleCnt="0"/>
      <dgm:spPr/>
    </dgm:pt>
    <dgm:pt modelId="{29EC794B-824C-41AE-86CC-3FEBBBE0C09E}" type="pres">
      <dgm:prSet presAssocID="{4E5F06E6-9489-4708-B532-71E5F4B65E0D}" presName="picture_1" presStyleCnt="0"/>
      <dgm:spPr/>
    </dgm:pt>
    <dgm:pt modelId="{314D84A3-BEBB-4458-B9CB-09E391F5727C}" type="pres">
      <dgm:prSet presAssocID="{4E5F06E6-9489-4708-B532-71E5F4B65E0D}" presName="pictureRepeatNode" presStyleLbl="alignImgPlace1" presStyleIdx="0" presStyleCnt="1"/>
      <dgm:spPr/>
    </dgm:pt>
    <dgm:pt modelId="{AE176C95-AD39-4F9E-968A-86332E2D5AA1}" type="pres">
      <dgm:prSet presAssocID="{D9990EA7-21C8-4713-8702-7363FBEE13A7}" presName="text_1" presStyleLbl="node1" presStyleIdx="0" presStyleCnt="0" custAng="0" custFlipVert="0" custFlipHor="0" custScaleX="3210" custScaleY="6225" custLinFactY="4646" custLinFactNeighborX="49307" custLinFactNeighborY="100000">
        <dgm:presLayoutVars>
          <dgm:bulletEnabled val="1"/>
        </dgm:presLayoutVars>
      </dgm:prSet>
      <dgm:spPr/>
    </dgm:pt>
  </dgm:ptLst>
  <dgm:cxnLst>
    <dgm:cxn modelId="{653CDE06-7978-4BA6-BA76-6776066C49FC}" srcId="{0BAC7C60-0511-4E2E-9B0D-7AB7980C0906}" destId="{D9990EA7-21C8-4713-8702-7363FBEE13A7}" srcOrd="0" destOrd="0" parTransId="{E8B80A97-C64E-4AF2-B9E5-1779CDC1A07B}" sibTransId="{4E5F06E6-9489-4708-B532-71E5F4B65E0D}"/>
    <dgm:cxn modelId="{E4E67B27-3AD5-48D9-AD41-5642EE2E30C1}" type="presOf" srcId="{D9990EA7-21C8-4713-8702-7363FBEE13A7}" destId="{AE176C95-AD39-4F9E-968A-86332E2D5AA1}" srcOrd="0" destOrd="0" presId="urn:microsoft.com/office/officeart/2008/layout/CircularPictureCallout"/>
    <dgm:cxn modelId="{DB17263F-A571-4937-A61C-132BE1A5A048}" type="presOf" srcId="{4E5F06E6-9489-4708-B532-71E5F4B65E0D}" destId="{314D84A3-BEBB-4458-B9CB-09E391F5727C}" srcOrd="0" destOrd="0" presId="urn:microsoft.com/office/officeart/2008/layout/CircularPictureCallout"/>
    <dgm:cxn modelId="{AB9BB0F6-F2F4-46B1-AFE6-550580912DC2}" type="presOf" srcId="{0BAC7C60-0511-4E2E-9B0D-7AB7980C0906}" destId="{20B92A38-3FAD-413F-B073-4D9579FB4B3B}" srcOrd="0" destOrd="0" presId="urn:microsoft.com/office/officeart/2008/layout/CircularPictureCallout"/>
    <dgm:cxn modelId="{69BE16F3-CA9E-4FFF-910F-A8E57404201F}" type="presParOf" srcId="{20B92A38-3FAD-413F-B073-4D9579FB4B3B}" destId="{073D46D1-1CD1-4C72-8330-4D120F04E6EF}" srcOrd="0" destOrd="0" presId="urn:microsoft.com/office/officeart/2008/layout/CircularPictureCallout"/>
    <dgm:cxn modelId="{EDF608E8-5F6E-4DA6-8D5C-366B792544E0}" type="presParOf" srcId="{073D46D1-1CD1-4C72-8330-4D120F04E6EF}" destId="{29EC794B-824C-41AE-86CC-3FEBBBE0C09E}" srcOrd="0" destOrd="0" presId="urn:microsoft.com/office/officeart/2008/layout/CircularPictureCallout"/>
    <dgm:cxn modelId="{6886C5FB-784F-4980-88B8-3407EE4DACF8}" type="presParOf" srcId="{29EC794B-824C-41AE-86CC-3FEBBBE0C09E}" destId="{314D84A3-BEBB-4458-B9CB-09E391F5727C}" srcOrd="0" destOrd="0" presId="urn:microsoft.com/office/officeart/2008/layout/CircularPictureCallout"/>
    <dgm:cxn modelId="{E7AAD648-866E-4F8C-8A1D-802BE81B6278}" type="presParOf" srcId="{073D46D1-1CD1-4C72-8330-4D120F04E6EF}" destId="{AE176C95-AD39-4F9E-968A-86332E2D5AA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D84A3-BEBB-4458-B9CB-09E391F5727C}">
      <dsp:nvSpPr>
        <dsp:cNvPr id="0" name=""/>
        <dsp:cNvSpPr/>
      </dsp:nvSpPr>
      <dsp:spPr>
        <a:xfrm>
          <a:off x="1112879" y="973712"/>
          <a:ext cx="2225758" cy="22257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76C95-AD39-4F9E-968A-86332E2D5AA1}">
      <dsp:nvSpPr>
        <dsp:cNvPr id="0" name=""/>
        <dsp:cNvSpPr/>
      </dsp:nvSpPr>
      <dsp:spPr>
        <a:xfrm>
          <a:off x="2905266" y="3268604"/>
          <a:ext cx="45725" cy="457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/>
        </a:p>
      </dsp:txBody>
      <dsp:txXfrm>
        <a:off x="2905266" y="3268604"/>
        <a:ext cx="45725" cy="45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37E-D916-447D-A9DB-CF6D05362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4E24A-FCD7-47E3-8D8F-913D54789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40F3-BF4E-4854-94A7-15C47CF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5307-B992-43A1-A165-B506DAC9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646B-DF86-49D2-A5DE-A81760A2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453-1807-4969-A67B-06056B1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0C9E-73F6-4B0C-8905-E143D81A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75C2-708E-4474-8E52-5E13263B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510B-FA3B-4E0C-AB7D-F0B090C9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EAC6-4DDB-43A4-AC9A-06A4B124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CF44-8520-4AEB-ADF6-87312B048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0675-6A81-48D2-A21B-8FB8B30E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B92A-0D41-48CA-9845-E9D7D40F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C6C9-3875-45C5-8B8D-7EECC72E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A40D-ACA3-45C7-A432-6BA6BE3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A260-A902-4441-85DD-87B06893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7C22-87BF-46EB-ABD2-1ED7A4D8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F8F4-7DA2-4693-9FD6-6FBB0726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FEE37-9764-493D-AB5A-216B207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E8A9-2775-4DD0-8D12-CA90E2B2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9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EC65-DBFA-4073-AF92-AEB3C8C2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2907-2C60-4E60-AFA7-E3C7FAD5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E0C6-9829-4446-AC42-14EEEC85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32A8-8D64-4839-8F92-196D828F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1FEC-7387-4758-A658-056FF66F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10F6-7C20-4DB1-B2D3-2B9187E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5CE4-888C-4FCB-B1F5-30DC2942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7BE80-743C-4998-BA8F-A8AEA6A2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7FD91-5574-484F-93F1-FA1914E2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5E34-DD24-461C-AE79-A899821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690B-F89A-491E-B589-D481E98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A708-F471-49A3-A40F-D0595BC6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0F34-D530-43F9-8EBD-FBB167AF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5B55B-9639-4BA2-A3B5-3391B950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D2AAA-D62A-403C-914B-D0137B653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21B09-14B1-43BC-9375-76DBEA949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381ED-2DB1-4A0D-8F3B-C075B795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12633-D7C2-436B-B287-1A4F856F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7B839-E002-48FB-A4CC-4FF93B84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C3A1-6E4F-41EA-BFA0-2095F876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0D231-23E3-423A-BC2A-9014008B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0B1E0-E712-4E86-8637-3B5D3B9E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B386-01CF-46BD-890A-B0AA7CB8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A8EA9-03AD-446B-A372-F6FCCDBD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02B44-7026-4124-9508-FB0C740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52A4-932F-4794-B341-A2508B4A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FEB-1B7B-46C3-8744-DAFF2990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7E38-5A74-4A45-A158-FAEB3195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762EB-25F2-4162-9CE4-279CFE95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785A-A7B1-476E-A7F9-31DDF952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A3FBB-3481-4BFF-8CA4-052E5CEB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63C3E-70DB-4A51-B367-0F879DF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A6CC-C6B3-4992-9A35-FAEAC99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BBD0-FDA6-4AFA-9E9D-4415DE82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F1D5-B59F-4C5A-A914-980B7D21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D67F-1F58-4869-9C9E-719A4DFB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DD27-E6D0-4921-B863-542F9DF8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E707-5D2B-4213-B22A-4E5C90D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CFDDB-DD1F-4A86-BAB7-B2893C15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ECC6-ACA0-4002-9753-7F6A2206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E355-C8BB-4B09-AF1D-CD07F73B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6615-5CFE-4B8E-BC20-4A44397F9CDD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CBA0-68A6-47A4-86B9-928068C9C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2E15-5F27-45EE-9407-CBA467412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2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779C-A518-4687-B658-9B6FAAA18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Mongo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D467A-BFD4-4CB3-964F-2E6922367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941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With NOYON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2BEEF6F-496B-45C3-B279-D31C5BE9A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519636"/>
              </p:ext>
            </p:extLst>
          </p:nvPr>
        </p:nvGraphicFramePr>
        <p:xfrm>
          <a:off x="8102991" y="-773725"/>
          <a:ext cx="4451517" cy="417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E08C037-8C6D-4943-9702-0D44B91DDDE4}"/>
              </a:ext>
            </a:extLst>
          </p:cNvPr>
          <p:cNvSpPr/>
          <p:nvPr/>
        </p:nvSpPr>
        <p:spPr>
          <a:xfrm>
            <a:off x="9161128" y="5735637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</p:spTree>
    <p:extLst>
      <p:ext uri="{BB962C8B-B14F-4D97-AF65-F5344CB8AC3E}">
        <p14:creationId xmlns:p14="http://schemas.microsoft.com/office/powerpoint/2010/main" val="199402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Delete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delete the records there are two methods.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Delete one record: 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db.user.deleteOne</a:t>
            </a:r>
            <a:r>
              <a:rPr lang="en-US" sz="1600" dirty="0">
                <a:solidFill>
                  <a:srgbClr val="00B050"/>
                </a:solidFill>
              </a:rPr>
              <a:t>({name: “Noyon”})  + 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Delete many records: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db.user.deleteMany</a:t>
            </a:r>
            <a:r>
              <a:rPr lang="en-US" sz="1600" dirty="0">
                <a:solidFill>
                  <a:srgbClr val="00B050"/>
                </a:solidFill>
              </a:rPr>
              <a:t>({age: {$</a:t>
            </a:r>
            <a:r>
              <a:rPr lang="en-US" sz="1600" dirty="0" err="1">
                <a:solidFill>
                  <a:srgbClr val="00B050"/>
                </a:solidFill>
              </a:rPr>
              <a:t>gt</a:t>
            </a:r>
            <a:r>
              <a:rPr lang="en-US" sz="1600" dirty="0">
                <a:solidFill>
                  <a:srgbClr val="00B050"/>
                </a:solidFill>
              </a:rPr>
              <a:t>: 25}})  + 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Delete all the records: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db.user.deleteMany</a:t>
            </a:r>
            <a:r>
              <a:rPr lang="en-US" sz="1600" dirty="0">
                <a:solidFill>
                  <a:srgbClr val="00B050"/>
                </a:solidFill>
              </a:rPr>
              <a:t>({})  + Enter</a:t>
            </a:r>
          </a:p>
        </p:txBody>
      </p:sp>
    </p:spTree>
    <p:extLst>
      <p:ext uri="{BB962C8B-B14F-4D97-AF65-F5344CB8AC3E}">
        <p14:creationId xmlns:p14="http://schemas.microsoft.com/office/powerpoint/2010/main" val="425500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Projection means, just showing specific fields. Like, we want to show just name.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({}, {name: 1}) 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Remove also id: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({}, {name:1, _id:0}) + Enter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E6E48-FA6E-4AA4-8B66-57B7C8C6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456" y="2195512"/>
            <a:ext cx="5105400" cy="246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557A2-B263-4A59-AA2B-06F88C334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55" y="5391151"/>
            <a:ext cx="1762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7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Validation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51418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en-US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createCollection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nobel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validator:{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jsonSchema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required: [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properties:{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name:{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bsonType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'string'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description: 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'must be string and required'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price:{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bsonType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description: 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'must be number and required'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validationAction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10647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Update Schema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17" y="1483993"/>
            <a:ext cx="5891284" cy="504398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en-US" sz="1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runCommand</a:t>
            </a: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collMod</a:t>
            </a: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nobel</a:t>
            </a:r>
            <a:r>
              <a:rPr lang="en-US" sz="1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validator:{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en-US" sz="1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jsonSchema</a:t>
            </a: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required: [</a:t>
            </a:r>
            <a:r>
              <a:rPr lang="en-US" sz="1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'authors'</a:t>
            </a: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properties: {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name: {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bsonType</a:t>
            </a: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'string'</a:t>
            </a: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description: </a:t>
            </a:r>
            <a:r>
              <a:rPr lang="en-US" sz="1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'must be string and required'</a:t>
            </a:r>
            <a:endParaRPr lang="en-US" sz="1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price: {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bsonType</a:t>
            </a: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  description: </a:t>
            </a:r>
            <a:r>
              <a:rPr lang="en-US" sz="1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'must be number and required'</a:t>
            </a:r>
            <a:endParaRPr lang="en-US" sz="1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6A5A27-E0D5-4977-9452-7B2FA5E878B8}"/>
              </a:ext>
            </a:extLst>
          </p:cNvPr>
          <p:cNvSpPr txBox="1">
            <a:spLocks/>
          </p:cNvSpPr>
          <p:nvPr/>
        </p:nvSpPr>
        <p:spPr>
          <a:xfrm>
            <a:off x="6482687" y="1327292"/>
            <a:ext cx="5709313" cy="55307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 authors:{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300" dirty="0" err="1">
                <a:solidFill>
                  <a:srgbClr val="F8F8F2"/>
                </a:solidFill>
                <a:latin typeface="Consolas" panose="020B0609020204030204" pitchFamily="49" charset="0"/>
              </a:rPr>
              <a:t>bsonType</a:t>
            </a: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E6DB74"/>
                </a:solidFill>
                <a:latin typeface="Consolas" panose="020B0609020204030204" pitchFamily="49" charset="0"/>
              </a:rPr>
              <a:t>'array'</a:t>
            </a: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     description: </a:t>
            </a:r>
            <a:r>
              <a:rPr lang="en-US" sz="1300" dirty="0">
                <a:solidFill>
                  <a:srgbClr val="E6DB74"/>
                </a:solidFill>
                <a:latin typeface="Consolas" panose="020B0609020204030204" pitchFamily="49" charset="0"/>
              </a:rPr>
              <a:t>'must be an array and required'</a:t>
            </a: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     items:{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sz="1300" dirty="0" err="1">
                <a:solidFill>
                  <a:srgbClr val="F8F8F2"/>
                </a:solidFill>
                <a:latin typeface="Consolas" panose="020B0609020204030204" pitchFamily="49" charset="0"/>
              </a:rPr>
              <a:t>bsonType</a:t>
            </a: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E6DB74"/>
                </a:solidFill>
                <a:latin typeface="Consolas" panose="020B0609020204030204" pitchFamily="49" charset="0"/>
              </a:rPr>
              <a:t>'object'</a:t>
            </a: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         required: [</a:t>
            </a:r>
            <a:r>
              <a:rPr lang="en-US" sz="1300" dirty="0">
                <a:solidFill>
                  <a:srgbClr val="E6DB74"/>
                </a:solidFill>
                <a:latin typeface="Consolas" panose="020B0609020204030204" pitchFamily="49" charset="0"/>
              </a:rPr>
              <a:t>'name'</a:t>
            </a: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E6DB74"/>
                </a:solidFill>
                <a:latin typeface="Consolas" panose="020B0609020204030204" pitchFamily="49" charset="0"/>
              </a:rPr>
              <a:t>'email'</a:t>
            </a: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         properties: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             name: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1300" dirty="0" err="1">
                <a:solidFill>
                  <a:srgbClr val="F8F8F2"/>
                </a:solidFill>
                <a:latin typeface="Consolas" panose="020B0609020204030204" pitchFamily="49" charset="0"/>
              </a:rPr>
              <a:t>bsonType</a:t>
            </a: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E6DB74"/>
                </a:solidFill>
                <a:latin typeface="Consolas" panose="020B0609020204030204" pitchFamily="49" charset="0"/>
              </a:rPr>
              <a:t>'string'</a:t>
            </a: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            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             email: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1300" dirty="0" err="1">
                <a:solidFill>
                  <a:srgbClr val="F8F8F2"/>
                </a:solidFill>
                <a:latin typeface="Consolas" panose="020B0609020204030204" pitchFamily="49" charset="0"/>
              </a:rPr>
              <a:t>bsonType</a:t>
            </a: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E6DB74"/>
                </a:solidFill>
                <a:latin typeface="Consolas" panose="020B0609020204030204" pitchFamily="49" charset="0"/>
              </a:rPr>
              <a:t>'string'</a:t>
            </a:r>
            <a:endParaRPr lang="en-US" sz="1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            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        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    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F8F8F2"/>
                </a:solidFill>
                <a:latin typeface="Consolas" panose="020B0609020204030204" pitchFamily="49" charset="0"/>
              </a:rPr>
              <a:t>validationAction</a:t>
            </a: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E6DB74"/>
                </a:solidFill>
                <a:latin typeface="Consolas" panose="020B0609020204030204" pitchFamily="49" charset="0"/>
              </a:rPr>
              <a:t>'error'</a:t>
            </a:r>
            <a:endParaRPr lang="en-US" sz="1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63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MongoDB is a database management system. 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Show all Databases: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show dbs + Enter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create and Enter into the database: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use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database_name </a:t>
            </a:r>
            <a:r>
              <a:rPr lang="en-US" sz="1600" dirty="0">
                <a:solidFill>
                  <a:srgbClr val="00B050"/>
                </a:solidFill>
              </a:rPr>
              <a:t>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delete the database: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db.dropDatabase() + Enter</a:t>
            </a:r>
          </a:p>
        </p:txBody>
      </p:sp>
    </p:spTree>
    <p:extLst>
      <p:ext uri="{BB962C8B-B14F-4D97-AF65-F5344CB8AC3E}">
        <p14:creationId xmlns:p14="http://schemas.microsoft.com/office/powerpoint/2010/main" val="28064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In MongoDB, tables are called collections. Collection store the records. Each record called document.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First of all enter the database where you want to make the tables or collections. </a:t>
            </a:r>
            <a:r>
              <a:rPr lang="en-US" sz="1800" dirty="0">
                <a:solidFill>
                  <a:srgbClr val="00B050"/>
                </a:solidFill>
              </a:rPr>
              <a:t>use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database_name </a:t>
            </a:r>
            <a:r>
              <a:rPr lang="en-US" sz="1800" dirty="0">
                <a:solidFill>
                  <a:srgbClr val="00B050"/>
                </a:solidFill>
              </a:rPr>
              <a:t>+ Enter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see all the collections: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show collections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create new collection: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db.createCollection(“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25581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Insert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In MongoDB, every record is called document. There can be two ways to insert the documents: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insertOne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insertMany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Add one document: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.insertOne({name: “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Noyon</a:t>
            </a:r>
            <a:r>
              <a:rPr lang="en-US" sz="1600" dirty="0">
                <a:solidFill>
                  <a:srgbClr val="00B050"/>
                </a:solidFill>
              </a:rPr>
              <a:t>”, 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24</a:t>
            </a:r>
            <a:r>
              <a:rPr lang="en-US" sz="1600" dirty="0">
                <a:solidFill>
                  <a:srgbClr val="00B050"/>
                </a:solidFill>
              </a:rPr>
              <a:t>}) 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Add more than one documents: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.insertMany([{name: 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Pritim</a:t>
            </a:r>
            <a:r>
              <a:rPr lang="en-US" sz="1600" dirty="0">
                <a:solidFill>
                  <a:srgbClr val="00B050"/>
                </a:solidFill>
              </a:rPr>
              <a:t>”, 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21</a:t>
            </a:r>
            <a:r>
              <a:rPr lang="en-US" sz="1600" dirty="0">
                <a:solidFill>
                  <a:srgbClr val="00B050"/>
                </a:solidFill>
              </a:rPr>
              <a:t>}, {name: 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Purna</a:t>
            </a:r>
            <a:r>
              <a:rPr lang="en-US" sz="1600" dirty="0">
                <a:solidFill>
                  <a:srgbClr val="00B050"/>
                </a:solidFill>
              </a:rPr>
              <a:t>”, 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}]) + Enter</a:t>
            </a:r>
          </a:p>
        </p:txBody>
      </p:sp>
    </p:spTree>
    <p:extLst>
      <p:ext uri="{BB962C8B-B14F-4D97-AF65-F5344CB8AC3E}">
        <p14:creationId xmlns:p14="http://schemas.microsoft.com/office/powerpoint/2010/main" val="203813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For read the documents, there is a function, which is </a:t>
            </a:r>
            <a:r>
              <a:rPr lang="en-US" sz="1600" dirty="0">
                <a:solidFill>
                  <a:srgbClr val="00B050"/>
                </a:solidFill>
              </a:rPr>
              <a:t>find().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Read all the documents: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collection_name.</a:t>
            </a:r>
            <a:r>
              <a:rPr lang="en-US" sz="1600" dirty="0">
                <a:solidFill>
                  <a:srgbClr val="00B050"/>
                </a:solidFill>
              </a:rPr>
              <a:t>find()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Read document with condition: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.find({age: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})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Read document with shown limit: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collection_name.</a:t>
            </a:r>
            <a:r>
              <a:rPr lang="en-US" sz="1600" dirty="0">
                <a:solidFill>
                  <a:srgbClr val="00B050"/>
                </a:solidFill>
              </a:rPr>
              <a:t>find().</a:t>
            </a:r>
            <a:r>
              <a:rPr lang="en-US" sz="1600" dirty="0">
                <a:solidFill>
                  <a:srgbClr val="92D050"/>
                </a:solidFill>
              </a:rPr>
              <a:t>limit(2) </a:t>
            </a:r>
            <a:r>
              <a:rPr lang="en-US" sz="1600" dirty="0">
                <a:solidFill>
                  <a:srgbClr val="00B050"/>
                </a:solidFill>
              </a:rPr>
              <a:t>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rPr>
              <a:t>findOne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rPr>
              <a:t>() method return the first one.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9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equal 23;    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23})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23;    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lt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equal 23;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lte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greater than 23;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gt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equal 23;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gte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25 &amp; greater than 21: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{$</a:t>
            </a:r>
            <a:r>
              <a:rPr lang="en-US" sz="1600" dirty="0" err="1">
                <a:solidFill>
                  <a:srgbClr val="00B050"/>
                </a:solidFill>
              </a:rPr>
              <a:t>gt</a:t>
            </a:r>
            <a:r>
              <a:rPr lang="en-US" sz="1600" dirty="0">
                <a:solidFill>
                  <a:srgbClr val="00B050"/>
                </a:solidFill>
              </a:rPr>
              <a:t>: 21, $</a:t>
            </a:r>
            <a:r>
              <a:rPr lang="en-US" sz="1600" dirty="0" err="1">
                <a:solidFill>
                  <a:srgbClr val="00B050"/>
                </a:solidFill>
              </a:rPr>
              <a:t>lt</a:t>
            </a:r>
            <a:r>
              <a:rPr lang="en-US" sz="1600" dirty="0">
                <a:solidFill>
                  <a:srgbClr val="00B050"/>
                </a:solidFill>
              </a:rPr>
              <a:t>: 25}})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27F1F-D093-4483-BE9B-5A0CEBE84E55}"/>
              </a:ext>
            </a:extLst>
          </p:cNvPr>
          <p:cNvSpPr/>
          <p:nvPr/>
        </p:nvSpPr>
        <p:spPr>
          <a:xfrm>
            <a:off x="8640418" y="1391478"/>
            <a:ext cx="2713382" cy="1722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Less than: </a:t>
            </a:r>
            <a:r>
              <a:rPr lang="en-US" dirty="0" err="1"/>
              <a:t>lt</a:t>
            </a:r>
            <a:endParaRPr lang="en-US" dirty="0"/>
          </a:p>
          <a:p>
            <a:r>
              <a:rPr lang="en-US" dirty="0"/>
              <a:t>Less than equal: </a:t>
            </a:r>
            <a:r>
              <a:rPr lang="en-US" dirty="0" err="1"/>
              <a:t>lte</a:t>
            </a:r>
            <a:endParaRPr lang="en-US" dirty="0"/>
          </a:p>
          <a:p>
            <a:r>
              <a:rPr lang="en-US" dirty="0"/>
              <a:t>Greater than: </a:t>
            </a:r>
            <a:r>
              <a:rPr lang="en-US" dirty="0" err="1"/>
              <a:t>gt</a:t>
            </a:r>
            <a:endParaRPr lang="en-US" dirty="0"/>
          </a:p>
          <a:p>
            <a:r>
              <a:rPr lang="en-US" dirty="0"/>
              <a:t>Greater than equal: </a:t>
            </a:r>
            <a:r>
              <a:rPr lang="en-US" dirty="0" err="1"/>
              <a:t>gte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1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Different between find() and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findOne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find()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method, returns the array list. We can use more method after </a:t>
            </a:r>
            <a:r>
              <a:rPr lang="en-US" sz="2000" dirty="0">
                <a:solidFill>
                  <a:srgbClr val="00B050"/>
                </a:solidFill>
              </a:rPr>
              <a:t>find().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Array list called </a:t>
            </a:r>
            <a:r>
              <a:rPr lang="en-US" sz="2000" dirty="0">
                <a:solidFill>
                  <a:srgbClr val="00B050"/>
                </a:solidFill>
              </a:rPr>
              <a:t>cursor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</a:rPr>
              <a:t>findOne</a:t>
            </a:r>
            <a:r>
              <a:rPr lang="en-US" sz="2000" dirty="0">
                <a:solidFill>
                  <a:srgbClr val="00B050"/>
                </a:solidFill>
              </a:rPr>
              <a:t>()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method, just returns one value, if not found then returns </a:t>
            </a:r>
            <a:r>
              <a:rPr lang="en-US" sz="2000" dirty="0">
                <a:solidFill>
                  <a:srgbClr val="00B050"/>
                </a:solidFill>
              </a:rPr>
              <a:t>NULL.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db.user.find</a:t>
            </a:r>
            <a:r>
              <a:rPr lang="en-US" sz="1800" dirty="0">
                <a:solidFill>
                  <a:srgbClr val="00B050"/>
                </a:solidFill>
              </a:rPr>
              <a:t>().</a:t>
            </a:r>
            <a:r>
              <a:rPr lang="en-US" sz="1800" dirty="0" err="1">
                <a:solidFill>
                  <a:srgbClr val="00B050"/>
                </a:solidFill>
              </a:rPr>
              <a:t>forEach</a:t>
            </a:r>
            <a:r>
              <a:rPr lang="en-US" sz="1800" dirty="0">
                <a:solidFill>
                  <a:srgbClr val="00B050"/>
                </a:solidFill>
              </a:rPr>
              <a:t>(x=&gt;</a:t>
            </a:r>
            <a:r>
              <a:rPr lang="en-US" sz="1800" dirty="0" err="1">
                <a:solidFill>
                  <a:srgbClr val="00B050"/>
                </a:solidFill>
              </a:rPr>
              <a:t>printjson</a:t>
            </a:r>
            <a:r>
              <a:rPr lang="en-US" sz="1800" dirty="0">
                <a:solidFill>
                  <a:srgbClr val="00B050"/>
                </a:solidFill>
              </a:rPr>
              <a:t>(x))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or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db.user.find</a:t>
            </a:r>
            <a:r>
              <a:rPr lang="en-US" sz="1800" dirty="0">
                <a:solidFill>
                  <a:srgbClr val="00B050"/>
                </a:solidFill>
              </a:rPr>
              <a:t>().count()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db.user.findOne.count</a:t>
            </a:r>
            <a:r>
              <a:rPr lang="en-US" sz="1800" dirty="0">
                <a:solidFill>
                  <a:srgbClr val="00B050"/>
                </a:solidFill>
              </a:rPr>
              <a:t>() 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// It returns an Error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22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Update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3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For update the documents, there is a function, which is </a:t>
            </a:r>
            <a:r>
              <a:rPr lang="en-US" sz="1600" dirty="0">
                <a:solidFill>
                  <a:srgbClr val="00B050"/>
                </a:solidFill>
              </a:rPr>
              <a:t>update({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which document you want to update</a:t>
            </a:r>
            <a:r>
              <a:rPr lang="en-US" sz="1600" dirty="0">
                <a:solidFill>
                  <a:srgbClr val="00B050"/>
                </a:solidFill>
              </a:rPr>
              <a:t>}, {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$set</a:t>
            </a:r>
            <a:r>
              <a:rPr lang="en-US" sz="1600" dirty="0">
                <a:solidFill>
                  <a:srgbClr val="00B050"/>
                </a:solidFill>
              </a:rPr>
              <a:t>: {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which one will be updated</a:t>
            </a:r>
            <a:r>
              <a:rPr lang="en-US" sz="1600" dirty="0">
                <a:solidFill>
                  <a:srgbClr val="00B050"/>
                </a:solidFill>
              </a:rPr>
              <a:t>}}).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update the value: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 err="1">
                <a:solidFill>
                  <a:srgbClr val="00B050"/>
                </a:solidFill>
              </a:rPr>
              <a:t>.updateOne</a:t>
            </a:r>
            <a:r>
              <a:rPr lang="en-US" sz="1600" dirty="0">
                <a:solidFill>
                  <a:srgbClr val="00B050"/>
                </a:solidFill>
              </a:rPr>
              <a:t>({name: 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puran</a:t>
            </a:r>
            <a:r>
              <a:rPr lang="en-US" sz="1600" dirty="0">
                <a:solidFill>
                  <a:srgbClr val="00B050"/>
                </a:solidFill>
              </a:rPr>
              <a:t>”}, {$set: 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35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Previous: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Updated: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5682C-C6DE-4621-98B8-E7768A98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39" y="3887856"/>
            <a:ext cx="3724275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105C8-A459-4743-85C2-6252E9F3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39" y="5205413"/>
            <a:ext cx="35052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Update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There is another method which is </a:t>
            </a:r>
            <a:r>
              <a:rPr lang="en-US" sz="1800" dirty="0">
                <a:solidFill>
                  <a:srgbClr val="00B050"/>
                </a:solidFill>
              </a:rPr>
              <a:t>updateMany().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This method update all the documents which are matched the condition.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For update multiple documents: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.updateMany({age: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22</a:t>
            </a:r>
            <a:r>
              <a:rPr lang="en-US" sz="1600" dirty="0">
                <a:solidFill>
                  <a:srgbClr val="00B050"/>
                </a:solidFill>
              </a:rPr>
              <a:t>}, {$set: 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40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Here, updateOne() also update the first one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7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1778</Words>
  <Application>Microsoft Office PowerPoint</Application>
  <PresentationFormat>Widescreen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MongoDB</vt:lpstr>
      <vt:lpstr>DB: Database</vt:lpstr>
      <vt:lpstr>DB: Collection</vt:lpstr>
      <vt:lpstr>DB: Insert Documents</vt:lpstr>
      <vt:lpstr>DB: Read Documents</vt:lpstr>
      <vt:lpstr>DB: Read Documents</vt:lpstr>
      <vt:lpstr>DB: Different between find() and findOne()</vt:lpstr>
      <vt:lpstr>DB: Update Documents</vt:lpstr>
      <vt:lpstr>DB: Update Documents</vt:lpstr>
      <vt:lpstr>DB: Delete Documents</vt:lpstr>
      <vt:lpstr>DB: Projections</vt:lpstr>
      <vt:lpstr>DB: Validation Schema</vt:lpstr>
      <vt:lpstr>DB: Update Schema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Mithun Sarker</dc:creator>
  <cp:lastModifiedBy>Mithun Sarker</cp:lastModifiedBy>
  <cp:revision>150</cp:revision>
  <dcterms:created xsi:type="dcterms:W3CDTF">2024-03-25T04:27:21Z</dcterms:created>
  <dcterms:modified xsi:type="dcterms:W3CDTF">2024-09-17T17:17:22Z</dcterms:modified>
</cp:coreProperties>
</file>