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89" r:id="rId4"/>
    <p:sldId id="266" r:id="rId5"/>
    <p:sldId id="278" r:id="rId6"/>
    <p:sldId id="277" r:id="rId7"/>
    <p:sldId id="271" r:id="rId8"/>
    <p:sldId id="276" r:id="rId9"/>
    <p:sldId id="272" r:id="rId10"/>
    <p:sldId id="273" r:id="rId11"/>
    <p:sldId id="290" r:id="rId12"/>
    <p:sldId id="282" r:id="rId13"/>
    <p:sldId id="263" r:id="rId14"/>
    <p:sldId id="264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31" autoAdjust="0"/>
  </p:normalViewPr>
  <p:slideViewPr>
    <p:cSldViewPr>
      <p:cViewPr varScale="1">
        <p:scale>
          <a:sx n="82" d="100"/>
          <a:sy n="82" d="100"/>
        </p:scale>
        <p:origin x="1158" y="84"/>
      </p:cViewPr>
      <p:guideLst>
        <p:guide orient="horz" pos="2160"/>
        <p:guide pos="7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33FA-D2A8-440B-A9EF-D88759E00A04}" type="datetimeFigureOut">
              <a:rPr lang="en-CA" smtClean="0"/>
              <a:pPr/>
              <a:t>2019-04-30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D9781-2278-414D-9599-B2610B705CD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3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9781-2278-414D-9599-B2610B705CDC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92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36067" y="5069418"/>
            <a:ext cx="5450086" cy="23449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806504" y="9072450"/>
            <a:ext cx="79649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2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5300" y="381000"/>
            <a:ext cx="5868988" cy="4402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0394" y="4913441"/>
            <a:ext cx="5838766" cy="24218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01884" y="8802553"/>
            <a:ext cx="147276" cy="161216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2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9781-2278-414D-9599-B2610B705CDC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ea typeface="ＭＳ Ｐゴシック" pitchFamily="34" charset="-128"/>
              </a:rPr>
              <a:t>Retrospective traditional – What went well, what didn’t, what will we work to improve next sprint?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9781-2278-414D-9599-B2610B705CDC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ECEDC-9EA3-42A2-904E-0CE40B9A0E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62" y="692696"/>
            <a:ext cx="3734232" cy="1030562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7A1A77A4-9E90-4452-AD31-6607BAD97B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2" y="2530761"/>
            <a:ext cx="3577948" cy="13596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35D4ED-AC8E-4DE2-87D3-C98A3DEF4256}"/>
              </a:ext>
            </a:extLst>
          </p:cNvPr>
          <p:cNvCxnSpPr>
            <a:cxnSpLocks/>
          </p:cNvCxnSpPr>
          <p:nvPr userDrawn="1"/>
        </p:nvCxnSpPr>
        <p:spPr>
          <a:xfrm>
            <a:off x="2559633" y="2092589"/>
            <a:ext cx="38448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431528-505A-4FED-AA0B-C4F9E7C68464}"/>
              </a:ext>
            </a:extLst>
          </p:cNvPr>
          <p:cNvCxnSpPr>
            <a:cxnSpLocks/>
          </p:cNvCxnSpPr>
          <p:nvPr userDrawn="1"/>
        </p:nvCxnSpPr>
        <p:spPr>
          <a:xfrm>
            <a:off x="6404490" y="754722"/>
            <a:ext cx="0" cy="3001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AA0D-2CDC-4F43-A13C-C53E58632A03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BDF24E-A574-4A4C-A8EC-4D9E02D43E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AE5-F5FF-4E85-A3FC-D167F274E12C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ECD0995-124C-480C-A450-F1620F04D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2C036F-DD3A-4C2A-9744-EE7E92D3F7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600-5483-4CCA-975C-8008C93346A1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FA6E00D-EF19-45B7-A777-927BA9D740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0DD5-1E08-4027-B22C-5C45C65D22D9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275140-C157-42BF-A31B-330A651900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4B30-81B1-4A7C-8D9B-255198B363BD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B0FCF4-DE2F-4898-A35B-0A52C68F80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98B-06B2-4B23-8722-B81AA094783E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5182947-7DAB-49F4-9003-1AC18B0843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FEE6-3790-4E3A-AB78-F0E2415A5826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6DB526D-A17A-467D-B04D-0EFA9B8B46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F946-79B9-4AA1-BFCC-86F512BEF4E8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C559E4F-F115-4198-B487-F7EA1E2539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C121-A155-4624-AF75-12F7580BACE4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98BE-4099-48B6-A209-6658E13B011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3D12CFF-09A9-4B23-814E-C774CDDD1C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5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Behaviour Driven Development</a:t>
            </a:r>
          </a:p>
          <a:p>
            <a:r>
              <a:rPr lang="en-GB" sz="2800" dirty="0"/>
              <a:t>It’s about collaboration</a:t>
            </a:r>
          </a:p>
          <a:p>
            <a:r>
              <a:rPr lang="en-GB" sz="2800" dirty="0"/>
              <a:t>(not automation)</a:t>
            </a:r>
          </a:p>
          <a:p>
            <a:r>
              <a:rPr lang="en-GB" sz="2800" dirty="0"/>
              <a:t>((but it results in automated tests))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Scenario Outlines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180344" y="1268760"/>
            <a:ext cx="43897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/>
              <a:t>Scenario:</a:t>
            </a:r>
          </a:p>
          <a:p>
            <a:r>
              <a:rPr lang="en-US" dirty="0"/>
              <a:t>Given I am a premium member with a reservation that starts in 14 hours at a nightly rate of $100, When I cancel now, Then I incur no penalty.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2636912"/>
            <a:ext cx="648072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/>
              <a:t>Scenario Outline:</a:t>
            </a:r>
          </a:p>
          <a:p>
            <a:r>
              <a:rPr lang="en-US" dirty="0"/>
              <a:t>Given I am a &lt;type of member&gt; with a reservation that starts in &lt;hours in advance&gt; hours at a nightly rate of &lt;rate&gt;, When I cancel now, Then I incur &lt;amount of penalty&gt;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| type of member | rate | hours in advance | amount of penalty |</a:t>
            </a:r>
          </a:p>
          <a:p>
            <a:r>
              <a:rPr lang="en-US" dirty="0"/>
              <a:t>| premium member | $100.00 | 14 | $0.00|</a:t>
            </a:r>
          </a:p>
          <a:p>
            <a:r>
              <a:rPr lang="en-US" dirty="0"/>
              <a:t>| premium member | $100.00 | 25 | $0.00 |</a:t>
            </a:r>
          </a:p>
          <a:p>
            <a:r>
              <a:rPr lang="en-US" dirty="0"/>
              <a:t>| non-premium member | $100.00 |10 | $50.00 |</a:t>
            </a:r>
          </a:p>
          <a:p>
            <a:r>
              <a:rPr lang="en-US" dirty="0"/>
              <a:t>| non-premium member | $100.00 | 24 | $0.00 |</a:t>
            </a:r>
          </a:p>
          <a:p>
            <a:r>
              <a:rPr lang="en-US" dirty="0"/>
              <a:t>| non-premium member | $100.00 | 23.59 | $100.00 |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37F35CE-823B-4C29-91AE-E5BDC850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F00EC-CBD8-4C02-B438-D198B2F1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4F98BE-4099-48B6-A209-6658E13B0114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174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D60C-FFFB-4DA5-AE63-80F0EE23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11B0-038F-4AC2-A0BA-2E034409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Implementing BDD with Java, Cucumber and Selenium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C6F7-5837-4FF3-A3BA-0867FF26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AE5-F5FF-4E85-A3FC-D167F274E12C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DEFE2-7DA3-4B19-B024-4EA76A37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7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1"/>
          <a:lstStyle/>
          <a:p>
            <a:r>
              <a:rPr lang="en-GB" dirty="0"/>
              <a:t>Create acceptance test scenarios for one of your user stories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8" name="Content Placeholder 10" descr="Lab_Standard slid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24128" y="2919809"/>
            <a:ext cx="1800622" cy="180062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vs. Agile Defect </a:t>
            </a:r>
            <a:r>
              <a:rPr lang="en-CA" dirty="0" err="1"/>
              <a:t>Mgmt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Traditional</a:t>
            </a:r>
          </a:p>
          <a:p>
            <a:pPr marL="355600" lvl="1" indent="-177800"/>
            <a:r>
              <a:rPr lang="en-CA" sz="1800" dirty="0"/>
              <a:t>BA (with business) creates requirements (usually in </a:t>
            </a:r>
            <a:r>
              <a:rPr lang="en-CA" sz="1800" b="1" dirty="0"/>
              <a:t>isolation</a:t>
            </a:r>
            <a:r>
              <a:rPr lang="en-CA" sz="1800" dirty="0"/>
              <a:t>)</a:t>
            </a:r>
          </a:p>
          <a:p>
            <a:pPr marL="355600" lvl="1" indent="-177800"/>
            <a:r>
              <a:rPr lang="en-CA" sz="1800" b="1" dirty="0" err="1"/>
              <a:t>Devs</a:t>
            </a:r>
            <a:r>
              <a:rPr lang="en-CA" sz="1800" dirty="0"/>
              <a:t> create features based on their </a:t>
            </a:r>
            <a:r>
              <a:rPr lang="en-CA" sz="1800" b="1" dirty="0"/>
              <a:t>interpretations</a:t>
            </a:r>
            <a:r>
              <a:rPr lang="en-CA" sz="1800" dirty="0"/>
              <a:t> of requirements</a:t>
            </a:r>
          </a:p>
          <a:p>
            <a:pPr marL="355600" lvl="1" indent="-177800"/>
            <a:r>
              <a:rPr lang="en-CA" sz="1800" b="1" dirty="0"/>
              <a:t>Testers</a:t>
            </a:r>
            <a:r>
              <a:rPr lang="en-CA" sz="1800" dirty="0"/>
              <a:t> test features based on their </a:t>
            </a:r>
            <a:r>
              <a:rPr lang="en-CA" sz="1800" b="1" dirty="0"/>
              <a:t>interpretations</a:t>
            </a:r>
            <a:r>
              <a:rPr lang="en-CA" sz="1800" dirty="0"/>
              <a:t> of requirements</a:t>
            </a:r>
          </a:p>
          <a:p>
            <a:pPr marL="755650" lvl="2" indent="-177800"/>
            <a:r>
              <a:rPr lang="en-CA" sz="1700" dirty="0"/>
              <a:t>They find and log defects</a:t>
            </a:r>
          </a:p>
          <a:p>
            <a:pPr marL="355600" lvl="1" indent="-177800"/>
            <a:r>
              <a:rPr lang="en-GB" sz="1800" dirty="0"/>
              <a:t>Defects are logged, prioritized, and at </a:t>
            </a:r>
            <a:r>
              <a:rPr lang="en-GB" sz="1800" b="1" dirty="0"/>
              <a:t>some future date</a:t>
            </a:r>
            <a:r>
              <a:rPr lang="en-GB" sz="1800" dirty="0"/>
              <a:t>, addressed by the </a:t>
            </a:r>
            <a:r>
              <a:rPr lang="en-GB" sz="1700" dirty="0"/>
              <a:t>development team</a:t>
            </a:r>
          </a:p>
          <a:p>
            <a:pPr marL="755650" lvl="2" indent="-177800"/>
            <a:r>
              <a:rPr lang="en-GB" sz="1700" b="1" dirty="0"/>
              <a:t>Delays</a:t>
            </a:r>
            <a:r>
              <a:rPr lang="en-GB" sz="1700" dirty="0"/>
              <a:t> due to departmental and </a:t>
            </a:r>
            <a:r>
              <a:rPr lang="en-GB" sz="1700" b="1" dirty="0"/>
              <a:t>hand-off</a:t>
            </a:r>
            <a:r>
              <a:rPr lang="en-GB" sz="1700" dirty="0"/>
              <a:t>/communication issues (plus, </a:t>
            </a:r>
            <a:r>
              <a:rPr lang="en-GB" sz="1700" b="1" dirty="0"/>
              <a:t>developers have moved </a:t>
            </a:r>
            <a:r>
              <a:rPr lang="en-GB" sz="1700" dirty="0"/>
              <a:t>on to new projects)</a:t>
            </a:r>
          </a:p>
          <a:p>
            <a:pPr marL="355600" lvl="1" indent="-177800"/>
            <a:r>
              <a:rPr lang="en-GB" sz="1800" dirty="0"/>
              <a:t>At some point after all known “SEV 1/2” defects are fixed, a decision is made to go into production</a:t>
            </a:r>
            <a:endParaRPr lang="en-CA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52578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Agile with BDD</a:t>
            </a:r>
          </a:p>
          <a:p>
            <a:pPr marL="355600" lvl="1" indent="-177800"/>
            <a:r>
              <a:rPr lang="en-CA" sz="1800" dirty="0" err="1"/>
              <a:t>Devs</a:t>
            </a:r>
            <a:r>
              <a:rPr lang="en-CA" sz="1800" dirty="0"/>
              <a:t> and testers </a:t>
            </a:r>
            <a:r>
              <a:rPr lang="en-CA" sz="1800" b="1" dirty="0"/>
              <a:t>work closely together </a:t>
            </a:r>
            <a:r>
              <a:rPr lang="en-CA" sz="1800" dirty="0"/>
              <a:t>(along with the DPO and rest of team) to define acceptance tests </a:t>
            </a:r>
            <a:r>
              <a:rPr lang="en-CA" sz="1800" b="1" dirty="0"/>
              <a:t>before </a:t>
            </a:r>
            <a:r>
              <a:rPr lang="en-CA" sz="1800" b="1" dirty="0" err="1"/>
              <a:t>dev</a:t>
            </a:r>
            <a:r>
              <a:rPr lang="en-CA" sz="1800" b="1" dirty="0"/>
              <a:t> begins</a:t>
            </a:r>
          </a:p>
          <a:p>
            <a:pPr marL="355600" lvl="1" indent="-177800"/>
            <a:r>
              <a:rPr lang="en-CA" sz="1800" dirty="0" err="1"/>
              <a:t>Devs</a:t>
            </a:r>
            <a:r>
              <a:rPr lang="en-CA" sz="1800" dirty="0"/>
              <a:t> create features and testers implement </a:t>
            </a:r>
            <a:r>
              <a:rPr lang="en-CA" sz="1800" b="1" dirty="0"/>
              <a:t>executable acceptance tests</a:t>
            </a:r>
          </a:p>
          <a:p>
            <a:pPr marL="355600" lvl="1" indent="-177800"/>
            <a:r>
              <a:rPr lang="en-GB" sz="1800" dirty="0"/>
              <a:t>If a tester discovers a problem, it is </a:t>
            </a:r>
            <a:r>
              <a:rPr lang="en-GB" sz="1800" b="1" dirty="0"/>
              <a:t>immediately fixed</a:t>
            </a:r>
            <a:r>
              <a:rPr lang="en-GB" sz="1800" dirty="0"/>
              <a:t> by the developers before the story is accepted (or the test is fixed)</a:t>
            </a:r>
          </a:p>
          <a:p>
            <a:pPr marL="755650" lvl="2" indent="-177800"/>
            <a:r>
              <a:rPr lang="en-GB" sz="1700" dirty="0"/>
              <a:t>There is </a:t>
            </a:r>
            <a:r>
              <a:rPr lang="en-GB" sz="1700" b="1" dirty="0"/>
              <a:t>no need to log/prioritize the defect</a:t>
            </a:r>
            <a:r>
              <a:rPr lang="en-GB" sz="1700" dirty="0"/>
              <a:t> (this is just normal work)</a:t>
            </a:r>
          </a:p>
          <a:p>
            <a:pPr marL="355600" lvl="1" indent="-177800"/>
            <a:r>
              <a:rPr lang="en-GB" sz="1800" dirty="0"/>
              <a:t>At some point, a decision is made to go into production: there are </a:t>
            </a:r>
            <a:r>
              <a:rPr lang="en-GB" sz="1800" b="1" dirty="0"/>
              <a:t>no known defects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8651540-3F08-4BA8-BC20-F79F8A77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11221-67BD-42E4-860C-ECE0BBD6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4F98BE-4099-48B6-A209-6658E13B0114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64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 what happens if a defect is found?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How this might happen:</a:t>
            </a:r>
          </a:p>
          <a:p>
            <a:pPr lvl="1"/>
            <a:r>
              <a:rPr lang="en-CA" dirty="0"/>
              <a:t>A PO accepts a story with minor defects</a:t>
            </a:r>
          </a:p>
          <a:p>
            <a:pPr lvl="2"/>
            <a:r>
              <a:rPr lang="en-CA" dirty="0"/>
              <a:t>We’ll try to </a:t>
            </a:r>
            <a:r>
              <a:rPr lang="en-CA" b="1" dirty="0"/>
              <a:t>avoid</a:t>
            </a:r>
            <a:r>
              <a:rPr lang="en-CA" dirty="0"/>
              <a:t> that</a:t>
            </a:r>
          </a:p>
          <a:p>
            <a:pPr lvl="1"/>
            <a:r>
              <a:rPr lang="en-CA" dirty="0"/>
              <a:t>End-to-end testing</a:t>
            </a:r>
          </a:p>
          <a:p>
            <a:pPr lvl="1"/>
            <a:r>
              <a:rPr lang="en-CA" dirty="0"/>
              <a:t>Other </a:t>
            </a:r>
            <a:r>
              <a:rPr lang="en-CA" b="1" dirty="0"/>
              <a:t>testing outside the sprint</a:t>
            </a:r>
            <a:r>
              <a:rPr lang="en-CA" dirty="0"/>
              <a:t> (e.g., security)</a:t>
            </a:r>
          </a:p>
          <a:p>
            <a:pPr lvl="2"/>
            <a:r>
              <a:rPr lang="en-CA" dirty="0"/>
              <a:t>We will strive to do move that testing within sprints</a:t>
            </a:r>
          </a:p>
          <a:p>
            <a:pPr lvl="1"/>
            <a:r>
              <a:rPr lang="en-CA" dirty="0"/>
              <a:t>Defects that </a:t>
            </a:r>
            <a:r>
              <a:rPr lang="en-CA" b="1" dirty="0"/>
              <a:t>escape</a:t>
            </a:r>
            <a:r>
              <a:rPr lang="en-CA" dirty="0"/>
              <a:t> to production</a:t>
            </a:r>
          </a:p>
          <a:p>
            <a:pPr lvl="2"/>
            <a:r>
              <a:rPr lang="en-CA" dirty="0"/>
              <a:t>How can this be?</a:t>
            </a:r>
          </a:p>
          <a:p>
            <a:pPr lvl="2"/>
            <a:r>
              <a:rPr lang="en-CA" dirty="0"/>
              <a:t>It’s because </a:t>
            </a:r>
            <a:r>
              <a:rPr lang="en-CA" b="1" dirty="0"/>
              <a:t>we missed an acceptance test</a:t>
            </a:r>
            <a:r>
              <a:rPr lang="en-CA" dirty="0"/>
              <a:t>….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35719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What do we do?</a:t>
            </a:r>
          </a:p>
          <a:p>
            <a:pPr lvl="1"/>
            <a:r>
              <a:rPr lang="en-CA" dirty="0"/>
              <a:t>Work with the PO to create a defect</a:t>
            </a:r>
          </a:p>
          <a:p>
            <a:pPr lvl="2"/>
            <a:r>
              <a:rPr lang="en-CA" dirty="0"/>
              <a:t>They will prioritize it into the product backlog</a:t>
            </a:r>
          </a:p>
          <a:p>
            <a:pPr lvl="2"/>
            <a:r>
              <a:rPr lang="en-CA" dirty="0"/>
              <a:t>No need for aging report since prioritization is a business decision</a:t>
            </a:r>
          </a:p>
          <a:p>
            <a:pPr lvl="1"/>
            <a:r>
              <a:rPr lang="en-CA" b="1" dirty="0"/>
              <a:t>Don’t add </a:t>
            </a:r>
            <a:r>
              <a:rPr lang="en-CA" dirty="0"/>
              <a:t>these defects to a </a:t>
            </a:r>
            <a:r>
              <a:rPr lang="en-CA" b="1" dirty="0"/>
              <a:t>running sprint</a:t>
            </a:r>
          </a:p>
          <a:p>
            <a:pPr lvl="2"/>
            <a:r>
              <a:rPr lang="en-CA" b="1" dirty="0"/>
              <a:t>Exception</a:t>
            </a:r>
            <a:r>
              <a:rPr lang="en-CA" dirty="0"/>
              <a:t>: Hot fix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EAE2E68-B223-4863-8CD9-35BA31C5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A9DB5A2-E021-40EE-AB8B-2889C25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4F98BE-4099-48B6-A209-6658E13B0114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580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Retrospective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98BE-4099-48B6-A209-6658E13B0114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9" name="Picture 4" descr="canstockphoto57057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3" y="1600200"/>
            <a:ext cx="4032449" cy="406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5906"/>
            <a:ext cx="936104" cy="3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Quick review of user stories and acceptance criteria</a:t>
            </a:r>
          </a:p>
          <a:p>
            <a:r>
              <a:rPr lang="en-CA" dirty="0"/>
              <a:t>What is BDD?</a:t>
            </a:r>
          </a:p>
          <a:p>
            <a:r>
              <a:rPr lang="en-CA" dirty="0"/>
              <a:t>Why do BDD?</a:t>
            </a:r>
          </a:p>
          <a:p>
            <a:r>
              <a:rPr lang="en-CA" dirty="0"/>
              <a:t>How does it work?</a:t>
            </a:r>
          </a:p>
          <a:p>
            <a:r>
              <a:rPr lang="en-CA" dirty="0"/>
              <a:t>Demo: implementing acceptance tests</a:t>
            </a:r>
          </a:p>
          <a:p>
            <a:r>
              <a:rPr lang="en-CA" dirty="0"/>
              <a:t>Exercise: create acceptance tests</a:t>
            </a:r>
          </a:p>
          <a:p>
            <a:r>
              <a:rPr lang="en-CA" dirty="0"/>
              <a:t>What about defects?</a:t>
            </a:r>
          </a:p>
          <a:p>
            <a:endParaRPr lang="en-CA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1C869BA5-65D5-4451-B85A-54BE089C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DD82744-F2C4-4ADD-B91B-278EB5AE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4F98BE-4099-48B6-A209-6658E13B0114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96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93" y="1825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4" name="Object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3" y="1825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06" y="188640"/>
            <a:ext cx="8789282" cy="8617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47628"/>
            <a:r>
              <a:rPr lang="en-US" sz="2800" dirty="0"/>
              <a:t>The first step in writing effective user stories comes from the high-level vision and goals</a:t>
            </a:r>
          </a:p>
        </p:txBody>
      </p:sp>
      <p:sp>
        <p:nvSpPr>
          <p:cNvPr id="26" name="Rectangle 4"/>
          <p:cNvSpPr txBox="1">
            <a:spLocks/>
          </p:cNvSpPr>
          <p:nvPr/>
        </p:nvSpPr>
        <p:spPr>
          <a:xfrm>
            <a:off x="4066918" y="2374803"/>
            <a:ext cx="3702100" cy="3574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1997" tIns="71997" rIns="71997" bIns="7199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endParaRPr lang="en-US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2" name="Rectangle 4"/>
          <p:cNvSpPr txBox="1">
            <a:spLocks/>
          </p:cNvSpPr>
          <p:nvPr/>
        </p:nvSpPr>
        <p:spPr>
          <a:xfrm>
            <a:off x="1374983" y="2374803"/>
            <a:ext cx="2479026" cy="3574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1997" tIns="71997" rIns="71997" bIns="7199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endParaRPr lang="en-US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" name="Rectangle 4"/>
          <p:cNvSpPr txBox="1">
            <a:spLocks/>
          </p:cNvSpPr>
          <p:nvPr/>
        </p:nvSpPr>
        <p:spPr>
          <a:xfrm>
            <a:off x="1374984" y="1585393"/>
            <a:ext cx="6394034" cy="650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square" lIns="71997" tIns="71997" rIns="71997" bIns="7199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 dirty="0"/>
              <a:t>Goal</a:t>
            </a:r>
          </a:p>
          <a:p>
            <a:pPr algn="ctr">
              <a:buSzPct val="100000"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Complete loan application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7" name="Rectangle 4"/>
          <p:cNvSpPr txBox="1">
            <a:spLocks/>
          </p:cNvSpPr>
          <p:nvPr/>
        </p:nvSpPr>
        <p:spPr>
          <a:xfrm>
            <a:off x="1481159" y="2547988"/>
            <a:ext cx="2251273" cy="637857"/>
          </a:xfrm>
          <a:prstGeom prst="rect">
            <a:avLst/>
          </a:prstGeom>
          <a:solidFill>
            <a:srgbClr val="37AB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2004" tIns="72004" rIns="72004" bIns="7200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b="1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dirty="0"/>
              <a:t>Activity (Epic)</a:t>
            </a:r>
          </a:p>
          <a:p>
            <a:pPr algn="ctr"/>
            <a:r>
              <a:rPr lang="en-US" sz="1400" dirty="0"/>
              <a:t>Calculate risk score</a:t>
            </a:r>
          </a:p>
        </p:txBody>
      </p:sp>
      <p:sp>
        <p:nvSpPr>
          <p:cNvPr id="11" name="Rectangle 4"/>
          <p:cNvSpPr txBox="1">
            <a:spLocks/>
          </p:cNvSpPr>
          <p:nvPr/>
        </p:nvSpPr>
        <p:spPr>
          <a:xfrm>
            <a:off x="1496559" y="3866056"/>
            <a:ext cx="1049987" cy="63785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2004" tIns="72004" rIns="72004" bIns="7200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algn="ctr" defTabSz="895350" eaLnBrk="1" hangingPunct="1">
              <a:buClr>
                <a:schemeClr val="tx2"/>
              </a:buClr>
              <a:defRPr b="1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User story</a:t>
            </a:r>
          </a:p>
        </p:txBody>
      </p:sp>
      <p:sp>
        <p:nvSpPr>
          <p:cNvPr id="12" name="Rectangle 4"/>
          <p:cNvSpPr txBox="1">
            <a:spLocks/>
          </p:cNvSpPr>
          <p:nvPr/>
        </p:nvSpPr>
        <p:spPr>
          <a:xfrm>
            <a:off x="2697845" y="3866056"/>
            <a:ext cx="1049987" cy="63785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2004" tIns="72004" rIns="72004" bIns="7200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algn="ctr" defTabSz="895350" eaLnBrk="1" hangingPunct="1">
              <a:buClr>
                <a:schemeClr val="tx2"/>
              </a:buClr>
              <a:defRPr b="1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User story</a:t>
            </a:r>
          </a:p>
        </p:txBody>
      </p:sp>
      <p:sp>
        <p:nvSpPr>
          <p:cNvPr id="14" name="Rectangle 4"/>
          <p:cNvSpPr txBox="1">
            <a:spLocks/>
          </p:cNvSpPr>
          <p:nvPr/>
        </p:nvSpPr>
        <p:spPr>
          <a:xfrm>
            <a:off x="1496559" y="5208743"/>
            <a:ext cx="1049987" cy="51474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2004" tIns="72004" rIns="72004" bIns="7200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algn="ctr" defTabSz="895350" eaLnBrk="1" hangingPunct="1">
              <a:buClr>
                <a:schemeClr val="tx2"/>
              </a:buClr>
              <a:defRPr b="1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dirty="0"/>
              <a:t>Acceptance Criterion</a:t>
            </a:r>
          </a:p>
        </p:txBody>
      </p:sp>
      <p:sp>
        <p:nvSpPr>
          <p:cNvPr id="15" name="Rectangle 4"/>
          <p:cNvSpPr txBox="1">
            <a:spLocks/>
          </p:cNvSpPr>
          <p:nvPr/>
        </p:nvSpPr>
        <p:spPr>
          <a:xfrm>
            <a:off x="2697845" y="5208742"/>
            <a:ext cx="1049987" cy="51474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2004" tIns="72004" rIns="72004" bIns="7200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algn="ctr" defTabSz="895350" eaLnBrk="1" hangingPunct="1">
              <a:buClr>
                <a:schemeClr val="tx2"/>
              </a:buClr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Acceptance Criterion</a:t>
            </a:r>
          </a:p>
        </p:txBody>
      </p:sp>
      <p:sp>
        <p:nvSpPr>
          <p:cNvPr id="9" name="Rectangle 4"/>
          <p:cNvSpPr txBox="1">
            <a:spLocks/>
          </p:cNvSpPr>
          <p:nvPr/>
        </p:nvSpPr>
        <p:spPr>
          <a:xfrm>
            <a:off x="4174193" y="2504589"/>
            <a:ext cx="3487546" cy="724656"/>
          </a:xfrm>
          <a:prstGeom prst="rect">
            <a:avLst/>
          </a:prstGeom>
          <a:solidFill>
            <a:srgbClr val="37ABFF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71997" tIns="71997" rIns="71997" bIns="7199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Activity (Epic)</a:t>
            </a:r>
          </a:p>
          <a:p>
            <a:pPr algn="ctr">
              <a:buSzPct val="100000"/>
            </a:pPr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Provide personal information</a:t>
            </a:r>
            <a:endParaRPr lang="en-US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/>
          </p:cNvSpPr>
          <p:nvPr/>
        </p:nvSpPr>
        <p:spPr>
          <a:xfrm>
            <a:off x="4174193" y="3479013"/>
            <a:ext cx="3487546" cy="1411943"/>
          </a:xfrm>
          <a:prstGeom prst="rect">
            <a:avLst/>
          </a:prstGeom>
          <a:solidFill>
            <a:srgbClr val="37ABFF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71997" tIns="71997" rIns="71997" bIns="7199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User story</a:t>
            </a:r>
          </a:p>
          <a:p>
            <a:pPr algn="ctr">
              <a:spcBef>
                <a:spcPct val="20000"/>
              </a:spcBef>
            </a:pPr>
            <a:r>
              <a:rPr lang="en-AU" sz="1600" dirty="0">
                <a:solidFill>
                  <a:schemeClr val="bg1"/>
                </a:solidFill>
              </a:rPr>
              <a:t>As an online loan applicant I want to collect my borrower information by providing an ID so that I save time by not having to type it all in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481159" y="3354126"/>
            <a:ext cx="2251273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174193" y="3354126"/>
            <a:ext cx="3487546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481159" y="5015838"/>
            <a:ext cx="2251273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4174193" y="5015838"/>
            <a:ext cx="3487546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 txBox="1">
            <a:spLocks/>
          </p:cNvSpPr>
          <p:nvPr/>
        </p:nvSpPr>
        <p:spPr>
          <a:xfrm>
            <a:off x="4126884" y="5331935"/>
            <a:ext cx="1049987" cy="3300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2004" tIns="72004" rIns="72004" bIns="7200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algn="ctr" defTabSz="895350" eaLnBrk="1" hangingPunct="1">
              <a:buClr>
                <a:schemeClr val="tx2"/>
              </a:buClr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ID exists</a:t>
            </a:r>
          </a:p>
        </p:txBody>
      </p:sp>
      <p:sp>
        <p:nvSpPr>
          <p:cNvPr id="33" name="Rectangle 4"/>
          <p:cNvSpPr txBox="1">
            <a:spLocks/>
          </p:cNvSpPr>
          <p:nvPr/>
        </p:nvSpPr>
        <p:spPr>
          <a:xfrm>
            <a:off x="5392972" y="5331935"/>
            <a:ext cx="1049987" cy="3300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2004" tIns="72004" rIns="72004" bIns="7200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algn="ctr" defTabSz="895350" eaLnBrk="1" hangingPunct="1">
              <a:buClr>
                <a:schemeClr val="tx2"/>
              </a:buClr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ID invalid</a:t>
            </a:r>
          </a:p>
        </p:txBody>
      </p:sp>
      <p:sp>
        <p:nvSpPr>
          <p:cNvPr id="34" name="Rectangle 4"/>
          <p:cNvSpPr txBox="1">
            <a:spLocks/>
          </p:cNvSpPr>
          <p:nvPr/>
        </p:nvSpPr>
        <p:spPr>
          <a:xfrm>
            <a:off x="6611752" y="5225186"/>
            <a:ext cx="1049987" cy="51474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2004" tIns="72004" rIns="72004" bIns="7200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algn="ctr" defTabSz="895350" eaLnBrk="1" hangingPunct="1">
              <a:buClr>
                <a:schemeClr val="tx2"/>
              </a:buClr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ID does not exist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0063BF1E-34ED-4F45-B3CE-64FE852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B4C5FAC-D7E6-47D3-9628-8BDF3286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4F98BE-4099-48B6-A209-6658E13B0114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96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93" y="1825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1" name="Object 4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3" y="1825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03" y="188640"/>
            <a:ext cx="8793594" cy="3140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46088" indent="-358775"/>
            <a:r>
              <a:rPr lang="en-US" dirty="0"/>
              <a:t>Acceptance Criteria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539552" y="1358852"/>
            <a:ext cx="3695481" cy="4147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06" tIns="44803" rIns="89606" bIns="44803" anchor="ctr"/>
          <a:lstStyle/>
          <a:p>
            <a:endParaRPr lang="en-US" dirty="0"/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539552" y="1358852"/>
            <a:ext cx="3695481" cy="457073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06" tIns="44803" rIns="89606" bIns="44803" anchor="ctr"/>
          <a:lstStyle/>
          <a:p>
            <a:endParaRPr lang="en-US" dirty="0"/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617038" y="1443148"/>
            <a:ext cx="3540509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5160"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For the Product Owner</a:t>
            </a:r>
          </a:p>
        </p:txBody>
      </p:sp>
      <p:sp>
        <p:nvSpPr>
          <p:cNvPr id="37" name="AutoShap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>
            <a:off x="3323485" y="3488148"/>
            <a:ext cx="2809179" cy="3121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06" tIns="44803" rIns="89606" bIns="44803" anchor="ctr"/>
          <a:lstStyle/>
          <a:p>
            <a:endParaRPr lang="en-US" dirty="0"/>
          </a:p>
        </p:txBody>
      </p:sp>
      <p:sp>
        <p:nvSpPr>
          <p:cNvPr id="38" name="Rectangle 2"/>
          <p:cNvSpPr txBox="1">
            <a:spLocks/>
          </p:cNvSpPr>
          <p:nvPr/>
        </p:nvSpPr>
        <p:spPr>
          <a:xfrm>
            <a:off x="617038" y="1814313"/>
            <a:ext cx="3540509" cy="406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AU" sz="1600" dirty="0"/>
              <a:t>They are a much finer grained requirements definition than the Story</a:t>
            </a:r>
          </a:p>
          <a:p>
            <a:pPr lvl="1">
              <a:spcBef>
                <a:spcPct val="30000"/>
              </a:spcBef>
            </a:pPr>
            <a:r>
              <a:rPr lang="en-US" sz="1600" dirty="0"/>
              <a:t>Focuses the team on how a feature will work from the customer’s perspective</a:t>
            </a:r>
          </a:p>
          <a:p>
            <a:pPr lvl="1">
              <a:spcBef>
                <a:spcPct val="30000"/>
              </a:spcBef>
            </a:pPr>
            <a:r>
              <a:rPr lang="en-US" sz="1600" dirty="0"/>
              <a:t>They remove ambiguity from requirements</a:t>
            </a:r>
          </a:p>
          <a:p>
            <a:pPr lvl="1">
              <a:spcBef>
                <a:spcPct val="30000"/>
              </a:spcBef>
            </a:pPr>
            <a:r>
              <a:rPr lang="en-AU" sz="1600" dirty="0"/>
              <a:t>They help form the basis of acceptance test cases</a:t>
            </a:r>
          </a:p>
          <a:p>
            <a:pPr lvl="1">
              <a:spcBef>
                <a:spcPct val="30000"/>
              </a:spcBef>
            </a:pPr>
            <a:r>
              <a:rPr lang="en-AU" sz="1600" dirty="0"/>
              <a:t>They can be supported by other information like screenshots or UI wireframes, design documents, or anything that provides more detail about what should be implemented</a:t>
            </a:r>
            <a:endParaRPr lang="en-US" sz="1600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112433" y="1358852"/>
            <a:ext cx="3120383" cy="4147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06" tIns="44803" rIns="89606" bIns="44803" anchor="ctr"/>
          <a:lstStyle/>
          <a:p>
            <a:endParaRPr lang="en-US" dirty="0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112433" y="1358853"/>
            <a:ext cx="3120383" cy="457073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06" tIns="44803" rIns="89606" bIns="44803" anchor="ctr">
            <a:noAutofit/>
          </a:bodyPr>
          <a:lstStyle/>
          <a:p>
            <a:endParaRPr lang="en-US" dirty="0"/>
          </a:p>
        </p:txBody>
      </p: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5203430" y="1443148"/>
            <a:ext cx="2938387" cy="25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For the Development Team</a:t>
            </a:r>
          </a:p>
        </p:txBody>
      </p:sp>
      <p:sp>
        <p:nvSpPr>
          <p:cNvPr id="39" name="Rectangle 2"/>
          <p:cNvSpPr txBox="1">
            <a:spLocks/>
          </p:cNvSpPr>
          <p:nvPr/>
        </p:nvSpPr>
        <p:spPr>
          <a:xfrm>
            <a:off x="5203430" y="1814313"/>
            <a:ext cx="2938387" cy="32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AU" dirty="0"/>
              <a:t>They assist developers and testers when estimating the Story</a:t>
            </a:r>
          </a:p>
          <a:p>
            <a:pPr lvl="1">
              <a:spcBef>
                <a:spcPct val="30000"/>
              </a:spcBef>
            </a:pPr>
            <a:r>
              <a:rPr lang="en-AU" dirty="0"/>
              <a:t>They help form </a:t>
            </a:r>
            <a:r>
              <a:rPr lang="en-US" dirty="0"/>
              <a:t>the tests that will confirm that a feature is working and complete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They limit the developers to adding only the functionality that the user story requires.</a:t>
            </a:r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6D0D558-12EC-4417-A128-52E9525A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F41E4EB-2DB9-46E2-922D-21239C6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4F98BE-4099-48B6-A209-6658E13B0114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619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BDD?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Upfront test case creation</a:t>
            </a:r>
          </a:p>
          <a:p>
            <a:pPr lvl="1"/>
            <a:r>
              <a:rPr lang="en-CA" dirty="0"/>
              <a:t>Everyone on the team knows (and agrees with) the answers to the exam questions</a:t>
            </a:r>
          </a:p>
          <a:p>
            <a:r>
              <a:rPr lang="en-CA" dirty="0"/>
              <a:t>A single notation to describe how user stories are accepted</a:t>
            </a:r>
          </a:p>
          <a:p>
            <a:r>
              <a:rPr lang="en-CA" dirty="0"/>
              <a:t>“Specification by Example”</a:t>
            </a:r>
          </a:p>
          <a:p>
            <a:pPr lvl="1"/>
            <a:r>
              <a:rPr lang="en-CA" dirty="0"/>
              <a:t>Instead of writing “abstract” test cases and then have specific data as part of a test script, use concrete examples right away</a:t>
            </a:r>
          </a:p>
          <a:p>
            <a:pPr lvl="1"/>
            <a:r>
              <a:rPr lang="en-CA" dirty="0"/>
              <a:t>The team agrees on the whether the collective set of examples are enough to prove the acceptance criteria are met</a:t>
            </a:r>
          </a:p>
          <a:p>
            <a:r>
              <a:rPr lang="en-CA" dirty="0"/>
              <a:t>A way to automate the acceptance tests so that regression testing is faster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06CD978-D4CE-49B4-97AC-8CAE0D1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633FE3C-6FCA-4F2A-92CC-3C2C83D0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4F98BE-4099-48B6-A209-6658E13B0114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19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BDD?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Improve communication and collaboration between team members</a:t>
            </a:r>
          </a:p>
          <a:p>
            <a:pPr lvl="1"/>
            <a:r>
              <a:rPr lang="en-CA" dirty="0"/>
              <a:t>Everyone is involved</a:t>
            </a:r>
          </a:p>
          <a:p>
            <a:pPr lvl="1"/>
            <a:r>
              <a:rPr lang="en-CA" dirty="0"/>
              <a:t>Uses the collective knowledge and experience of the entire team</a:t>
            </a:r>
          </a:p>
          <a:p>
            <a:r>
              <a:rPr lang="en-CA" dirty="0"/>
              <a:t>Because it uses concrete examples to understand how to use the desired functionality</a:t>
            </a:r>
          </a:p>
          <a:p>
            <a:pPr lvl="1"/>
            <a:r>
              <a:rPr lang="en-CA" dirty="0"/>
              <a:t>People generally need examples/sample data explained anyway to understand a feature, so why not use those examples as the tests?</a:t>
            </a:r>
          </a:p>
          <a:p>
            <a:r>
              <a:rPr lang="en-CA" dirty="0"/>
              <a:t>Easy way to identify edge cases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1C97AE0-4A99-44BA-8D20-CE96651C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0522A40-C8ED-4C1A-A888-4AF0C52A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4F98BE-4099-48B6-A209-6658E13B0114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69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8" imgW="353" imgH="353" progId="TCLayout.ActiveDocument.1">
                  <p:embed/>
                </p:oleObj>
              </mc:Choice>
              <mc:Fallback>
                <p:oleObj name="think-cell Slide" r:id="rId8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078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/>
            <a:r>
              <a:rPr lang="en-US" dirty="0"/>
              <a:t>How it works</a:t>
            </a:r>
            <a:endParaRPr lang="en-CA" dirty="0"/>
          </a:p>
        </p:txBody>
      </p:sp>
      <p:sp>
        <p:nvSpPr>
          <p:cNvPr id="35" name="Text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9664" y="1587173"/>
            <a:ext cx="6844673" cy="47221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2771" tIns="41386" rIns="82771" bIns="41386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11" name="U-Turn Arrow 29"/>
          <p:cNvSpPr/>
          <p:nvPr/>
        </p:nvSpPr>
        <p:spPr>
          <a:xfrm rot="16200000">
            <a:off x="1391885" y="3128947"/>
            <a:ext cx="394054" cy="534949"/>
          </a:xfrm>
          <a:custGeom>
            <a:avLst/>
            <a:gdLst>
              <a:gd name="connsiteX0" fmla="*/ 0 w 3620231"/>
              <a:gd name="connsiteY0" fmla="*/ 534949 h 534949"/>
              <a:gd name="connsiteX1" fmla="*/ 0 w 3620231"/>
              <a:gd name="connsiteY1" fmla="*/ 327186 h 534949"/>
              <a:gd name="connsiteX2" fmla="*/ 327186 w 3620231"/>
              <a:gd name="connsiteY2" fmla="*/ 0 h 534949"/>
              <a:gd name="connsiteX3" fmla="*/ 3226177 w 3620231"/>
              <a:gd name="connsiteY3" fmla="*/ 0 h 534949"/>
              <a:gd name="connsiteX4" fmla="*/ 3553363 w 3620231"/>
              <a:gd name="connsiteY4" fmla="*/ 327186 h 534949"/>
              <a:gd name="connsiteX5" fmla="*/ 3553362 w 3620231"/>
              <a:gd name="connsiteY5" fmla="*/ 437364 h 534949"/>
              <a:gd name="connsiteX6" fmla="*/ 3620231 w 3620231"/>
              <a:gd name="connsiteY6" fmla="*/ 437364 h 534949"/>
              <a:gd name="connsiteX7" fmla="*/ 3486494 w 3620231"/>
              <a:gd name="connsiteY7" fmla="*/ 534949 h 534949"/>
              <a:gd name="connsiteX8" fmla="*/ 3352757 w 3620231"/>
              <a:gd name="connsiteY8" fmla="*/ 437364 h 534949"/>
              <a:gd name="connsiteX9" fmla="*/ 3419625 w 3620231"/>
              <a:gd name="connsiteY9" fmla="*/ 437364 h 534949"/>
              <a:gd name="connsiteX10" fmla="*/ 3419625 w 3620231"/>
              <a:gd name="connsiteY10" fmla="*/ 327186 h 534949"/>
              <a:gd name="connsiteX11" fmla="*/ 3226177 w 3620231"/>
              <a:gd name="connsiteY11" fmla="*/ 133738 h 534949"/>
              <a:gd name="connsiteX12" fmla="*/ 327186 w 3620231"/>
              <a:gd name="connsiteY12" fmla="*/ 133737 h 534949"/>
              <a:gd name="connsiteX13" fmla="*/ 133738 w 3620231"/>
              <a:gd name="connsiteY13" fmla="*/ 327185 h 534949"/>
              <a:gd name="connsiteX14" fmla="*/ 133737 w 3620231"/>
              <a:gd name="connsiteY14" fmla="*/ 534949 h 534949"/>
              <a:gd name="connsiteX15" fmla="*/ 0 w 3620231"/>
              <a:gd name="connsiteY15" fmla="*/ 534949 h 534949"/>
              <a:gd name="connsiteX0" fmla="*/ 0 w 3620231"/>
              <a:gd name="connsiteY0" fmla="*/ 534949 h 534949"/>
              <a:gd name="connsiteX1" fmla="*/ 0 w 3620231"/>
              <a:gd name="connsiteY1" fmla="*/ 327186 h 534949"/>
              <a:gd name="connsiteX2" fmla="*/ 327186 w 3620231"/>
              <a:gd name="connsiteY2" fmla="*/ 0 h 534949"/>
              <a:gd name="connsiteX3" fmla="*/ 3226177 w 3620231"/>
              <a:gd name="connsiteY3" fmla="*/ 0 h 534949"/>
              <a:gd name="connsiteX4" fmla="*/ 3553363 w 3620231"/>
              <a:gd name="connsiteY4" fmla="*/ 327186 h 534949"/>
              <a:gd name="connsiteX5" fmla="*/ 3553362 w 3620231"/>
              <a:gd name="connsiteY5" fmla="*/ 437364 h 534949"/>
              <a:gd name="connsiteX6" fmla="*/ 3620231 w 3620231"/>
              <a:gd name="connsiteY6" fmla="*/ 437364 h 534949"/>
              <a:gd name="connsiteX7" fmla="*/ 3486494 w 3620231"/>
              <a:gd name="connsiteY7" fmla="*/ 534949 h 534949"/>
              <a:gd name="connsiteX8" fmla="*/ 3352757 w 3620231"/>
              <a:gd name="connsiteY8" fmla="*/ 437364 h 534949"/>
              <a:gd name="connsiteX9" fmla="*/ 3419625 w 3620231"/>
              <a:gd name="connsiteY9" fmla="*/ 437364 h 534949"/>
              <a:gd name="connsiteX10" fmla="*/ 3419625 w 3620231"/>
              <a:gd name="connsiteY10" fmla="*/ 327186 h 534949"/>
              <a:gd name="connsiteX11" fmla="*/ 3226177 w 3620231"/>
              <a:gd name="connsiteY11" fmla="*/ 133738 h 534949"/>
              <a:gd name="connsiteX12" fmla="*/ 327186 w 3620231"/>
              <a:gd name="connsiteY12" fmla="*/ 133737 h 534949"/>
              <a:gd name="connsiteX13" fmla="*/ 133738 w 3620231"/>
              <a:gd name="connsiteY13" fmla="*/ 327185 h 534949"/>
              <a:gd name="connsiteX14" fmla="*/ 0 w 3620231"/>
              <a:gd name="connsiteY14" fmla="*/ 534949 h 534949"/>
              <a:gd name="connsiteX0" fmla="*/ 139486 w 3625979"/>
              <a:gd name="connsiteY0" fmla="*/ 327185 h 534949"/>
              <a:gd name="connsiteX1" fmla="*/ 5748 w 3625979"/>
              <a:gd name="connsiteY1" fmla="*/ 327186 h 534949"/>
              <a:gd name="connsiteX2" fmla="*/ 332934 w 3625979"/>
              <a:gd name="connsiteY2" fmla="*/ 0 h 534949"/>
              <a:gd name="connsiteX3" fmla="*/ 3231925 w 3625979"/>
              <a:gd name="connsiteY3" fmla="*/ 0 h 534949"/>
              <a:gd name="connsiteX4" fmla="*/ 3559111 w 3625979"/>
              <a:gd name="connsiteY4" fmla="*/ 327186 h 534949"/>
              <a:gd name="connsiteX5" fmla="*/ 3559110 w 3625979"/>
              <a:gd name="connsiteY5" fmla="*/ 437364 h 534949"/>
              <a:gd name="connsiteX6" fmla="*/ 3625979 w 3625979"/>
              <a:gd name="connsiteY6" fmla="*/ 437364 h 534949"/>
              <a:gd name="connsiteX7" fmla="*/ 3492242 w 3625979"/>
              <a:gd name="connsiteY7" fmla="*/ 534949 h 534949"/>
              <a:gd name="connsiteX8" fmla="*/ 3358505 w 3625979"/>
              <a:gd name="connsiteY8" fmla="*/ 437364 h 534949"/>
              <a:gd name="connsiteX9" fmla="*/ 3425373 w 3625979"/>
              <a:gd name="connsiteY9" fmla="*/ 437364 h 534949"/>
              <a:gd name="connsiteX10" fmla="*/ 3425373 w 3625979"/>
              <a:gd name="connsiteY10" fmla="*/ 327186 h 534949"/>
              <a:gd name="connsiteX11" fmla="*/ 3231925 w 3625979"/>
              <a:gd name="connsiteY11" fmla="*/ 133738 h 534949"/>
              <a:gd name="connsiteX12" fmla="*/ 332934 w 3625979"/>
              <a:gd name="connsiteY12" fmla="*/ 133737 h 534949"/>
              <a:gd name="connsiteX13" fmla="*/ 139486 w 3625979"/>
              <a:gd name="connsiteY13" fmla="*/ 327185 h 534949"/>
              <a:gd name="connsiteX0" fmla="*/ 99324 w 3585817"/>
              <a:gd name="connsiteY0" fmla="*/ 327185 h 534949"/>
              <a:gd name="connsiteX1" fmla="*/ 292772 w 3585817"/>
              <a:gd name="connsiteY1" fmla="*/ 0 h 534949"/>
              <a:gd name="connsiteX2" fmla="*/ 3191763 w 3585817"/>
              <a:gd name="connsiteY2" fmla="*/ 0 h 534949"/>
              <a:gd name="connsiteX3" fmla="*/ 3518949 w 3585817"/>
              <a:gd name="connsiteY3" fmla="*/ 327186 h 534949"/>
              <a:gd name="connsiteX4" fmla="*/ 3518948 w 3585817"/>
              <a:gd name="connsiteY4" fmla="*/ 437364 h 534949"/>
              <a:gd name="connsiteX5" fmla="*/ 3585817 w 3585817"/>
              <a:gd name="connsiteY5" fmla="*/ 437364 h 534949"/>
              <a:gd name="connsiteX6" fmla="*/ 3452080 w 3585817"/>
              <a:gd name="connsiteY6" fmla="*/ 534949 h 534949"/>
              <a:gd name="connsiteX7" fmla="*/ 3318343 w 3585817"/>
              <a:gd name="connsiteY7" fmla="*/ 437364 h 534949"/>
              <a:gd name="connsiteX8" fmla="*/ 3385211 w 3585817"/>
              <a:gd name="connsiteY8" fmla="*/ 437364 h 534949"/>
              <a:gd name="connsiteX9" fmla="*/ 3385211 w 3585817"/>
              <a:gd name="connsiteY9" fmla="*/ 327186 h 534949"/>
              <a:gd name="connsiteX10" fmla="*/ 3191763 w 3585817"/>
              <a:gd name="connsiteY10" fmla="*/ 133738 h 534949"/>
              <a:gd name="connsiteX11" fmla="*/ 292772 w 3585817"/>
              <a:gd name="connsiteY11" fmla="*/ 133737 h 534949"/>
              <a:gd name="connsiteX12" fmla="*/ 99324 w 3585817"/>
              <a:gd name="connsiteY12" fmla="*/ 327185 h 534949"/>
              <a:gd name="connsiteX0" fmla="*/ 362373 w 3655418"/>
              <a:gd name="connsiteY0" fmla="*/ 133737 h 534949"/>
              <a:gd name="connsiteX1" fmla="*/ 362373 w 3655418"/>
              <a:gd name="connsiteY1" fmla="*/ 0 h 534949"/>
              <a:gd name="connsiteX2" fmla="*/ 3261364 w 3655418"/>
              <a:gd name="connsiteY2" fmla="*/ 0 h 534949"/>
              <a:gd name="connsiteX3" fmla="*/ 3588550 w 3655418"/>
              <a:gd name="connsiteY3" fmla="*/ 327186 h 534949"/>
              <a:gd name="connsiteX4" fmla="*/ 3588549 w 3655418"/>
              <a:gd name="connsiteY4" fmla="*/ 437364 h 534949"/>
              <a:gd name="connsiteX5" fmla="*/ 3655418 w 3655418"/>
              <a:gd name="connsiteY5" fmla="*/ 437364 h 534949"/>
              <a:gd name="connsiteX6" fmla="*/ 3521681 w 3655418"/>
              <a:gd name="connsiteY6" fmla="*/ 534949 h 534949"/>
              <a:gd name="connsiteX7" fmla="*/ 3387944 w 3655418"/>
              <a:gd name="connsiteY7" fmla="*/ 437364 h 534949"/>
              <a:gd name="connsiteX8" fmla="*/ 3454812 w 3655418"/>
              <a:gd name="connsiteY8" fmla="*/ 437364 h 534949"/>
              <a:gd name="connsiteX9" fmla="*/ 3454812 w 3655418"/>
              <a:gd name="connsiteY9" fmla="*/ 327186 h 534949"/>
              <a:gd name="connsiteX10" fmla="*/ 3261364 w 3655418"/>
              <a:gd name="connsiteY10" fmla="*/ 133738 h 534949"/>
              <a:gd name="connsiteX11" fmla="*/ 362373 w 3655418"/>
              <a:gd name="connsiteY11" fmla="*/ 133737 h 534949"/>
              <a:gd name="connsiteX0" fmla="*/ 2898991 w 3293045"/>
              <a:gd name="connsiteY0" fmla="*/ 133738 h 534949"/>
              <a:gd name="connsiteX1" fmla="*/ 0 w 3293045"/>
              <a:gd name="connsiteY1" fmla="*/ 0 h 534949"/>
              <a:gd name="connsiteX2" fmla="*/ 2898991 w 3293045"/>
              <a:gd name="connsiteY2" fmla="*/ 0 h 534949"/>
              <a:gd name="connsiteX3" fmla="*/ 3226177 w 3293045"/>
              <a:gd name="connsiteY3" fmla="*/ 327186 h 534949"/>
              <a:gd name="connsiteX4" fmla="*/ 3226176 w 3293045"/>
              <a:gd name="connsiteY4" fmla="*/ 437364 h 534949"/>
              <a:gd name="connsiteX5" fmla="*/ 3293045 w 3293045"/>
              <a:gd name="connsiteY5" fmla="*/ 437364 h 534949"/>
              <a:gd name="connsiteX6" fmla="*/ 3159308 w 3293045"/>
              <a:gd name="connsiteY6" fmla="*/ 534949 h 534949"/>
              <a:gd name="connsiteX7" fmla="*/ 3025571 w 3293045"/>
              <a:gd name="connsiteY7" fmla="*/ 437364 h 534949"/>
              <a:gd name="connsiteX8" fmla="*/ 3092439 w 3293045"/>
              <a:gd name="connsiteY8" fmla="*/ 437364 h 534949"/>
              <a:gd name="connsiteX9" fmla="*/ 3092439 w 3293045"/>
              <a:gd name="connsiteY9" fmla="*/ 327186 h 534949"/>
              <a:gd name="connsiteX10" fmla="*/ 2898991 w 3293045"/>
              <a:gd name="connsiteY10" fmla="*/ 133738 h 534949"/>
              <a:gd name="connsiteX0" fmla="*/ 0 w 394054"/>
              <a:gd name="connsiteY0" fmla="*/ 133738 h 534949"/>
              <a:gd name="connsiteX1" fmla="*/ 0 w 394054"/>
              <a:gd name="connsiteY1" fmla="*/ 0 h 534949"/>
              <a:gd name="connsiteX2" fmla="*/ 327186 w 394054"/>
              <a:gd name="connsiteY2" fmla="*/ 327186 h 534949"/>
              <a:gd name="connsiteX3" fmla="*/ 327185 w 394054"/>
              <a:gd name="connsiteY3" fmla="*/ 437364 h 534949"/>
              <a:gd name="connsiteX4" fmla="*/ 394054 w 394054"/>
              <a:gd name="connsiteY4" fmla="*/ 437364 h 534949"/>
              <a:gd name="connsiteX5" fmla="*/ 260317 w 394054"/>
              <a:gd name="connsiteY5" fmla="*/ 534949 h 534949"/>
              <a:gd name="connsiteX6" fmla="*/ 126580 w 394054"/>
              <a:gd name="connsiteY6" fmla="*/ 437364 h 534949"/>
              <a:gd name="connsiteX7" fmla="*/ 193448 w 394054"/>
              <a:gd name="connsiteY7" fmla="*/ 437364 h 534949"/>
              <a:gd name="connsiteX8" fmla="*/ 193448 w 394054"/>
              <a:gd name="connsiteY8" fmla="*/ 327186 h 534949"/>
              <a:gd name="connsiteX9" fmla="*/ 0 w 394054"/>
              <a:gd name="connsiteY9" fmla="*/ 133738 h 53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4054" h="534949">
                <a:moveTo>
                  <a:pt x="0" y="133738"/>
                </a:moveTo>
                <a:lnTo>
                  <a:pt x="0" y="0"/>
                </a:lnTo>
                <a:cubicBezTo>
                  <a:pt x="180700" y="0"/>
                  <a:pt x="327186" y="146486"/>
                  <a:pt x="327186" y="327186"/>
                </a:cubicBezTo>
                <a:cubicBezTo>
                  <a:pt x="327186" y="363912"/>
                  <a:pt x="327185" y="400638"/>
                  <a:pt x="327185" y="437364"/>
                </a:cubicBezTo>
                <a:lnTo>
                  <a:pt x="394054" y="437364"/>
                </a:lnTo>
                <a:lnTo>
                  <a:pt x="260317" y="534949"/>
                </a:lnTo>
                <a:lnTo>
                  <a:pt x="126580" y="437364"/>
                </a:lnTo>
                <a:lnTo>
                  <a:pt x="193448" y="437364"/>
                </a:lnTo>
                <a:lnTo>
                  <a:pt x="193448" y="327186"/>
                </a:lnTo>
                <a:cubicBezTo>
                  <a:pt x="193448" y="220348"/>
                  <a:pt x="106838" y="133738"/>
                  <a:pt x="0" y="133738"/>
                </a:cubicBezTo>
                <a:close/>
              </a:path>
            </a:pathLst>
          </a:cu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5067" y="2823861"/>
            <a:ext cx="133995" cy="2623981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4"/>
            </p:custDataLst>
          </p:nvPr>
        </p:nvCxnSpPr>
        <p:spPr>
          <a:xfrm>
            <a:off x="3746021" y="1708901"/>
            <a:ext cx="0" cy="444466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5"/>
            </p:custDataLst>
          </p:nvPr>
        </p:nvCxnSpPr>
        <p:spPr>
          <a:xfrm>
            <a:off x="5854423" y="1708901"/>
            <a:ext cx="0" cy="444466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733346" y="2430178"/>
            <a:ext cx="1773926" cy="2139588"/>
            <a:chOff x="6004490" y="4609638"/>
            <a:chExt cx="1773926" cy="2139588"/>
          </a:xfrm>
        </p:grpSpPr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6004490" y="4609638"/>
              <a:ext cx="1773926" cy="705725"/>
            </a:xfrm>
            <a:prstGeom prst="roundRect">
              <a:avLst/>
            </a:prstGeom>
            <a:solidFill>
              <a:srgbClr val="C00000"/>
            </a:solidFill>
            <a:ln w="19050" cmpd="sng">
              <a:noFill/>
              <a:miter lim="800000"/>
              <a:headEnd/>
              <a:tailEnd/>
            </a:ln>
            <a:effec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r"/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Create a 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failing unit test</a:t>
              </a: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>
              <a:off x="6004490" y="5326570"/>
              <a:ext cx="1773926" cy="705725"/>
            </a:xfrm>
            <a:prstGeom prst="roundRect">
              <a:avLst/>
            </a:prstGeom>
            <a:solidFill>
              <a:srgbClr val="00FF00"/>
            </a:solidFill>
            <a:ln w="19050" cmpd="sng">
              <a:noFill/>
              <a:miter lim="800000"/>
              <a:headEnd/>
              <a:tailEnd/>
            </a:ln>
            <a:effec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r"/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Make the test pass</a:t>
              </a:r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6004490" y="6043501"/>
              <a:ext cx="1773926" cy="705725"/>
            </a:xfrm>
            <a:prstGeom prst="roundRect">
              <a:avLst/>
            </a:prstGeom>
            <a:solidFill>
              <a:srgbClr val="00B0F0"/>
            </a:solidFill>
            <a:ln w="19050" cmpd="sng">
              <a:noFill/>
              <a:miter lim="800000"/>
              <a:headEnd/>
              <a:tailEnd/>
            </a:ln>
            <a:effec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r"/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Refactor </a:t>
              </a:r>
            </a:p>
          </p:txBody>
        </p:sp>
      </p:grpSp>
      <p:sp>
        <p:nvSpPr>
          <p:cNvPr id="24" name="TextBox 23"/>
          <p:cNvSpPr txBox="1">
            <a:spLocks/>
          </p:cNvSpPr>
          <p:nvPr/>
        </p:nvSpPr>
        <p:spPr>
          <a:xfrm>
            <a:off x="4386051" y="2430178"/>
            <a:ext cx="1575365" cy="2139588"/>
          </a:xfrm>
          <a:prstGeom prst="roundRect">
            <a:avLst>
              <a:gd name="adj" fmla="val 8202"/>
            </a:avLst>
          </a:prstGeom>
          <a:solidFill>
            <a:schemeClr val="accent3"/>
          </a:solidFill>
          <a:ln w="19050" cmpd="sng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TDD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198972" y="3845753"/>
            <a:ext cx="3173323" cy="1413932"/>
            <a:chOff x="2470116" y="3982572"/>
            <a:chExt cx="3173323" cy="141393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3869513" y="3982572"/>
              <a:ext cx="1773926" cy="705725"/>
            </a:xfrm>
            <a:prstGeom prst="roundRect">
              <a:avLst/>
            </a:prstGeom>
            <a:solidFill>
              <a:srgbClr val="C00000"/>
            </a:solidFill>
            <a:ln w="19050" cmpd="sng">
              <a:noFill/>
              <a:miter lim="800000"/>
              <a:headEnd/>
              <a:tailEnd/>
            </a:ln>
            <a:effec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r"/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Create a failing acceptance test</a:t>
              </a: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3869513" y="4690779"/>
              <a:ext cx="1773926" cy="705725"/>
            </a:xfrm>
            <a:prstGeom prst="roundRect">
              <a:avLst/>
            </a:prstGeom>
            <a:solidFill>
              <a:srgbClr val="00FF00"/>
            </a:solidFill>
            <a:ln w="19050" cmpd="sng">
              <a:noFill/>
              <a:miter lim="800000"/>
              <a:headEnd/>
              <a:tailEnd/>
            </a:ln>
            <a:effec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r"/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Make the test pass</a:t>
              </a: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2470116" y="3982572"/>
              <a:ext cx="1575365" cy="1413932"/>
            </a:xfrm>
            <a:prstGeom prst="roundRect">
              <a:avLst>
                <a:gd name="adj" fmla="val 8583"/>
              </a:avLst>
            </a:prstGeom>
            <a:solidFill>
              <a:schemeClr val="accent3"/>
            </a:solidFill>
            <a:ln w="19050" cmpd="sng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For each scenario</a:t>
              </a:r>
            </a:p>
          </p:txBody>
        </p:sp>
      </p:grpSp>
      <p:sp>
        <p:nvSpPr>
          <p:cNvPr id="29" name="U-Turn Arrow 28"/>
          <p:cNvSpPr/>
          <p:nvPr/>
        </p:nvSpPr>
        <p:spPr>
          <a:xfrm rot="16200000">
            <a:off x="-221203" y="3865734"/>
            <a:ext cx="3620231" cy="534949"/>
          </a:xfrm>
          <a:prstGeom prst="uturnArrow">
            <a:avLst>
              <a:gd name="adj1" fmla="val 25000"/>
              <a:gd name="adj2" fmla="val 25000"/>
              <a:gd name="adj3" fmla="val 18242"/>
              <a:gd name="adj4" fmla="val 61162"/>
              <a:gd name="adj5" fmla="val 100000"/>
            </a:avLst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>
          <a:xfrm>
            <a:off x="1149664" y="1677355"/>
            <a:ext cx="2489363" cy="292636"/>
            <a:chOff x="1993117" y="1363686"/>
            <a:chExt cx="1773926" cy="261089"/>
          </a:xfrm>
        </p:grpSpPr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1993117" y="1363686"/>
              <a:ext cx="17739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Team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 flipV="1">
              <a:off x="1993117" y="1624775"/>
              <a:ext cx="1773926" cy="0"/>
            </a:xfrm>
            <a:prstGeom prst="straightConnector1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>
            <a:spLocks/>
          </p:cNvSpPr>
          <p:nvPr/>
        </p:nvSpPr>
        <p:spPr>
          <a:xfrm>
            <a:off x="1865101" y="2078797"/>
            <a:ext cx="1773926" cy="773829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Create a user story</a:t>
            </a: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1865101" y="2988445"/>
            <a:ext cx="1773926" cy="70572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Define scenarios</a:t>
            </a: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1865101" y="5447843"/>
            <a:ext cx="1773926" cy="70572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Demonstrate working software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53015" y="1662349"/>
            <a:ext cx="1894414" cy="307641"/>
            <a:chOff x="4144524" y="1317134"/>
            <a:chExt cx="1671118" cy="307641"/>
          </a:xfrm>
        </p:grpSpPr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4144524" y="1317134"/>
              <a:ext cx="16711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Tester</a:t>
              </a:r>
            </a:p>
          </p:txBody>
        </p:sp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 flipV="1">
              <a:off x="4144524" y="1624775"/>
              <a:ext cx="1671118" cy="0"/>
            </a:xfrm>
            <a:prstGeom prst="straightConnector1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61416" y="1646576"/>
            <a:ext cx="1861147" cy="323414"/>
            <a:chOff x="6151445" y="1301361"/>
            <a:chExt cx="1671118" cy="323414"/>
          </a:xfrm>
        </p:grpSpPr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6151445" y="1301361"/>
              <a:ext cx="16711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Developer</a:t>
              </a:r>
            </a:p>
          </p:txBody>
        </p: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 flipV="1">
              <a:off x="6151445" y="1624775"/>
              <a:ext cx="1671118" cy="0"/>
            </a:xfrm>
            <a:prstGeom prst="straightConnector1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91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acceptance tests are written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Given &lt;some precondition&gt;</a:t>
            </a:r>
          </a:p>
          <a:p>
            <a:r>
              <a:rPr lang="en-CA" dirty="0"/>
              <a:t>When &lt;some action is taken&gt;</a:t>
            </a:r>
          </a:p>
          <a:p>
            <a:r>
              <a:rPr lang="en-CA" dirty="0"/>
              <a:t>Then &lt; some result is expected&gt;</a:t>
            </a:r>
          </a:p>
          <a:p>
            <a:r>
              <a:rPr lang="en-CA" dirty="0"/>
              <a:t>Can also use “And” and “But” for additional preconditions, actions and 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332291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93" y="1825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3" y="1825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94" y="188640"/>
            <a:ext cx="8788094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47628"/>
            <a:r>
              <a:rPr lang="en-US" sz="2800" dirty="0"/>
              <a:t>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7" y="3645024"/>
            <a:ext cx="3929167" cy="2546699"/>
            <a:chOff x="392266" y="4018077"/>
            <a:chExt cx="5667916" cy="2660229"/>
          </a:xfrm>
        </p:grpSpPr>
        <p:sp>
          <p:nvSpPr>
            <p:cNvPr id="12" name="Rectangle 11"/>
            <p:cNvSpPr/>
            <p:nvPr/>
          </p:nvSpPr>
          <p:spPr>
            <a:xfrm>
              <a:off x="392266" y="4018078"/>
              <a:ext cx="5667916" cy="2660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266" y="4018077"/>
              <a:ext cx="5667916" cy="439526"/>
            </a:xfrm>
            <a:prstGeom prst="rect">
              <a:avLst/>
            </a:prstGeom>
            <a:solidFill>
              <a:srgbClr val="37ABFF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Rectangle 4"/>
            <p:cNvSpPr txBox="1">
              <a:spLocks/>
            </p:cNvSpPr>
            <p:nvPr/>
          </p:nvSpPr>
          <p:spPr>
            <a:xfrm>
              <a:off x="513378" y="4107414"/>
              <a:ext cx="5425689" cy="28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800" b="1" dirty="0">
                  <a:solidFill>
                    <a:schemeClr val="bg1"/>
                  </a:solidFill>
                  <a:latin typeface="+mj-lt"/>
                </a:rPr>
                <a:t>Acceptance Criteria</a:t>
              </a:r>
            </a:p>
          </p:txBody>
        </p:sp>
        <p:sp>
          <p:nvSpPr>
            <p:cNvPr id="17" name="Rectangle 17"/>
            <p:cNvSpPr txBox="1"/>
            <p:nvPr/>
          </p:nvSpPr>
          <p:spPr>
            <a:xfrm>
              <a:off x="513377" y="4517845"/>
              <a:ext cx="5425689" cy="2160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30000"/>
                </a:spcBef>
              </a:pPr>
              <a:r>
                <a:rPr lang="en-US" sz="1400" dirty="0">
                  <a:solidFill>
                    <a:srgbClr val="00B050"/>
                  </a:solidFill>
                  <a:ea typeface="Arial Unicode MS"/>
                  <a:cs typeface="Arial Unicode MS"/>
                </a:rPr>
                <a:t>Premium members cancelling within 24 hours of reservation start date/time incur no penalty</a:t>
              </a:r>
            </a:p>
            <a:p>
              <a:pPr lvl="1">
                <a:spcBef>
                  <a:spcPct val="30000"/>
                </a:spcBef>
              </a:pPr>
              <a:r>
                <a:rPr lang="en-US" sz="1400" dirty="0">
                  <a:solidFill>
                    <a:srgbClr val="00B050"/>
                  </a:solidFill>
                  <a:ea typeface="Arial Unicode MS"/>
                  <a:cs typeface="Arial Unicode MS"/>
                </a:rPr>
                <a:t>Non-premium member cancelling within 24 hours of reservation start date/time pay penalty of 50% of 1 night</a:t>
              </a:r>
            </a:p>
            <a:p>
              <a:pPr lvl="1">
                <a:spcBef>
                  <a:spcPct val="30000"/>
                </a:spcBef>
              </a:pPr>
              <a:r>
                <a:rPr lang="en-US" sz="1400" strike="sngStrike" dirty="0">
                  <a:solidFill>
                    <a:srgbClr val="00B050"/>
                  </a:solidFill>
                  <a:ea typeface="Arial Unicode MS"/>
                  <a:cs typeface="Arial Unicode MS"/>
                </a:rPr>
                <a:t>All types of members must receive notifications of cancellation according  to their communications preferences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9134" y="1022111"/>
            <a:ext cx="3929168" cy="2312654"/>
            <a:chOff x="511095" y="1541304"/>
            <a:chExt cx="4888744" cy="2312654"/>
          </a:xfrm>
        </p:grpSpPr>
        <p:sp>
          <p:nvSpPr>
            <p:cNvPr id="18" name="Rectangle 17"/>
            <p:cNvSpPr/>
            <p:nvPr/>
          </p:nvSpPr>
          <p:spPr>
            <a:xfrm>
              <a:off x="511096" y="1541304"/>
              <a:ext cx="4888743" cy="23126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511095" y="1549025"/>
              <a:ext cx="288027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1800" b="1" dirty="0">
                  <a:solidFill>
                    <a:srgbClr val="00B050"/>
                  </a:solidFill>
                  <a:latin typeface="+mj-lt"/>
                </a:rPr>
                <a:t>User cancels reservation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608" y="2147993"/>
              <a:ext cx="4644192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+mj-lt"/>
                </a:rPr>
                <a:t>As a hotel loyalty member with a reservation who can no longer travel I want to cancel my reservation so that I don’t have to pay for a room I cannot use</a:t>
              </a: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4248582" y="1549497"/>
              <a:ext cx="1151257" cy="2826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1800" b="1" dirty="0">
                  <a:solidFill>
                    <a:srgbClr val="00B050"/>
                  </a:solidFill>
                  <a:latin typeface="+mj-lt"/>
                </a:rPr>
                <a:t>#12346</a:t>
              </a: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>
              <a:off x="511096" y="3560843"/>
              <a:ext cx="2880275" cy="2826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1800" b="1" dirty="0">
                  <a:solidFill>
                    <a:srgbClr val="00B050"/>
                  </a:solidFill>
                  <a:latin typeface="+mj-lt"/>
                </a:rPr>
                <a:t>Business Value: 13</a:t>
              </a:r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3876301" y="3560842"/>
              <a:ext cx="1419075" cy="2826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1800" b="1" dirty="0">
                  <a:solidFill>
                    <a:srgbClr val="00B050"/>
                  </a:solidFill>
                  <a:latin typeface="+mj-lt"/>
                </a:rPr>
                <a:t>Effort: 5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85305" y="1025094"/>
            <a:ext cx="3929169" cy="5313713"/>
            <a:chOff x="392263" y="3984216"/>
            <a:chExt cx="5667919" cy="2582280"/>
          </a:xfrm>
        </p:grpSpPr>
        <p:sp>
          <p:nvSpPr>
            <p:cNvPr id="32" name="Rectangle 31"/>
            <p:cNvSpPr/>
            <p:nvPr/>
          </p:nvSpPr>
          <p:spPr>
            <a:xfrm>
              <a:off x="392263" y="3984216"/>
              <a:ext cx="5667916" cy="2582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2266" y="3986748"/>
              <a:ext cx="5667916" cy="205631"/>
            </a:xfrm>
            <a:prstGeom prst="rect">
              <a:avLst/>
            </a:prstGeom>
            <a:solidFill>
              <a:srgbClr val="37ABFF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t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Rectangle 4"/>
            <p:cNvSpPr txBox="1">
              <a:spLocks/>
            </p:cNvSpPr>
            <p:nvPr/>
          </p:nvSpPr>
          <p:spPr>
            <a:xfrm>
              <a:off x="481685" y="4018077"/>
              <a:ext cx="5425689" cy="139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800" b="1" dirty="0">
                  <a:solidFill>
                    <a:schemeClr val="bg1"/>
                  </a:solidFill>
                  <a:latin typeface="+mj-lt"/>
                </a:rPr>
                <a:t>Acceptance Tests</a:t>
              </a:r>
            </a:p>
          </p:txBody>
        </p:sp>
        <p:sp>
          <p:nvSpPr>
            <p:cNvPr id="35" name="Rectangle 17"/>
            <p:cNvSpPr txBox="1"/>
            <p:nvPr/>
          </p:nvSpPr>
          <p:spPr>
            <a:xfrm>
              <a:off x="513377" y="4274628"/>
              <a:ext cx="5425689" cy="2081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30000"/>
                </a:spcBef>
              </a:pPr>
              <a:r>
                <a:rPr lang="en-US" sz="1400" dirty="0">
                  <a:solidFill>
                    <a:srgbClr val="00B050"/>
                  </a:solidFill>
                  <a:ea typeface="Arial Unicode MS"/>
                  <a:cs typeface="Arial Unicode MS"/>
                </a:rPr>
                <a:t>Given I am a premium member with a reservation that starts in 14 hours, When I cancel now, Then I incur no penalty</a:t>
              </a:r>
            </a:p>
            <a:p>
              <a:pPr lvl="1">
                <a:spcBef>
                  <a:spcPct val="30000"/>
                </a:spcBef>
              </a:pPr>
              <a:r>
                <a:rPr lang="en-US" sz="1400" dirty="0">
                  <a:solidFill>
                    <a:srgbClr val="00B050"/>
                  </a:solidFill>
                  <a:ea typeface="Arial Unicode MS"/>
                  <a:cs typeface="Arial Unicode MS"/>
                </a:rPr>
                <a:t>Given I am a premium member with a reservation that starts in 25 hours, When I cancel now, then I incur no penalty</a:t>
              </a:r>
            </a:p>
            <a:p>
              <a:pPr lvl="1">
                <a:spcBef>
                  <a:spcPct val="30000"/>
                </a:spcBef>
              </a:pPr>
              <a:r>
                <a:rPr lang="en-US" sz="1400" dirty="0">
                  <a:solidFill>
                    <a:srgbClr val="00B050"/>
                  </a:solidFill>
                  <a:ea typeface="Arial Unicode MS"/>
                  <a:cs typeface="Arial Unicode MS"/>
                </a:rPr>
                <a:t>Given I am a non-premium member with a reservation that starts in 10 hours at a nightly rate of $200, when I cancel my reservation now, then I am charged a $100 penalty</a:t>
              </a:r>
            </a:p>
            <a:p>
              <a:pPr lvl="1">
                <a:spcBef>
                  <a:spcPct val="30000"/>
                </a:spcBef>
              </a:pPr>
              <a:r>
                <a:rPr lang="en-US" sz="1400" dirty="0">
                  <a:solidFill>
                    <a:srgbClr val="00B050"/>
                  </a:solidFill>
                  <a:ea typeface="Arial Unicode MS"/>
                  <a:cs typeface="Arial Unicode MS"/>
                </a:rPr>
                <a:t>Given I am a non-premium member with a reservation that starts in exactly 24 hours at a nightly rate of $200, when I cancel my reservation now, then I incur no penalty</a:t>
              </a:r>
            </a:p>
            <a:p>
              <a:pPr lvl="1">
                <a:spcBef>
                  <a:spcPct val="30000"/>
                </a:spcBef>
              </a:pPr>
              <a:r>
                <a:rPr lang="en-US" sz="1400" dirty="0">
                  <a:solidFill>
                    <a:srgbClr val="00B050"/>
                  </a:solidFill>
                  <a:ea typeface="Arial Unicode MS"/>
                  <a:cs typeface="Arial Unicode MS"/>
                </a:rPr>
                <a:t>Given I am a non-premium member with a reservation that starts in exactly 23 hours, 59 mins at a nightly rate of $200, when I cancel my reservation now, then I am charged a $100 penalty</a:t>
              </a:r>
            </a:p>
            <a:p>
              <a:pPr lvl="1">
                <a:spcBef>
                  <a:spcPct val="30000"/>
                </a:spcBef>
              </a:pPr>
              <a:endParaRPr lang="en-US" sz="1400" dirty="0">
                <a:solidFill>
                  <a:srgbClr val="00B050"/>
                </a:solidFill>
                <a:ea typeface="Arial Unicode MS"/>
                <a:cs typeface="Arial Unicode MS"/>
              </a:endParaRPr>
            </a:p>
          </p:txBody>
        </p:sp>
      </p:grp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1C32E29B-2E59-4402-9751-53E6D55E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F409DC-1336-4B1E-A8F1-CD44478DB1E6}" type="datetime1">
              <a:rPr lang="en-CA" smtClean="0"/>
              <a:pPr/>
              <a:t>2019-04-30</a:t>
            </a:fld>
            <a:endParaRPr lang="en-CA" dirty="0"/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7314DB8F-C554-42FC-8942-E7912C87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4F98BE-4099-48B6-A209-6658E13B0114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3822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9006097046195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9006097046195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1293</Words>
  <Application>Microsoft Office PowerPoint</Application>
  <PresentationFormat>On-screen Show (4:3)</PresentationFormat>
  <Paragraphs>169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think-cell Slide</vt:lpstr>
      <vt:lpstr>PowerPoint Presentation</vt:lpstr>
      <vt:lpstr>Agenda</vt:lpstr>
      <vt:lpstr>The first step in writing effective user stories comes from the high-level vision and goals</vt:lpstr>
      <vt:lpstr>Acceptance Criteria</vt:lpstr>
      <vt:lpstr>What is BDD?</vt:lpstr>
      <vt:lpstr>Why do BDD?</vt:lpstr>
      <vt:lpstr>How it works</vt:lpstr>
      <vt:lpstr>How acceptance tests are written</vt:lpstr>
      <vt:lpstr>Example</vt:lpstr>
      <vt:lpstr>Scenarios and Scenario Outlines</vt:lpstr>
      <vt:lpstr>Demo</vt:lpstr>
      <vt:lpstr>Activity</vt:lpstr>
      <vt:lpstr>Traditional vs. Agile Defect Mgmt</vt:lpstr>
      <vt:lpstr>So what happens if a defect is found?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Marsh</dc:creator>
  <cp:lastModifiedBy>David Marsh</cp:lastModifiedBy>
  <cp:revision>5</cp:revision>
  <dcterms:created xsi:type="dcterms:W3CDTF">2018-12-06T13:09:58Z</dcterms:created>
  <dcterms:modified xsi:type="dcterms:W3CDTF">2019-05-02T14:36:24Z</dcterms:modified>
</cp:coreProperties>
</file>