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sldIdLst>
    <p:sldId id="256" r:id="rId3"/>
    <p:sldId id="334" r:id="rId4"/>
    <p:sldId id="337" r:id="rId5"/>
    <p:sldId id="343" r:id="rId6"/>
    <p:sldId id="360" r:id="rId7"/>
    <p:sldId id="340" r:id="rId8"/>
    <p:sldId id="354" r:id="rId9"/>
    <p:sldId id="355" r:id="rId10"/>
    <p:sldId id="361" r:id="rId11"/>
    <p:sldId id="333" r:id="rId12"/>
    <p:sldId id="364" r:id="rId13"/>
    <p:sldId id="3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F54A-71CE-4481-A999-547E2486C708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43F6B-0889-44EC-A4F3-04431714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7EF3E44-9CA7-4119-8A23-711380017B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3329A5C7-9B6F-4E19-8FDC-A54664DF35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Samba is a open source software.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Samba uses TCP/IP protocol.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Samba is Linux implementation of SMB/CIFS protocols.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Samba allows interoperability between Linux and Window.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Samba provide file and print sharing service between Linux and Window system.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Samba allows Linux to interact with Window client, Server, member of Active Directory, Primary domain controller, or member server.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Samba support Microsoft Access Control Lists.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Main configuration file of Samba server is /etc/samba/smb.conf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Samba Web Administration tool (SWAT) is a GUI base configuration tool for Samba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24014A8-4DCC-4470-877E-B5CDF71ED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B81268-C841-45C2-B50D-3B29CBD1B9A0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2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guide explains how to install and configure an Apache web server on CentOS 6.</a:t>
            </a:r>
          </a:p>
          <a:p>
            <a:r>
              <a:rPr lang="en-US" dirty="0"/>
              <a:t>If instead you would like to install a full LAMP (Linux, Apache, MySQL, and PHP) stack, please see the LAMP on CentOS 6 guide.  A LAMP (Linux, Apache, MySQL, PHP) stack is a common web stack used to prepare servers for hosting web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8D366-361D-44E1-ACDD-751CF7D33E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23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8D366-361D-44E1-ACDD-751CF7D33E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2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0B0A9D4-45DC-42BB-B413-16254C887B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3142669-5FAB-44A0-BFED-0F8EA5962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Samba installation 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After installing Centos 6 and configuring network. Step 1 » Update yum repositories and packages by typing the below command; [root@localhost ~]# yum update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Step 2 » Install samba packages along with dependencies using yum; [root@localhost ~]# yum install samba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Samba-client and Samba-common are installed by default</a:t>
            </a:r>
          </a:p>
          <a:p>
            <a:pPr marL="0" lvl="1" eaLnBrk="1" hangingPunct="1">
              <a:spcBef>
                <a:spcPct val="0"/>
              </a:spcBef>
            </a:pPr>
            <a:r>
              <a:rPr lang="en-US" altLang="en-US" sz="270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-rpm –ivh system-config-samba-doc.x.x.x.rpm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(no need dependency)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9CAD457-5839-45A0-9CC8-BDA861061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78F85B-F64E-40C7-9C0B-9751E1B1011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17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C781C55-BFD3-4245-93CD-9F29C8A98F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6B942FE-318B-4150-9FDE-65A1B1534F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Samba configuration is done in the file</a:t>
            </a:r>
            <a:r>
              <a:rPr lang="en-US" altLang="en-US" i="1"/>
              <a:t> /etc/samba/smb.conf</a:t>
            </a:r>
            <a:r>
              <a:rPr lang="en-US" altLang="en-US"/>
              <a:t>. There are two parts to </a:t>
            </a:r>
            <a:r>
              <a:rPr lang="en-US" altLang="en-US" i="1"/>
              <a:t>/etc/samba/smb.conf</a:t>
            </a:r>
            <a:r>
              <a:rPr lang="en-US" altLang="en-US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1. Global Settings: This is where you configure the server. You’ll find things like authentication method, listening ports, interfaces, workgroup names, server names, log file settings, and similar parameters.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2. Share Definitions: This is where you configure each of the shares for the users. By default, there’s a printer share already configured.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EBCBF86-36DE-4504-B734-9FC1CD655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CC69AE-5AE0-4AD8-A533-269D5A4CBD55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0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8D366-361D-44E1-ACDD-751CF7D33E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23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 library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applications can use to resolve hostnames into IP addresses (and vice versa)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8D366-361D-44E1-ACDD-751CF7D33E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2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8D366-361D-44E1-ACDD-751CF7D33E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63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8D366-361D-44E1-ACDD-751CF7D33E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8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8D366-361D-44E1-ACDD-751CF7D33E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23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IP usage; Easy to Manage; Can avoid from human errors with manual </a:t>
            </a:r>
            <a:r>
              <a:rPr lang="en-US" dirty="0" err="1"/>
              <a:t>ip</a:t>
            </a:r>
            <a:r>
              <a:rPr lang="en-US" dirty="0"/>
              <a:t> assign; No or minimum IP conflicts in Network; DHCPv6 Support; More Efficient for Mobile Users; Network changes can apply more easily and faster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8D366-361D-44E1-ACDD-751CF7D33E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42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090B-1AFA-4409-9B2C-89A7259E2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20F64-1BCA-4D4C-BA5F-5733FD08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6B7F-7A96-416A-A52B-6FA7A0CB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ED51-1FB7-44AF-B172-F0037419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423A-7F04-40A8-BC60-E3186580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7DB7-D6D8-437E-AEC9-07DE2F23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6AFD-FD2D-41C5-9116-D61717377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D847-C8FB-4225-A8CC-FC94A1D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4894-3137-4ACA-B82D-F0E324A5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BA14-C1EE-49D3-A74A-ABB4D5D0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5F2E3-5793-4ABE-9426-CFF40C684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B46E0-CF15-4255-8330-770DCAD6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799D-8CC8-46BC-8878-1829DCAD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E303-FB67-4D40-AE70-BFB5309F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993CE-FFDB-40F5-9A69-C6227D9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B994-5805-4681-87BD-00871D77DB21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3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3ADD-E7A1-49F3-8071-D5914F443EBB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5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406A-CCCD-445D-81B5-C2CCE3551FA4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9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860-78A6-47A6-ACE0-5C53E4C63DEB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4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192-A3F4-45A8-BD02-4B385E39D0B6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2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A5B7-5FD1-49F3-9D70-C8A4C8182C51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0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4FA9-EA4B-4DDB-B09B-09D0C0E852A0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6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DEC-13E9-44F5-ABBB-04C7F4D088FE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D0A-27C4-4463-8941-AA41B4E2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8F34-BF96-48EC-84E9-02C1AB59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7408-65DC-40CA-BE6A-006846F1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CFD1-D29C-4775-AE8B-2E10D87C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1392-7E82-4C69-B5AC-F09B69D1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3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F314-66F4-44E4-BEDF-DABA860C4AC0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16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9FA-C780-4B01-9F23-12A0CF60916C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66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FCBC-E1F2-469D-B5E7-18C3FF01B70D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 Kim 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5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1F04-176F-4879-A6A4-F03B2771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F9E4-81A5-492F-A4B8-8578D7808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2510-DC5B-42C9-A064-A2DCFE20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CCF8-3AA2-4C2E-9AA0-344CDC5C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BA69-A78B-4C74-98DF-BEDA7C07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E866-F04C-40A5-B6C0-7561EAF8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3E35-BA23-4DF7-BC9D-10CC58A71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E5E4-98F6-4801-84D3-87F71C0A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6EDC1-4436-4F10-B65F-B6277C7C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58931-FAD1-45F3-9F02-70418ED3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B8ABF-598A-4898-A316-2A6323E1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9446-6C71-4EB0-9ED0-B2E883DD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0A143-3269-4BB5-B248-FADBE26A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E83A0-65E1-4B32-8AA0-40889A22E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01127-DE9F-4D53-A608-D9565B14D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DCDF-7C91-496B-B4FC-ABAECFD9C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7BB0D-00B7-4DD2-91C0-4C03769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97956-9FB4-4078-ABD1-378EEFDB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A4D70-859A-4E92-ACA3-BEFA0D3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CD00-A872-4300-A7C2-C7B5203A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DDCB8-6878-4DA2-8797-13C670FC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D781B-524D-4091-9B9B-B0CBADA2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9A6FD-ED48-40A6-89A1-2C1D3EC8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4E8D1-AFBC-49AE-B5B1-C8E3ED8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8BFAF-25AE-4810-BB5E-0FB708D6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1E854-2B8F-4EC6-B955-0585CF10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EDEE-6430-47BC-9730-E23789CF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6350-3390-43ED-A2A5-64FE8E04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E331-BDF0-4B45-92C8-3D962BC4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304C-B991-4896-B952-6E8B7160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3C3E-10B7-4A19-B404-CF05E453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CAE8-4548-46D3-9D98-2AE20396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470F-0F64-4B05-A920-E88CA9CE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5BFAC-F5A5-41F4-9294-ADB1E9331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D589E-A572-4540-9019-CCE5FFFF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34EC-6213-4BB6-B21A-784CD7B6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74E1-7A8E-48DF-9614-8F8E0DC5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F6567-C9FF-4AD6-8686-285BDEE4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702C5-DAEB-4750-B076-508F831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4917F-E3F2-4EBA-B265-18D8E6A2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F6A7-75B5-4C8E-9956-FA70B3E6F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B915-EE66-49ED-89D3-DC7E673483C4}" type="datetimeFigureOut">
              <a:rPr lang="en-US" smtClean="0"/>
              <a:t>21/04/2025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BC14-27BF-48D5-BA88-F6427DCF4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DDE7-9863-4ECC-9EEA-2A111D9D5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BD89-D595-462C-BDC8-116E9BED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0BC1A-954E-4C2E-9211-EEDBFCAC5302}" type="datetime1">
              <a:rPr lang="en-US" smtClean="0"/>
              <a:pPr/>
              <a:t>21/04/2025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Lecturer Kim 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4FD7-4334-45E6-BA4A-1C8E038E8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6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E27F-EA38-4AE0-9ADE-7E8805FA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91386" cy="5424255"/>
          </a:xfrm>
        </p:spPr>
        <p:txBody>
          <a:bodyPr>
            <a:normAutofit/>
          </a:bodyPr>
          <a:lstStyle/>
          <a:p>
            <a:r>
              <a:rPr lang="en-US" b="1" dirty="0"/>
              <a:t>Review For Final Exam</a:t>
            </a:r>
            <a:br>
              <a:rPr lang="km-KH" dirty="0"/>
            </a:br>
            <a:r>
              <a:rPr lang="en-US" dirty="0"/>
              <a:t>====================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I-</a:t>
            </a:r>
            <a:r>
              <a:rPr lang="km-KH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  <a:t>សំណួរ</a:t>
            </a:r>
            <a:br>
              <a:rPr lang="km-KH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</a:br>
            <a:br>
              <a:rPr lang="en-US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</a:br>
            <a:r>
              <a:rPr lang="km-KH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  <a:t>៣០ពិន្ទុ</a:t>
            </a:r>
            <a:endParaRPr lang="en-US" b="1" dirty="0">
              <a:latin typeface="AKbalthom KhmerBasic" panose="02000500000000000000" pitchFamily="2" charset="0"/>
              <a:cs typeface="AKbalthom KhmerBasic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7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~Benefits of Using DHCP~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609600"/>
            <a:ext cx="9144000" cy="624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DHCP reduces the complexity and amount of administrative work by using automatic TCP/IP configuration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2590800" cy="381000"/>
          </a:xfrm>
        </p:spPr>
        <p:txBody>
          <a:bodyPr/>
          <a:lstStyle/>
          <a:p>
            <a:fld id="{D39495D3-AAEB-4577-A1BC-1CC283DF5DDC}" type="slidenum">
              <a:rPr lang="en-US" sz="2000">
                <a:solidFill>
                  <a:srgbClr val="FF0000"/>
                </a:solidFill>
                <a:latin typeface="Calibri"/>
              </a:rPr>
              <a:pPr/>
              <a:t>10</a:t>
            </a:fld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1524000" y="6629400"/>
            <a:ext cx="9144000" cy="228600"/>
          </a:xfrm>
        </p:spPr>
        <p:txBody>
          <a:bodyPr/>
          <a:lstStyle/>
          <a:p>
            <a:pPr algn="l"/>
            <a:r>
              <a:rPr lang="en-US" sz="2000" b="1" i="1" dirty="0">
                <a:solidFill>
                  <a:srgbClr val="0070C0"/>
                </a:solidFill>
                <a:latin typeface="Calibri"/>
              </a:rPr>
              <a:t>Lecturer Kim No @RUPP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141164"/>
            <a:ext cx="8242506" cy="40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Chapter11: Apache Web Server</a:t>
            </a:r>
            <a:endParaRPr lang="en-US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685800"/>
            <a:ext cx="9144000" cy="6172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Apache HTTP Server (Apache) is an open-source web server application.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web server is a computer program that serve the web pages to the client on request.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 server are used to publish the web pages on  the internet or intranet.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listen for pages request from the client.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examines my page request. It received and response with the request pages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2590800" cy="381000"/>
          </a:xfrm>
        </p:spPr>
        <p:txBody>
          <a:bodyPr/>
          <a:lstStyle/>
          <a:p>
            <a:fld id="{D39495D3-AAEB-4577-A1BC-1CC283DF5DDC}" type="slidenum">
              <a:rPr lang="en-US" sz="2000">
                <a:solidFill>
                  <a:srgbClr val="FF0000"/>
                </a:solidFill>
                <a:latin typeface="Calibri"/>
              </a:rPr>
              <a:pPr/>
              <a:t>11</a:t>
            </a:fld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1524000" y="6629400"/>
            <a:ext cx="9144000" cy="228600"/>
          </a:xfrm>
        </p:spPr>
        <p:txBody>
          <a:bodyPr/>
          <a:lstStyle/>
          <a:p>
            <a:pPr algn="l"/>
            <a:r>
              <a:rPr lang="en-US" sz="2000" b="1" i="1" dirty="0">
                <a:solidFill>
                  <a:srgbClr val="0070C0"/>
                </a:solidFill>
                <a:latin typeface="Calibri"/>
              </a:rPr>
              <a:t>Lecturer Kim No @RUPP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4800600"/>
            <a:ext cx="7239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8000"/>
          </a:xfrm>
        </p:spPr>
        <p:txBody>
          <a:bodyPr>
            <a:noAutofit/>
          </a:bodyPr>
          <a:lstStyle/>
          <a:p>
            <a:r>
              <a:rPr lang="en-US" sz="4400" b="1" dirty="0"/>
              <a:t>II-</a:t>
            </a:r>
            <a:r>
              <a:rPr lang="km-KH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  <a:t>លំហាត់</a:t>
            </a:r>
            <a:br>
              <a:rPr lang="km-KH" sz="4400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</a:br>
            <a:br>
              <a:rPr lang="en-US" sz="4400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</a:br>
            <a:r>
              <a:rPr lang="km-KH" sz="4400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  <a:t>៣០ពិន្ទុ</a:t>
            </a:r>
            <a:br>
              <a:rPr lang="km-KH" sz="4400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</a:br>
            <a:r>
              <a:rPr lang="en-US" sz="4400" b="1" dirty="0">
                <a:latin typeface="AKbalthom KhmerBasic" panose="02000500000000000000" pitchFamily="2" charset="0"/>
                <a:cs typeface="AKbalthom KhmerBasic" panose="02000500000000000000" pitchFamily="2" charset="0"/>
              </a:rPr>
              <a:t>===================================</a:t>
            </a:r>
            <a:b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1-Name Based Virtual Hosting(http </a:t>
            </a:r>
            <a:r>
              <a:rPr lang="en-US" sz="3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https)</a:t>
            </a:r>
            <a:b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2-Primary DNS</a:t>
            </a:r>
            <a:b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3-DHCPv4</a:t>
            </a:r>
            <a:b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b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2590800" cy="381000"/>
          </a:xfrm>
        </p:spPr>
        <p:txBody>
          <a:bodyPr/>
          <a:lstStyle/>
          <a:p>
            <a:fld id="{D39495D3-AAEB-4577-A1BC-1CC283DF5DDC}" type="slidenum">
              <a:rPr lang="en-US" sz="2000">
                <a:solidFill>
                  <a:srgbClr val="FF0000"/>
                </a:solidFill>
                <a:latin typeface="Calibri"/>
              </a:rPr>
              <a:pPr/>
              <a:t>12</a:t>
            </a:fld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1524000" y="6629400"/>
            <a:ext cx="9144000" cy="228600"/>
          </a:xfrm>
        </p:spPr>
        <p:txBody>
          <a:bodyPr/>
          <a:lstStyle/>
          <a:p>
            <a:pPr algn="l"/>
            <a:r>
              <a:rPr lang="en-US" sz="2000" b="1" i="1" dirty="0">
                <a:solidFill>
                  <a:srgbClr val="0070C0"/>
                </a:solidFill>
                <a:latin typeface="Calibri"/>
              </a:rPr>
              <a:t>Lecturer Kim No @RUPP</a:t>
            </a:r>
          </a:p>
        </p:txBody>
      </p:sp>
    </p:spTree>
    <p:extLst>
      <p:ext uri="{BB962C8B-B14F-4D97-AF65-F5344CB8AC3E}">
        <p14:creationId xmlns:p14="http://schemas.microsoft.com/office/powerpoint/2010/main" val="13487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12830-1266-4960-B080-9B51B3C4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"/>
            <a:ext cx="9144000" cy="1544715"/>
          </a:xfrm>
        </p:spPr>
        <p:txBody>
          <a:bodyPr rtlCol="0">
            <a:normAutofit fontScale="90000"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br>
              <a:rPr lang="en-US" sz="3200" dirty="0">
                <a:latin typeface="Khmer OS Battambang" panose="02000500000000020004" pitchFamily="2" charset="0"/>
                <a:ea typeface="Arial Unicode MS" panose="020B0604020202020204" pitchFamily="34" charset="-128"/>
                <a:cs typeface="DaunPenh"/>
              </a:rPr>
            </a:br>
            <a:br>
              <a:rPr lang="en-US" sz="3200" dirty="0">
                <a:latin typeface="Khmer OS Battambang" panose="02000500000000020004" pitchFamily="2" charset="0"/>
                <a:ea typeface="Arial Unicode MS" panose="020B0604020202020204" pitchFamily="34" charset="-128"/>
                <a:cs typeface="DaunPenh"/>
              </a:rPr>
            </a:b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Chapter7:Configuring File Servers</a:t>
            </a:r>
            <a:br>
              <a:rPr lang="en-US" sz="3200" dirty="0">
                <a:latin typeface="Khmer OS Battambang" panose="02000500000000020004" pitchFamily="2" charset="0"/>
                <a:ea typeface="Arial Unicode MS" panose="020B0604020202020204" pitchFamily="34" charset="-128"/>
                <a:cs typeface="DaunPenh"/>
              </a:rPr>
            </a:br>
            <a:r>
              <a:rPr lang="en-US" sz="3600" b="1" i="1" dirty="0">
                <a:solidFill>
                  <a:srgbClr val="FF0000"/>
                </a:solidFill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~Understanding Samba (Windows File Server)~</a:t>
            </a:r>
            <a:br>
              <a:rPr lang="en-US" sz="4000" b="1" i="1" dirty="0">
                <a:solidFill>
                  <a:srgbClr val="FF000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</a:br>
            <a:br>
              <a:rPr lang="en-US" sz="2800" b="1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0243" name="Content Placeholder 1">
            <a:extLst>
              <a:ext uri="{FF2B5EF4-FFF2-40B4-BE49-F238E27FC236}">
                <a16:creationId xmlns:a16="http://schemas.microsoft.com/office/drawing/2014/main" id="{AD49E1A5-9D95-4E99-986A-4C04F5EABD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2322" y="1629237"/>
            <a:ext cx="8382000" cy="4915640"/>
          </a:xfrm>
        </p:spPr>
      </p:pic>
      <p:sp>
        <p:nvSpPr>
          <p:cNvPr id="10244" name="Slide Number Placeholder 31">
            <a:extLst>
              <a:ext uri="{FF2B5EF4-FFF2-40B4-BE49-F238E27FC236}">
                <a16:creationId xmlns:a16="http://schemas.microsoft.com/office/drawing/2014/main" id="{510609B3-5ABA-41D6-81C8-4095859F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77000"/>
            <a:ext cx="2590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69AA8F-D315-4B5B-A9C0-DADA90EA51D7}" type="slidenum">
              <a:rPr lang="en-US" altLang="en-US" sz="2000">
                <a:solidFill>
                  <a:srgbClr val="FF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5125" name="Footer Placeholder 32">
            <a:extLst>
              <a:ext uri="{FF2B5EF4-FFF2-40B4-BE49-F238E27FC236}">
                <a16:creationId xmlns:a16="http://schemas.microsoft.com/office/drawing/2014/main" id="{7FC5C47D-8E73-4765-8EF2-5AF98F28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524000" y="6629400"/>
            <a:ext cx="9144000" cy="2286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i="1" dirty="0">
                <a:solidFill>
                  <a:srgbClr val="0070C0"/>
                </a:solidFill>
              </a:rPr>
              <a:t>Lecturer Kim No @RUPP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26764-213A-43DE-96CC-14DEBE97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3600" b="1" spc="-100" dirty="0">
                <a:solidFill>
                  <a:srgbClr val="675E47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Samba Installation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Slide Number Placeholder 31">
            <a:extLst>
              <a:ext uri="{FF2B5EF4-FFF2-40B4-BE49-F238E27FC236}">
                <a16:creationId xmlns:a16="http://schemas.microsoft.com/office/drawing/2014/main" id="{6E362A8A-66A0-4CCD-B83F-CF674C2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77000"/>
            <a:ext cx="2590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69C3A-7F73-45A6-A400-6AA620EFB7A9}" type="slidenum">
              <a:rPr lang="en-US" altLang="en-US" sz="2000">
                <a:solidFill>
                  <a:srgbClr val="FF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9220" name="Footer Placeholder 32">
            <a:extLst>
              <a:ext uri="{FF2B5EF4-FFF2-40B4-BE49-F238E27FC236}">
                <a16:creationId xmlns:a16="http://schemas.microsoft.com/office/drawing/2014/main" id="{5B56B76B-4EE6-46BB-9E85-E817BBEF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524000" y="6629400"/>
            <a:ext cx="9144000" cy="2286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i="1" dirty="0">
                <a:solidFill>
                  <a:srgbClr val="0070C0"/>
                </a:solidFill>
              </a:rPr>
              <a:t>Lecturer Kim No @RUPP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C534-C6A5-42C9-84C6-3DA419E3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838200"/>
            <a:ext cx="9144000" cy="6019800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buClr>
                <a:srgbClr val="A9A57C"/>
              </a:buClr>
              <a:defRPr/>
            </a:pPr>
            <a:r>
              <a:rPr lang="en-US" altLang="en-US" sz="2600" dirty="0">
                <a:solidFill>
                  <a:srgbClr val="2F2B2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2700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Installing from rpm</a:t>
            </a:r>
          </a:p>
          <a:p>
            <a:pPr marL="639763" lvl="1">
              <a:lnSpc>
                <a:spcPct val="80000"/>
              </a:lnSpc>
              <a:buClr>
                <a:srgbClr val="9CBEBD"/>
              </a:buClr>
              <a:defRPr/>
            </a:pP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rpm –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ivh</a:t>
            </a: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samba.x.x.x.rpm</a:t>
            </a: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--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nodeps</a:t>
            </a:r>
            <a:endParaRPr lang="en-US" altLang="en-US" sz="2700" dirty="0">
              <a:solidFill>
                <a:srgbClr val="2F2B2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39763" lvl="1">
              <a:lnSpc>
                <a:spcPct val="80000"/>
              </a:lnSpc>
              <a:buClr>
                <a:srgbClr val="9CBEBD"/>
              </a:buClr>
              <a:defRPr/>
            </a:pP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rpm –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ivh</a:t>
            </a: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samba-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common.x.x.x.rpm</a:t>
            </a: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--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nodeps</a:t>
            </a:r>
            <a:endParaRPr lang="en-US" altLang="en-US" sz="2700" dirty="0">
              <a:solidFill>
                <a:srgbClr val="2F2B2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39763" lvl="1">
              <a:lnSpc>
                <a:spcPct val="80000"/>
              </a:lnSpc>
              <a:buClr>
                <a:srgbClr val="9CBEBD"/>
              </a:buClr>
              <a:defRPr/>
            </a:pP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rpm –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ivh</a:t>
            </a: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samba-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client.x.x.x.rpm</a:t>
            </a: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--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nodeps</a:t>
            </a:r>
            <a:endParaRPr lang="en-US" altLang="en-US" sz="2700" dirty="0">
              <a:solidFill>
                <a:srgbClr val="2F2B2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39763" lvl="1">
              <a:lnSpc>
                <a:spcPct val="80000"/>
              </a:lnSpc>
              <a:buClr>
                <a:srgbClr val="9CBEBD"/>
              </a:buClr>
              <a:defRPr/>
            </a:pP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rpm –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ivh</a:t>
            </a: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samba-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winbind.x.x.x.rpm</a:t>
            </a:r>
            <a:r>
              <a:rPr lang="en-US" altLang="en-US" sz="2700" dirty="0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--</a:t>
            </a:r>
            <a:r>
              <a:rPr lang="en-US" altLang="en-US" sz="2700" dirty="0" err="1">
                <a:solidFill>
                  <a:srgbClr val="2F2B2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nodeps</a:t>
            </a:r>
            <a:endParaRPr lang="en-US" altLang="en-US" sz="2700" dirty="0">
              <a:solidFill>
                <a:srgbClr val="2F2B2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Clr>
                <a:srgbClr val="A9A57C"/>
              </a:buClr>
              <a:defRPr/>
            </a:pPr>
            <a:endParaRPr lang="en-US" altLang="en-US" sz="2700" b="1" i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Clr>
                <a:srgbClr val="A9A57C"/>
              </a:buClr>
              <a:defRPr/>
            </a:pPr>
            <a:r>
              <a:rPr lang="en-US" altLang="en-US" sz="2700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Online install from  YUM </a:t>
            </a:r>
          </a:p>
          <a:p>
            <a:pPr marL="114300" indent="0" algn="ctr">
              <a:lnSpc>
                <a:spcPct val="80000"/>
              </a:lnSpc>
              <a:buClr>
                <a:srgbClr val="A9A57C"/>
              </a:buClr>
              <a:buNone/>
              <a:defRPr/>
            </a:pPr>
            <a:r>
              <a:rPr lang="en-US" altLang="en-US" sz="3200" dirty="0">
                <a:solidFill>
                  <a:srgbClr val="00B05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# yum install samba samba-common samba-client samba-</a:t>
            </a:r>
            <a:r>
              <a:rPr lang="en-US" altLang="en-US" sz="3200" dirty="0" err="1">
                <a:solidFill>
                  <a:srgbClr val="00B05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winbind</a:t>
            </a:r>
            <a:endParaRPr lang="en-US" altLang="en-US" sz="3200" dirty="0">
              <a:solidFill>
                <a:srgbClr val="00B05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EF7D4-229D-418F-B993-230A4489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4800" b="1" i="1" spc="-100" dirty="0">
                <a:solidFill>
                  <a:srgbClr val="FF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Samba Configuration</a:t>
            </a:r>
            <a:endParaRPr lang="en-US" sz="4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Slide Number Placeholder 31">
            <a:extLst>
              <a:ext uri="{FF2B5EF4-FFF2-40B4-BE49-F238E27FC236}">
                <a16:creationId xmlns:a16="http://schemas.microsoft.com/office/drawing/2014/main" id="{4BD0AB71-857F-4FFF-946E-52A3B6EF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77000"/>
            <a:ext cx="2590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3DB7C-427C-42B2-B27C-B39E65AADAB6}" type="slidenum">
              <a:rPr lang="en-US" altLang="en-US" sz="2000">
                <a:solidFill>
                  <a:srgbClr val="FF0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0244" name="Footer Placeholder 32">
            <a:extLst>
              <a:ext uri="{FF2B5EF4-FFF2-40B4-BE49-F238E27FC236}">
                <a16:creationId xmlns:a16="http://schemas.microsoft.com/office/drawing/2014/main" id="{4A7F0E04-C555-43AD-BF80-C0019E81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524000" y="6629400"/>
            <a:ext cx="9144000" cy="2286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i="1" dirty="0">
                <a:solidFill>
                  <a:srgbClr val="0070C0"/>
                </a:solidFill>
              </a:rPr>
              <a:t>Lecturer Kim No @RUPP</a:t>
            </a:r>
          </a:p>
        </p:txBody>
      </p:sp>
      <p:sp>
        <p:nvSpPr>
          <p:cNvPr id="20485" name="Content Placeholder 2">
            <a:extLst>
              <a:ext uri="{FF2B5EF4-FFF2-40B4-BE49-F238E27FC236}">
                <a16:creationId xmlns:a16="http://schemas.microsoft.com/office/drawing/2014/main" id="{97D2B467-5B9B-4BF9-9BE5-801D4EF96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838200"/>
            <a:ext cx="9144000" cy="6019800"/>
          </a:xfrm>
        </p:spPr>
        <p:txBody>
          <a:bodyPr/>
          <a:lstStyle/>
          <a:p>
            <a:pPr marL="114300" indent="0">
              <a:lnSpc>
                <a:spcPct val="80000"/>
              </a:lnSpc>
              <a:buClr>
                <a:srgbClr val="A9A57C"/>
              </a:buClr>
              <a:buNone/>
            </a:pPr>
            <a:r>
              <a:rPr lang="en-US" altLang="en-US" sz="2600">
                <a:solidFill>
                  <a:srgbClr val="2F2B2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endParaRPr lang="en-US" altLang="en-US" sz="2700">
              <a:solidFill>
                <a:srgbClr val="2F2B2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0486" name="Picture 5">
            <a:extLst>
              <a:ext uri="{FF2B5EF4-FFF2-40B4-BE49-F238E27FC236}">
                <a16:creationId xmlns:a16="http://schemas.microsoft.com/office/drawing/2014/main" id="{5735EEE1-9F15-4E4E-9F78-2B8E81846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4814"/>
            <a:ext cx="820578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Chapter8-Configuring DNS Servers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762000"/>
            <a:ext cx="9144000" cy="60960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Name System (DNS)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Internet service that converts a fully qualified domain name, such as www.google.com, into its corresponding IP address, such as 66.102.13.105. You can think of DNS as the directory of Internet hosts — DNS is the reason why you can use easy-to-remember hostnames even though TCP/IP requires numeric IP addresses for data transfers.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2590800" cy="381000"/>
          </a:xfrm>
        </p:spPr>
        <p:txBody>
          <a:bodyPr/>
          <a:lstStyle/>
          <a:p>
            <a:fld id="{D39495D3-AAEB-4577-A1BC-1CC283DF5DDC}" type="slidenum">
              <a:rPr lang="en-US" sz="2000">
                <a:solidFill>
                  <a:srgbClr val="FF0000"/>
                </a:solidFill>
                <a:latin typeface="Calibri"/>
              </a:rPr>
              <a:pPr/>
              <a:t>5</a:t>
            </a:fld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1524000" y="6629400"/>
            <a:ext cx="9144000" cy="228600"/>
          </a:xfrm>
        </p:spPr>
        <p:txBody>
          <a:bodyPr/>
          <a:lstStyle/>
          <a:p>
            <a:pPr algn="l"/>
            <a:r>
              <a:rPr lang="en-US" sz="2000" b="1" i="1" dirty="0">
                <a:solidFill>
                  <a:srgbClr val="0070C0"/>
                </a:solidFill>
                <a:latin typeface="Calibri"/>
              </a:rPr>
              <a:t>Lecturer Kim No @RUPP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4800601"/>
            <a:ext cx="6191250" cy="18521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 includes three major components: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✦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named daemon (the </a:t>
            </a:r>
            <a:r>
              <a:rPr lang="en-US" sz="3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server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	which responds to queries about hostnames and IP addresses</a:t>
            </a: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✦ 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 library (DNS client resolution)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use on all Unix base system to</a:t>
            </a:r>
            <a:r>
              <a:rPr lang="en-US" sz="3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resolve host queries by contacting the servers of DNS distributed 	database</a:t>
            </a: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✦ 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Command-line DNS utility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programs, such as dig (Domain Internet Groper) and host, that users can use to query DNS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2590800" cy="381000"/>
          </a:xfrm>
        </p:spPr>
        <p:txBody>
          <a:bodyPr/>
          <a:lstStyle/>
          <a:p>
            <a:fld id="{D39495D3-AAEB-4577-A1BC-1CC283DF5DDC}" type="slidenum">
              <a:rPr lang="en-US" sz="2000">
                <a:solidFill>
                  <a:srgbClr val="FF0000"/>
                </a:solidFill>
                <a:latin typeface="Calibri"/>
              </a:rPr>
              <a:pPr/>
              <a:t>6</a:t>
            </a:fld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1524000" y="6629400"/>
            <a:ext cx="9144000" cy="228600"/>
          </a:xfrm>
        </p:spPr>
        <p:txBody>
          <a:bodyPr/>
          <a:lstStyle/>
          <a:p>
            <a:pPr algn="l"/>
            <a:r>
              <a:rPr lang="en-US" sz="2000" b="1" i="1" dirty="0">
                <a:solidFill>
                  <a:srgbClr val="0070C0"/>
                </a:solidFill>
                <a:latin typeface="Calibri"/>
              </a:rPr>
              <a:t>Lecturer Kim No @RUPP</a:t>
            </a:r>
          </a:p>
        </p:txBody>
      </p:sp>
    </p:spTree>
    <p:extLst>
      <p:ext uri="{BB962C8B-B14F-4D97-AF65-F5344CB8AC3E}">
        <p14:creationId xmlns:p14="http://schemas.microsoft.com/office/powerpoint/2010/main" val="136597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DNS Zones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533400"/>
            <a:ext cx="9144000" cy="6324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DNS zone is the specific portion of a DNS namespace (such as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adatum.com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that contains DNS records, also called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records.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DNS zone is hosted on a DNS server that is responsible for responding to queries for records in a specific domain. 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For example, the DNS server that is responsible for resolving </a:t>
            </a:r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www.adatum.com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to an </a:t>
            </a:r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would contain the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adatum.com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zone.</a:t>
            </a:r>
          </a:p>
          <a:p>
            <a:pPr marL="0" indent="0">
              <a:lnSpc>
                <a:spcPct val="120000"/>
              </a:lnSpc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2590800" cy="381000"/>
          </a:xfrm>
        </p:spPr>
        <p:txBody>
          <a:bodyPr/>
          <a:lstStyle/>
          <a:p>
            <a:fld id="{D39495D3-AAEB-4577-A1BC-1CC283DF5DDC}" type="slidenum">
              <a:rPr lang="en-US" sz="2000">
                <a:solidFill>
                  <a:srgbClr val="FF0000"/>
                </a:solidFill>
                <a:latin typeface="Calibri"/>
              </a:rPr>
              <a:pPr/>
              <a:t>7</a:t>
            </a:fld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1524000" y="6629400"/>
            <a:ext cx="9144000" cy="228600"/>
          </a:xfrm>
        </p:spPr>
        <p:txBody>
          <a:bodyPr/>
          <a:lstStyle/>
          <a:p>
            <a:pPr algn="l"/>
            <a:r>
              <a:rPr lang="en-US" sz="2000" b="1" i="1" dirty="0">
                <a:solidFill>
                  <a:srgbClr val="0070C0"/>
                </a:solidFill>
                <a:latin typeface="Calibri"/>
              </a:rPr>
              <a:t>Lecturer Kim No @RUPP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4419600"/>
            <a:ext cx="4192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3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DNS Zones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533400"/>
            <a:ext cx="9144000" cy="6324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Zone types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Forward lookup zones: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resolve host names to IP addresses.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Reverse lookup zones: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resolve IP addresses to domain names. 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2590800" cy="381000"/>
          </a:xfrm>
        </p:spPr>
        <p:txBody>
          <a:bodyPr/>
          <a:lstStyle/>
          <a:p>
            <a:fld id="{D39495D3-AAEB-4577-A1BC-1CC283DF5DDC}" type="slidenum">
              <a:rPr lang="en-US" sz="2000">
                <a:solidFill>
                  <a:srgbClr val="FF0000"/>
                </a:solidFill>
                <a:latin typeface="Calibri"/>
              </a:rPr>
              <a:pPr/>
              <a:t>8</a:t>
            </a:fld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1524000" y="6629400"/>
            <a:ext cx="9144000" cy="228600"/>
          </a:xfrm>
        </p:spPr>
        <p:txBody>
          <a:bodyPr/>
          <a:lstStyle/>
          <a:p>
            <a:pPr algn="l"/>
            <a:r>
              <a:rPr lang="en-US" sz="2000" b="1" i="1" dirty="0">
                <a:solidFill>
                  <a:srgbClr val="0070C0"/>
                </a:solidFill>
                <a:latin typeface="Calibri"/>
              </a:rPr>
              <a:t>Lecturer Kim No @RUPP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971800"/>
            <a:ext cx="7924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Chapter09:Configuring DHCP Servers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609600"/>
            <a:ext cx="9144000" cy="6248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~Overview of the DHCP Server~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DHCP is a standard developed to enable host systems in a TCP/IP network to be configured automatically for the network as they boot. DHCP uses a client/server mechanism: servers store and manage configuration information for clients, and provide that information upon a client's request. The information includes the client's IP address and information about network services available to the client.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2590800" cy="381000"/>
          </a:xfrm>
        </p:spPr>
        <p:txBody>
          <a:bodyPr/>
          <a:lstStyle/>
          <a:p>
            <a:fld id="{D39495D3-AAEB-4577-A1BC-1CC283DF5DDC}" type="slidenum">
              <a:rPr lang="en-US" sz="2000">
                <a:solidFill>
                  <a:srgbClr val="FF0000"/>
                </a:solidFill>
                <a:latin typeface="Calibri"/>
              </a:rPr>
              <a:pPr/>
              <a:t>9</a:t>
            </a:fld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1524000" y="6629400"/>
            <a:ext cx="9144000" cy="228600"/>
          </a:xfrm>
        </p:spPr>
        <p:txBody>
          <a:bodyPr/>
          <a:lstStyle/>
          <a:p>
            <a:pPr algn="l"/>
            <a:r>
              <a:rPr lang="en-US" sz="2000" b="1" i="1" dirty="0">
                <a:solidFill>
                  <a:srgbClr val="0070C0"/>
                </a:solidFill>
                <a:latin typeface="Calibri"/>
              </a:rPr>
              <a:t>Lecturer Kim No @RUPP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9376" y="4191000"/>
            <a:ext cx="4694327" cy="266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1080</Words>
  <Application>Microsoft Office PowerPoint</Application>
  <PresentationFormat>Widescreen</PresentationFormat>
  <Paragraphs>95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AKbalthom KhmerBasic</vt:lpstr>
      <vt:lpstr>Arial</vt:lpstr>
      <vt:lpstr>Calibri</vt:lpstr>
      <vt:lpstr>Calibri Light</vt:lpstr>
      <vt:lpstr>Khmer OS Battambang</vt:lpstr>
      <vt:lpstr>Times New Roman</vt:lpstr>
      <vt:lpstr>Wingdings</vt:lpstr>
      <vt:lpstr>Office Theme</vt:lpstr>
      <vt:lpstr>2_Office Theme</vt:lpstr>
      <vt:lpstr>Review For Final Exam ====================  I-សំណួរ  ៣០ពិន្ទុ</vt:lpstr>
      <vt:lpstr>  Chapter7:Configuring File Servers ~Understanding Samba (Windows File Server)~  </vt:lpstr>
      <vt:lpstr>Samba Installation</vt:lpstr>
      <vt:lpstr>Samba Configuration</vt:lpstr>
      <vt:lpstr>Chapter8-Configuring DNS Servers</vt:lpstr>
      <vt:lpstr>PowerPoint Presentation</vt:lpstr>
      <vt:lpstr>DNS Zones</vt:lpstr>
      <vt:lpstr>DNS Zones</vt:lpstr>
      <vt:lpstr>Chapter09:Configuring DHCP Servers</vt:lpstr>
      <vt:lpstr>~Benefits of Using DHCP~</vt:lpstr>
      <vt:lpstr>Chapter11: Apache Web Server</vt:lpstr>
      <vt:lpstr>II-លំហាត់  ៣០ពិន្ទុ =================================== 1-Name Based Virtual Hosting(http &amp; https)            2-Primary DNS    3-DHCPv4  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Final Exam</dc:title>
  <dc:creator>Kim No</dc:creator>
  <cp:lastModifiedBy>Noy Rada</cp:lastModifiedBy>
  <cp:revision>17</cp:revision>
  <dcterms:created xsi:type="dcterms:W3CDTF">2021-05-11T12:19:04Z</dcterms:created>
  <dcterms:modified xsi:type="dcterms:W3CDTF">2025-04-21T06:21:26Z</dcterms:modified>
</cp:coreProperties>
</file>