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66" r:id="rId17"/>
    <p:sldId id="267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478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31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653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558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8873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273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3201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6781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36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42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498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76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454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159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39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511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757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ABFB8D8-05D9-4BB2-A474-B5758B836919}" type="datetimeFigureOut">
              <a:rPr lang="id-ID" smtClean="0"/>
              <a:t>24/07/2025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C940B8-C6C9-4420-9E2C-13BCD18E1D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12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979" y="1822438"/>
            <a:ext cx="7224667" cy="699340"/>
          </a:xfrm>
        </p:spPr>
        <p:txBody>
          <a:bodyPr>
            <a:normAutofit fontScale="90000"/>
          </a:bodyPr>
          <a:lstStyle/>
          <a:p>
            <a:pPr algn="l"/>
            <a:r>
              <a:rPr lang="id-ID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Tokoh tokoh penemu dan yang mengembankan komputer</a:t>
            </a:r>
            <a:endParaRPr lang="id-ID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23421" y="5798337"/>
            <a:ext cx="9440034" cy="1049867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6" y="3069773"/>
            <a:ext cx="1983008" cy="2596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74" y="4066146"/>
            <a:ext cx="2857500" cy="1600200"/>
          </a:xfrm>
          <a:prstGeom prst="rect">
            <a:avLst/>
          </a:prstGeom>
        </p:spPr>
      </p:pic>
      <p:sp>
        <p:nvSpPr>
          <p:cNvPr id="7" name="Right Arrow 6">
            <a:hlinkClick r:id="rId4" action="ppaction://hlinksldjump"/>
          </p:cNvPr>
          <p:cNvSpPr/>
          <p:nvPr/>
        </p:nvSpPr>
        <p:spPr>
          <a:xfrm>
            <a:off x="10202090" y="5421934"/>
            <a:ext cx="1698172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12" y="3937603"/>
            <a:ext cx="3087040" cy="17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256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281" y="348342"/>
            <a:ext cx="10353762" cy="970450"/>
          </a:xfrm>
        </p:spPr>
        <p:txBody>
          <a:bodyPr/>
          <a:lstStyle/>
          <a:p>
            <a:r>
              <a:rPr lang="id-ID" dirty="0" smtClean="0"/>
              <a:t>9.Bill gates dan Paul Allen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509" y="1732449"/>
            <a:ext cx="5454586" cy="4058751"/>
          </a:xfrm>
        </p:spPr>
        <p:txBody>
          <a:bodyPr>
            <a:normAutofit/>
          </a:bodyPr>
          <a:lstStyle/>
          <a:p>
            <a:r>
              <a:rPr lang="id-ID" sz="2400" dirty="0" smtClean="0"/>
              <a:t>Dikenal sebagai pendiri microsoft</a:t>
            </a:r>
          </a:p>
          <a:p>
            <a:r>
              <a:rPr lang="id-ID" sz="2400" dirty="0" smtClean="0"/>
              <a:t>Tempat amerika serikat</a:t>
            </a:r>
          </a:p>
          <a:p>
            <a:r>
              <a:rPr lang="id-ID" sz="2400" dirty="0" smtClean="0"/>
              <a:t>Penemuan nya : mendirikan microsoft 1975)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2449"/>
            <a:ext cx="2683696" cy="2369288"/>
          </a:xfrm>
          <a:prstGeom prst="rect">
            <a:avLst/>
          </a:prstGeom>
        </p:spPr>
      </p:pic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8229599" y="5421934"/>
            <a:ext cx="1567543" cy="901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  <p:sp>
        <p:nvSpPr>
          <p:cNvPr id="6" name="Right Arrow 5">
            <a:hlinkClick r:id="rId4" action="ppaction://hlinksldjump"/>
          </p:cNvPr>
          <p:cNvSpPr/>
          <p:nvPr/>
        </p:nvSpPr>
        <p:spPr>
          <a:xfrm>
            <a:off x="10202090" y="5421934"/>
            <a:ext cx="1698172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355644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82" y="387531"/>
            <a:ext cx="10353762" cy="970450"/>
          </a:xfrm>
        </p:spPr>
        <p:txBody>
          <a:bodyPr/>
          <a:lstStyle/>
          <a:p>
            <a:r>
              <a:rPr lang="id-ID" dirty="0" smtClean="0"/>
              <a:t>Sejarah perkembangan komputer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36424" y="1920241"/>
            <a:ext cx="6897187" cy="399723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d-ID" sz="2400" b="1" dirty="0" smtClean="0"/>
              <a:t>1.Komputer </a:t>
            </a:r>
            <a:r>
              <a:rPr lang="id-ID" sz="2400" b="1" dirty="0"/>
              <a:t>Generasi Pertama (1940–1956)</a:t>
            </a:r>
          </a:p>
          <a:p>
            <a:r>
              <a:rPr lang="id-ID" sz="2400" dirty="0"/>
              <a:t>Menggunakan </a:t>
            </a:r>
            <a:r>
              <a:rPr lang="id-ID" sz="2400" b="1" dirty="0"/>
              <a:t>tabung vakum</a:t>
            </a:r>
            <a:endParaRPr lang="id-ID" sz="2400" dirty="0"/>
          </a:p>
          <a:p>
            <a:r>
              <a:rPr lang="id-ID" sz="2400" dirty="0"/>
              <a:t>Ukuran sangat besar, lambat, dan cepat panas</a:t>
            </a:r>
          </a:p>
          <a:p>
            <a:r>
              <a:rPr lang="id-ID" sz="2400" dirty="0"/>
              <a:t>Contoh: </a:t>
            </a:r>
            <a:r>
              <a:rPr lang="id-ID" sz="2400" b="1" dirty="0"/>
              <a:t>ENIAC</a:t>
            </a:r>
            <a:r>
              <a:rPr lang="id-ID" sz="2400" dirty="0"/>
              <a:t> (1946), komputer pertama berskala besar</a:t>
            </a:r>
          </a:p>
          <a:p>
            <a:endParaRPr lang="id-ID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2" y="1920240"/>
            <a:ext cx="3252651" cy="2321892"/>
          </a:xfrm>
          <a:prstGeom prst="rect">
            <a:avLst/>
          </a:prstGeom>
        </p:spPr>
      </p:pic>
      <p:sp>
        <p:nvSpPr>
          <p:cNvPr id="9" name="Left Arrow 8">
            <a:hlinkClick r:id="rId3" action="ppaction://hlinksldjump"/>
          </p:cNvPr>
          <p:cNvSpPr/>
          <p:nvPr/>
        </p:nvSpPr>
        <p:spPr>
          <a:xfrm>
            <a:off x="8229599" y="5421934"/>
            <a:ext cx="1567543" cy="901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  <p:sp>
        <p:nvSpPr>
          <p:cNvPr id="10" name="Right Arrow 9">
            <a:hlinkClick r:id="rId4" action="ppaction://hlinksldjump"/>
          </p:cNvPr>
          <p:cNvSpPr/>
          <p:nvPr/>
        </p:nvSpPr>
        <p:spPr>
          <a:xfrm>
            <a:off x="10202090" y="5421934"/>
            <a:ext cx="1698172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445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48342"/>
            <a:ext cx="10353762" cy="970450"/>
          </a:xfrm>
        </p:spPr>
        <p:txBody>
          <a:bodyPr/>
          <a:lstStyle/>
          <a:p>
            <a:r>
              <a:rPr lang="id-ID" dirty="0" smtClean="0"/>
              <a:t>Sejarah perkembangan computer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18" y="1876141"/>
            <a:ext cx="6701246" cy="31661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d-ID" sz="2400" b="1" dirty="0" smtClean="0"/>
              <a:t>2.Komputer </a:t>
            </a:r>
            <a:r>
              <a:rPr lang="id-ID" sz="2400" b="1" dirty="0"/>
              <a:t>Generasi Kedua (1956–1963)</a:t>
            </a:r>
          </a:p>
          <a:p>
            <a:r>
              <a:rPr lang="id-ID" sz="2400" dirty="0"/>
              <a:t>Menggunakan </a:t>
            </a:r>
            <a:r>
              <a:rPr lang="id-ID" sz="2400" b="1" dirty="0"/>
              <a:t>transistor</a:t>
            </a:r>
            <a:r>
              <a:rPr lang="id-ID" sz="2400" dirty="0"/>
              <a:t>, lebih kecil dan hemat daya</a:t>
            </a:r>
          </a:p>
          <a:p>
            <a:r>
              <a:rPr lang="id-ID" sz="2400" dirty="0"/>
              <a:t>Mulai digunakan di universitas dan perusahaan besar</a:t>
            </a:r>
          </a:p>
          <a:p>
            <a:r>
              <a:rPr lang="id-ID" sz="2400" dirty="0"/>
              <a:t>Contoh: </a:t>
            </a:r>
            <a:r>
              <a:rPr lang="id-ID" sz="2400" b="1" dirty="0"/>
              <a:t>IBM 1401</a:t>
            </a:r>
            <a:endParaRPr lang="id-ID" sz="2400" dirty="0"/>
          </a:p>
          <a:p>
            <a:pPr marL="36900" indent="0">
              <a:buNone/>
            </a:pP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4" y="1876141"/>
            <a:ext cx="3501268" cy="2108030"/>
          </a:xfrm>
          <a:prstGeom prst="rect">
            <a:avLst/>
          </a:prstGeom>
        </p:spPr>
      </p:pic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10202090" y="5421934"/>
            <a:ext cx="1698172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  <p:sp>
        <p:nvSpPr>
          <p:cNvPr id="6" name="Left Arrow 5">
            <a:hlinkClick r:id="rId4" action="ppaction://hlinksldjump"/>
          </p:cNvPr>
          <p:cNvSpPr/>
          <p:nvPr/>
        </p:nvSpPr>
        <p:spPr>
          <a:xfrm>
            <a:off x="8229599" y="5448060"/>
            <a:ext cx="1567543" cy="901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2840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Sejarah perkembangan computer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405" y="2166666"/>
            <a:ext cx="7583978" cy="3789998"/>
          </a:xfrm>
        </p:spPr>
        <p:txBody>
          <a:bodyPr/>
          <a:lstStyle/>
          <a:p>
            <a:r>
              <a:rPr lang="id-ID" b="1" dirty="0"/>
              <a:t>3</a:t>
            </a:r>
            <a:r>
              <a:rPr lang="id-ID" sz="2400" b="1" dirty="0"/>
              <a:t>. Komputer Generasi Ketiga (1964–1971)</a:t>
            </a:r>
          </a:p>
          <a:p>
            <a:r>
              <a:rPr lang="id-ID" sz="2400" dirty="0"/>
              <a:t>Menggunakan </a:t>
            </a:r>
            <a:r>
              <a:rPr lang="id-ID" sz="2400" b="1" dirty="0"/>
              <a:t>IC (Integrated Circuit)</a:t>
            </a:r>
            <a:r>
              <a:rPr lang="id-ID" sz="2400" dirty="0"/>
              <a:t> atau sirkuit terpadu</a:t>
            </a:r>
          </a:p>
          <a:p>
            <a:r>
              <a:rPr lang="id-ID" sz="2400" dirty="0"/>
              <a:t>Lebih cepat, murah, dan bisa multitugas</a:t>
            </a:r>
          </a:p>
          <a:p>
            <a:r>
              <a:rPr lang="id-ID" sz="2400" dirty="0"/>
              <a:t>Contoh: </a:t>
            </a:r>
            <a:r>
              <a:rPr lang="id-ID" sz="2400" b="1" dirty="0"/>
              <a:t>IBM System/360</a:t>
            </a:r>
            <a:endParaRPr lang="id-ID" sz="2400" dirty="0"/>
          </a:p>
          <a:p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" y="2166665"/>
            <a:ext cx="3306596" cy="2392272"/>
          </a:xfrm>
          <a:prstGeom prst="rect">
            <a:avLst/>
          </a:prstGeom>
        </p:spPr>
      </p:pic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10202090" y="5421934"/>
            <a:ext cx="1698172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  <p:sp>
        <p:nvSpPr>
          <p:cNvPr id="6" name="Left Arrow 5">
            <a:hlinkClick r:id="rId4" action="ppaction://hlinksldjump"/>
          </p:cNvPr>
          <p:cNvSpPr/>
          <p:nvPr/>
        </p:nvSpPr>
        <p:spPr>
          <a:xfrm>
            <a:off x="8229599" y="5434997"/>
            <a:ext cx="1567543" cy="901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10036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Sejarah perkembangan computer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699" y="1876140"/>
            <a:ext cx="10353762" cy="4058751"/>
          </a:xfrm>
        </p:spPr>
        <p:txBody>
          <a:bodyPr>
            <a:normAutofit/>
          </a:bodyPr>
          <a:lstStyle/>
          <a:p>
            <a:r>
              <a:rPr lang="id-ID" sz="2400" b="1" dirty="0"/>
              <a:t>4. Komputer Generasi Keempat (1971–sekarang)</a:t>
            </a:r>
          </a:p>
          <a:p>
            <a:r>
              <a:rPr lang="id-ID" sz="2400" dirty="0"/>
              <a:t>Menggunakan </a:t>
            </a:r>
            <a:r>
              <a:rPr lang="id-ID" sz="2400" b="1" dirty="0"/>
              <a:t>mikroprosesor</a:t>
            </a:r>
            <a:r>
              <a:rPr lang="id-ID" sz="2400" dirty="0"/>
              <a:t> (chip)</a:t>
            </a:r>
          </a:p>
          <a:p>
            <a:r>
              <a:rPr lang="id-ID" sz="2400" dirty="0"/>
              <a:t>Ukuran kecil, performa tinggi (laptop, PC, smartphone)</a:t>
            </a:r>
          </a:p>
          <a:p>
            <a:r>
              <a:rPr lang="id-ID" sz="2400" dirty="0"/>
              <a:t>Contoh: Komputer Apple, Intel, AMD</a:t>
            </a:r>
          </a:p>
          <a:p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0" y="1876140"/>
            <a:ext cx="3340471" cy="2460729"/>
          </a:xfrm>
          <a:prstGeom prst="rect">
            <a:avLst/>
          </a:prstGeom>
        </p:spPr>
      </p:pic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10202090" y="5421934"/>
            <a:ext cx="1698172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  <p:sp>
        <p:nvSpPr>
          <p:cNvPr id="6" name="Left Arrow 5">
            <a:hlinkClick r:id="rId4" action="ppaction://hlinksldjump"/>
          </p:cNvPr>
          <p:cNvSpPr/>
          <p:nvPr/>
        </p:nvSpPr>
        <p:spPr>
          <a:xfrm>
            <a:off x="8229599" y="5421934"/>
            <a:ext cx="1567543" cy="901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0816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Sejarah perkembangan computer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7197634" cy="4067460"/>
          </a:xfrm>
        </p:spPr>
        <p:txBody>
          <a:bodyPr>
            <a:normAutofit/>
          </a:bodyPr>
          <a:lstStyle/>
          <a:p>
            <a:r>
              <a:rPr lang="id-ID" sz="2400" b="1" dirty="0"/>
              <a:t>5. Komputer Generasi Kelima (Sekarang &amp; Masa Depan)</a:t>
            </a:r>
          </a:p>
          <a:p>
            <a:r>
              <a:rPr lang="id-ID" sz="2400" dirty="0"/>
              <a:t>Fokus pada </a:t>
            </a:r>
            <a:r>
              <a:rPr lang="id-ID" sz="2400" b="1" dirty="0"/>
              <a:t>kecerdasan buatan (AI)</a:t>
            </a:r>
            <a:r>
              <a:rPr lang="id-ID" sz="2400" dirty="0"/>
              <a:t> dan </a:t>
            </a:r>
            <a:r>
              <a:rPr lang="id-ID" sz="2400" b="1" dirty="0"/>
              <a:t>komputasi kuantum</a:t>
            </a:r>
            <a:endParaRPr lang="id-ID" sz="2400" dirty="0"/>
          </a:p>
          <a:p>
            <a:r>
              <a:rPr lang="id-ID" sz="2400" dirty="0"/>
              <a:t>Komputer bisa "berpikir", belajar, dan memahami bahasa manusia</a:t>
            </a:r>
          </a:p>
          <a:p>
            <a:r>
              <a:rPr lang="id-ID" sz="2400" dirty="0"/>
              <a:t>Contoh: Komputer AI, robot pintar, ChatGPT</a:t>
            </a:r>
          </a:p>
          <a:p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63" y="1905538"/>
            <a:ext cx="4183647" cy="2784027"/>
          </a:xfrm>
          <a:prstGeom prst="rect">
            <a:avLst/>
          </a:prstGeom>
        </p:spPr>
      </p:pic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10202090" y="5421934"/>
            <a:ext cx="1698172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  <p:sp>
        <p:nvSpPr>
          <p:cNvPr id="6" name="Left Arrow 5">
            <a:hlinkClick r:id="rId4" action="ppaction://hlinksldjump"/>
          </p:cNvPr>
          <p:cNvSpPr/>
          <p:nvPr/>
        </p:nvSpPr>
        <p:spPr>
          <a:xfrm>
            <a:off x="8229599" y="5421934"/>
            <a:ext cx="1567543" cy="901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701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30" y="0"/>
            <a:ext cx="10353762" cy="970450"/>
          </a:xfrm>
        </p:spPr>
        <p:txBody>
          <a:bodyPr/>
          <a:lstStyle/>
          <a:p>
            <a:r>
              <a:rPr lang="id-ID" dirty="0" smtClean="0"/>
              <a:t>Kondisi saat ini jika tidak ada computer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08" y="970450"/>
            <a:ext cx="11278205" cy="5511032"/>
          </a:xfrm>
        </p:spPr>
        <p:txBody>
          <a:bodyPr>
            <a:normAutofit/>
          </a:bodyPr>
          <a:lstStyle/>
          <a:p>
            <a:r>
              <a:rPr lang="id-ID" sz="2400" dirty="0" smtClean="0"/>
              <a:t>Tanpa </a:t>
            </a:r>
            <a:r>
              <a:rPr lang="id-ID" sz="2400" dirty="0"/>
              <a:t>komputer, </a:t>
            </a:r>
            <a:r>
              <a:rPr lang="id-ID" sz="2400" b="1" dirty="0"/>
              <a:t>tidak akan ada smartphone, tablet, smart TV, </a:t>
            </a:r>
            <a:r>
              <a:rPr lang="id-ID" sz="2400" b="1" dirty="0" smtClean="0"/>
              <a:t>dan bahkan </a:t>
            </a:r>
            <a:r>
              <a:rPr lang="id-ID" sz="2400" b="1" dirty="0"/>
              <a:t>ATM.</a:t>
            </a:r>
            <a:endParaRPr lang="id-ID" sz="2400" dirty="0"/>
          </a:p>
          <a:p>
            <a:r>
              <a:rPr lang="id-ID" sz="2400" dirty="0"/>
              <a:t>Internet juga tidak akan ada, karena server, router, dan jaringan semua butuh komputer</a:t>
            </a:r>
            <a:r>
              <a:rPr lang="id-ID" sz="2400" dirty="0" smtClean="0"/>
              <a:t>.</a:t>
            </a:r>
          </a:p>
          <a:p>
            <a:r>
              <a:rPr lang="id-ID" sz="2400" b="1" dirty="0"/>
              <a:t>Belajar online tidak mungkin.</a:t>
            </a:r>
            <a:r>
              <a:rPr lang="id-ID" sz="2400" dirty="0"/>
              <a:t> Tidak ada Zoom, Google </a:t>
            </a:r>
            <a:r>
              <a:rPr lang="id-ID" sz="2400" dirty="0" smtClean="0"/>
              <a:t>Classroom. Guru </a:t>
            </a:r>
            <a:r>
              <a:rPr lang="id-ID" sz="2400" dirty="0"/>
              <a:t>dan siswa harus kembali ke metode tatap muka</a:t>
            </a:r>
            <a:r>
              <a:rPr lang="id-ID" sz="2400" dirty="0" smtClean="0"/>
              <a:t>.</a:t>
            </a:r>
            <a:r>
              <a:rPr lang="id-ID" sz="2400" b="1" dirty="0"/>
              <a:t> Proses belajar jadi lebih lambat dan terbatas</a:t>
            </a:r>
            <a:r>
              <a:rPr lang="id-ID" sz="2400" b="1" dirty="0" smtClean="0"/>
              <a:t>.</a:t>
            </a:r>
          </a:p>
          <a:p>
            <a:r>
              <a:rPr lang="id-ID" sz="2400" b="1" dirty="0" smtClean="0"/>
              <a:t>Kesimpulan nya: </a:t>
            </a:r>
            <a:r>
              <a:rPr lang="id-ID" sz="2400" dirty="0" smtClean="0"/>
              <a:t>kehidupan </a:t>
            </a:r>
            <a:r>
              <a:rPr lang="id-ID" sz="2400" dirty="0"/>
              <a:t>modern akan </a:t>
            </a:r>
            <a:r>
              <a:rPr lang="id-ID" sz="2400" b="1" dirty="0"/>
              <a:t>berjalan jauh lebih lambat, terbatas, dan tidak efisien</a:t>
            </a:r>
            <a:r>
              <a:rPr lang="id-ID" sz="2400" b="1" dirty="0" smtClean="0"/>
              <a:t>.</a:t>
            </a:r>
            <a:r>
              <a:rPr lang="id-ID" sz="2400" dirty="0"/>
              <a:t> Kita akan kembali ke zaman kertas, surat, mesin </a:t>
            </a:r>
            <a:r>
              <a:rPr lang="id-ID" sz="2400" dirty="0" smtClean="0"/>
              <a:t>tik.padahal </a:t>
            </a:r>
            <a:r>
              <a:rPr lang="id-ID" sz="2400" dirty="0"/>
              <a:t>sekarang hampir semua kehidupan bergantung pada komputer: dari sekolah, rumah, hingga pekerjaan dan hiburan.</a:t>
            </a:r>
          </a:p>
          <a:p>
            <a:endParaRPr lang="id-ID" sz="2400" dirty="0"/>
          </a:p>
          <a:p>
            <a:endParaRPr lang="id-ID" sz="2400" dirty="0" smtClean="0"/>
          </a:p>
          <a:p>
            <a:endParaRPr lang="id-ID" sz="2400" dirty="0"/>
          </a:p>
          <a:p>
            <a:endParaRPr lang="id-ID" sz="2400" dirty="0"/>
          </a:p>
        </p:txBody>
      </p:sp>
      <p:sp>
        <p:nvSpPr>
          <p:cNvPr id="7" name="Left Arrow 6">
            <a:hlinkClick r:id="rId2" action="ppaction://hlinksldjump"/>
          </p:cNvPr>
          <p:cNvSpPr/>
          <p:nvPr/>
        </p:nvSpPr>
        <p:spPr>
          <a:xfrm>
            <a:off x="8229599" y="5421934"/>
            <a:ext cx="1567543" cy="901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>
            <a:off x="10202090" y="5421934"/>
            <a:ext cx="1698172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60959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07782" y="1738315"/>
            <a:ext cx="10353762" cy="4058751"/>
          </a:xfrm>
        </p:spPr>
        <p:txBody>
          <a:bodyPr>
            <a:normAutofit/>
          </a:bodyPr>
          <a:lstStyle/>
          <a:p>
            <a:pPr marL="2877600" lvl="8" indent="0">
              <a:buNone/>
            </a:pPr>
            <a:r>
              <a:rPr lang="id-ID" sz="2800" dirty="0" smtClean="0"/>
              <a:t>Kerja: </a:t>
            </a:r>
          </a:p>
          <a:p>
            <a:pPr marL="2877600" lvl="8" indent="0">
              <a:buNone/>
            </a:pPr>
            <a:r>
              <a:rPr lang="id-ID" sz="2800" dirty="0" smtClean="0"/>
              <a:t>1.Nozagia ilham</a:t>
            </a:r>
          </a:p>
          <a:p>
            <a:pPr marL="2877600" lvl="8" indent="0">
              <a:buNone/>
            </a:pPr>
            <a:r>
              <a:rPr lang="id-ID" sz="2800" dirty="0" smtClean="0"/>
              <a:t>Kelompok :</a:t>
            </a:r>
          </a:p>
          <a:p>
            <a:pPr marL="2877600" lvl="8" indent="0">
              <a:buNone/>
            </a:pPr>
            <a:r>
              <a:rPr lang="id-ID" sz="2800" dirty="0"/>
              <a:t>2</a:t>
            </a:r>
            <a:r>
              <a:rPr lang="id-ID" sz="2800" dirty="0" smtClean="0"/>
              <a:t>.Athallah </a:t>
            </a:r>
            <a:r>
              <a:rPr lang="id-ID" sz="2800" dirty="0"/>
              <a:t>Febriansyah </a:t>
            </a:r>
            <a:r>
              <a:rPr lang="id-ID" sz="2800" dirty="0" smtClean="0"/>
              <a:t>Chaniago</a:t>
            </a:r>
          </a:p>
          <a:p>
            <a:pPr marL="2877600" lvl="8" indent="0">
              <a:buNone/>
            </a:pPr>
            <a:r>
              <a:rPr lang="id-ID" sz="2800" dirty="0"/>
              <a:t>3</a:t>
            </a:r>
            <a:r>
              <a:rPr lang="id-ID" sz="2800" dirty="0" smtClean="0"/>
              <a:t>.Furqannur </a:t>
            </a:r>
            <a:r>
              <a:rPr lang="id-ID" sz="2800" dirty="0"/>
              <a:t>hakim </a:t>
            </a:r>
            <a:r>
              <a:rPr lang="id-ID" sz="2800" dirty="0" smtClean="0"/>
              <a:t>firman</a:t>
            </a:r>
          </a:p>
          <a:p>
            <a:pPr marL="2877600" lvl="8" indent="0">
              <a:buNone/>
            </a:pPr>
            <a:r>
              <a:rPr lang="id-ID" sz="2800" dirty="0"/>
              <a:t>4</a:t>
            </a:r>
            <a:r>
              <a:rPr lang="id-ID" sz="2800" dirty="0" smtClean="0"/>
              <a:t>.Franco </a:t>
            </a:r>
            <a:r>
              <a:rPr lang="id-ID" sz="2800" dirty="0"/>
              <a:t>Arya putra </a:t>
            </a:r>
            <a:r>
              <a:rPr lang="id-ID" sz="2800" dirty="0" smtClean="0"/>
              <a:t>unsulangi</a:t>
            </a:r>
          </a:p>
          <a:p>
            <a:pPr marL="2877600" lvl="8" indent="0">
              <a:buNone/>
            </a:pPr>
            <a:r>
              <a:rPr lang="id-ID" sz="2800" dirty="0" smtClean="0"/>
              <a:t>5.Fatir </a:t>
            </a:r>
            <a:r>
              <a:rPr lang="id-ID" sz="2800" dirty="0"/>
              <a:t>dzulasfi royha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614559" y="452845"/>
            <a:ext cx="10353762" cy="970450"/>
          </a:xfrm>
        </p:spPr>
        <p:txBody>
          <a:bodyPr/>
          <a:lstStyle/>
          <a:p>
            <a:r>
              <a:rPr lang="id-ID" dirty="0" smtClean="0"/>
              <a:t>Nama nama anggota kelompok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59945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24" y="217715"/>
            <a:ext cx="10353762" cy="970450"/>
          </a:xfrm>
        </p:spPr>
        <p:txBody>
          <a:bodyPr>
            <a:normAutofit/>
          </a:bodyPr>
          <a:lstStyle/>
          <a:p>
            <a:r>
              <a:rPr lang="id-ID" b="1" dirty="0" smtClean="0"/>
              <a:t>1.</a:t>
            </a:r>
            <a:r>
              <a:rPr lang="id-ID" dirty="0" smtClean="0"/>
              <a:t> Charles Babbage (tahun 1822)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994" y="1410232"/>
            <a:ext cx="6100354" cy="4351338"/>
          </a:xfrm>
        </p:spPr>
        <p:txBody>
          <a:bodyPr>
            <a:normAutofit/>
          </a:bodyPr>
          <a:lstStyle/>
          <a:p>
            <a:pPr indent="-342900">
              <a:buFont typeface="Wingdings" panose="05000000000000000000" pitchFamily="2" charset="2"/>
              <a:buChar char="v"/>
            </a:pPr>
            <a:r>
              <a:rPr lang="id-ID" sz="2400" dirty="0" smtClean="0"/>
              <a:t>Di juluki sebagai “bapak computer” </a:t>
            </a:r>
          </a:p>
          <a:p>
            <a:pPr indent="-342900">
              <a:buFont typeface="Wingdings" panose="05000000000000000000" pitchFamily="2" charset="2"/>
              <a:buChar char="v"/>
            </a:pPr>
            <a:r>
              <a:rPr lang="id-ID" sz="2400" dirty="0" smtClean="0"/>
              <a:t>penemuannya : mesin penghitung mekanis (diffrence engine  0) (1822) dan, </a:t>
            </a:r>
            <a:r>
              <a:rPr lang="id-ID" sz="2400" dirty="0"/>
              <a:t>komputer mekanis pertama yang dapat di program </a:t>
            </a:r>
            <a:endParaRPr lang="id-ID" sz="2400" dirty="0" smtClean="0"/>
          </a:p>
          <a:p>
            <a:pPr indent="-342900">
              <a:buFont typeface="Wingdings" panose="05000000000000000000" pitchFamily="2" charset="2"/>
              <a:buChar char="v"/>
            </a:pPr>
            <a:r>
              <a:rPr lang="id-ID" sz="2400" dirty="0" smtClean="0"/>
              <a:t>Tempat penemuan nya di : inggris (london)                    </a:t>
            </a:r>
          </a:p>
          <a:p>
            <a:pPr marL="0" indent="0">
              <a:buNone/>
            </a:pPr>
            <a:endParaRPr lang="id-ID" sz="2400" dirty="0" smtClean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10202090" y="5421934"/>
            <a:ext cx="1698172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8229599" y="5421934"/>
            <a:ext cx="1567543" cy="901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5" y="1410233"/>
            <a:ext cx="3322100" cy="28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177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30" y="51696"/>
            <a:ext cx="10353762" cy="970450"/>
          </a:xfrm>
        </p:spPr>
        <p:txBody>
          <a:bodyPr/>
          <a:lstStyle/>
          <a:p>
            <a:r>
              <a:rPr lang="id-ID" dirty="0" smtClean="0"/>
              <a:t>2.Ada lovealace (tahun 1843)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450" y="1442629"/>
            <a:ext cx="6061166" cy="4213588"/>
          </a:xfrm>
        </p:spPr>
        <p:txBody>
          <a:bodyPr>
            <a:normAutofit/>
          </a:bodyPr>
          <a:lstStyle/>
          <a:p>
            <a:r>
              <a:rPr lang="id-ID" sz="2400" dirty="0" smtClean="0"/>
              <a:t>Penemuan nya : menulis algoritma untuk mesin analis babbage(1843)</a:t>
            </a:r>
          </a:p>
          <a:p>
            <a:r>
              <a:rPr lang="id-ID" sz="2400" dirty="0" smtClean="0"/>
              <a:t>Di juluki sebagai : “programmer pertama di dunia”</a:t>
            </a:r>
          </a:p>
          <a:p>
            <a:r>
              <a:rPr lang="id-ID" sz="2400" dirty="0" smtClean="0"/>
              <a:t>Tempat penemuan nya : inggris</a:t>
            </a:r>
            <a:endParaRPr lang="id-ID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9" y="1442629"/>
            <a:ext cx="2121762" cy="2807254"/>
          </a:xfrm>
          <a:prstGeom prst="rect">
            <a:avLst/>
          </a:prstGeom>
        </p:spPr>
      </p:pic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8229599" y="5421934"/>
            <a:ext cx="1567543" cy="901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>
            <a:off x="10202090" y="5421934"/>
            <a:ext cx="1698172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95380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478" y="209005"/>
            <a:ext cx="10353762" cy="970450"/>
          </a:xfrm>
        </p:spPr>
        <p:txBody>
          <a:bodyPr/>
          <a:lstStyle/>
          <a:p>
            <a:r>
              <a:rPr lang="id-ID" dirty="0" smtClean="0"/>
              <a:t>3.Alan turing (tahun 1936 )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124" y="1680198"/>
            <a:ext cx="6710322" cy="4315654"/>
          </a:xfrm>
        </p:spPr>
        <p:txBody>
          <a:bodyPr/>
          <a:lstStyle/>
          <a:p>
            <a:r>
              <a:rPr lang="id-ID" sz="2400" dirty="0" smtClean="0"/>
              <a:t>Di juluki sebagai : “pelapor konsep komputer modern”</a:t>
            </a:r>
          </a:p>
          <a:p>
            <a:r>
              <a:rPr lang="id-ID" sz="2400" dirty="0" smtClean="0"/>
              <a:t>Penemuan nya :  konsep dasar teori komputasi  modern (1936), dan berkontribusi dalam mengembangkan komputer pemecah kode enigma (perang dunia 2)</a:t>
            </a:r>
          </a:p>
          <a:p>
            <a:r>
              <a:rPr lang="id-ID" sz="2400" dirty="0" smtClean="0"/>
              <a:t>Tempat nya: inggris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81" y="1680198"/>
            <a:ext cx="3904300" cy="2186408"/>
          </a:xfrm>
          <a:prstGeom prst="rect">
            <a:avLst/>
          </a:prstGeom>
        </p:spPr>
      </p:pic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8229599" y="5421934"/>
            <a:ext cx="1567543" cy="901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  <p:sp>
        <p:nvSpPr>
          <p:cNvPr id="8" name="Right Arrow 7">
            <a:hlinkClick r:id="rId4" action="ppaction://hlinksldjump"/>
          </p:cNvPr>
          <p:cNvSpPr/>
          <p:nvPr/>
        </p:nvSpPr>
        <p:spPr>
          <a:xfrm>
            <a:off x="10202090" y="5421934"/>
            <a:ext cx="1698172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727227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38" y="165462"/>
            <a:ext cx="10353762" cy="1216025"/>
          </a:xfrm>
        </p:spPr>
        <p:txBody>
          <a:bodyPr/>
          <a:lstStyle/>
          <a:p>
            <a:r>
              <a:rPr lang="id-ID" dirty="0" smtClean="0"/>
              <a:t>4.Konrad zuse (1938 dan 1941)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18" y="1825625"/>
            <a:ext cx="6766561" cy="4409418"/>
          </a:xfrm>
        </p:spPr>
        <p:txBody>
          <a:bodyPr>
            <a:normAutofit/>
          </a:bodyPr>
          <a:lstStyle/>
          <a:p>
            <a:r>
              <a:rPr lang="id-ID" sz="2400" dirty="0" smtClean="0"/>
              <a:t>Dikenal sebagai pembuat komputer programmble pertama </a:t>
            </a:r>
          </a:p>
          <a:p>
            <a:r>
              <a:rPr lang="id-ID" sz="2400" dirty="0" smtClean="0"/>
              <a:t>Penemuan nya : Z1- komputer mekanis biner (1938) dan Z3- komputer elektromekanis programmable didunia(1941)</a:t>
            </a:r>
          </a:p>
          <a:p>
            <a:r>
              <a:rPr lang="id-ID" sz="2400" dirty="0" smtClean="0"/>
              <a:t>Tempat nya di : jerman</a:t>
            </a:r>
            <a:endParaRPr lang="id-ID" sz="2400" dirty="0">
              <a:hlinkClick r:id="rId2" action="ppaction://hlinksldjump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0" y="1825625"/>
            <a:ext cx="3737914" cy="2093232"/>
          </a:xfrm>
          <a:prstGeom prst="rect">
            <a:avLst/>
          </a:prstGeom>
        </p:spPr>
      </p:pic>
      <p:sp>
        <p:nvSpPr>
          <p:cNvPr id="5" name="Left Arrow 4">
            <a:hlinkClick r:id="rId4" action="ppaction://hlinksldjump"/>
          </p:cNvPr>
          <p:cNvSpPr/>
          <p:nvPr/>
        </p:nvSpPr>
        <p:spPr>
          <a:xfrm>
            <a:off x="8229599" y="5421934"/>
            <a:ext cx="1567543" cy="901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10202090" y="5421934"/>
            <a:ext cx="1698172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321056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37" y="204652"/>
            <a:ext cx="10353762" cy="970450"/>
          </a:xfrm>
        </p:spPr>
        <p:txBody>
          <a:bodyPr/>
          <a:lstStyle/>
          <a:p>
            <a:r>
              <a:rPr lang="id-ID" dirty="0" smtClean="0"/>
              <a:t>5.John von neumann (1945)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205" y="1771638"/>
            <a:ext cx="6792685" cy="4211151"/>
          </a:xfrm>
        </p:spPr>
        <p:txBody>
          <a:bodyPr>
            <a:normAutofit/>
          </a:bodyPr>
          <a:lstStyle/>
          <a:p>
            <a:r>
              <a:rPr lang="id-ID" sz="2400" dirty="0" smtClean="0"/>
              <a:t>Dikenal sebagai pengembang arsitektur komputer modern</a:t>
            </a:r>
          </a:p>
          <a:p>
            <a:r>
              <a:rPr lang="id-ID" sz="2400" dirty="0" smtClean="0"/>
              <a:t>Penemu: konsep “Von Neumaan Architecture ( penyimpan program di memori (1945)</a:t>
            </a:r>
          </a:p>
          <a:p>
            <a:r>
              <a:rPr lang="id-ID" sz="2400" dirty="0" smtClean="0"/>
              <a:t>Tempat nya : amerika serikat</a:t>
            </a:r>
            <a:endParaRPr lang="id-ID" sz="2400" dirty="0"/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10202090" y="5421934"/>
            <a:ext cx="1698172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8229599" y="5421934"/>
            <a:ext cx="1567543" cy="901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6" y="1771638"/>
            <a:ext cx="3833781" cy="272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6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6.ENIAC Team (J.presper dan john mauchly)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768" y="1813851"/>
            <a:ext cx="4579374" cy="4058751"/>
          </a:xfrm>
        </p:spPr>
        <p:txBody>
          <a:bodyPr/>
          <a:lstStyle/>
          <a:p>
            <a:r>
              <a:rPr lang="id-ID" sz="2400" dirty="0" smtClean="0"/>
              <a:t>Di kenal sebagai : pembuat komputer elektonik pertama</a:t>
            </a:r>
          </a:p>
          <a:p>
            <a:r>
              <a:rPr lang="id-ID" sz="2400" dirty="0"/>
              <a:t>Penumuan nya : ENIC (Electronic Numerical Integrator and computer) komputer electronic skala besar </a:t>
            </a:r>
            <a:r>
              <a:rPr lang="id-ID" sz="2400" dirty="0" smtClean="0"/>
              <a:t>pertama (1945)</a:t>
            </a:r>
          </a:p>
          <a:p>
            <a:r>
              <a:rPr lang="id-ID" sz="2400" dirty="0" smtClean="0"/>
              <a:t>Tempat nya : amerika serikat (universitas pennsaylvania)</a:t>
            </a:r>
          </a:p>
          <a:p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77" y="1889204"/>
            <a:ext cx="3717445" cy="2473791"/>
          </a:xfrm>
          <a:prstGeom prst="rect">
            <a:avLst/>
          </a:prstGeom>
        </p:spPr>
      </p:pic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8229599" y="5421934"/>
            <a:ext cx="1567543" cy="901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  <p:sp>
        <p:nvSpPr>
          <p:cNvPr id="6" name="Right Arrow 5">
            <a:hlinkClick r:id="rId4" action="ppaction://hlinksldjump"/>
          </p:cNvPr>
          <p:cNvSpPr/>
          <p:nvPr/>
        </p:nvSpPr>
        <p:spPr>
          <a:xfrm>
            <a:off x="10202090" y="5421934"/>
            <a:ext cx="1698172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34230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098" y="465908"/>
            <a:ext cx="10353762" cy="970450"/>
          </a:xfrm>
        </p:spPr>
        <p:txBody>
          <a:bodyPr/>
          <a:lstStyle/>
          <a:p>
            <a:r>
              <a:rPr lang="id-ID" dirty="0" smtClean="0"/>
              <a:t>7.Grace Hopper (1950)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0" y="1902265"/>
            <a:ext cx="5519900" cy="4058751"/>
          </a:xfrm>
        </p:spPr>
        <p:txBody>
          <a:bodyPr>
            <a:normAutofit/>
          </a:bodyPr>
          <a:lstStyle/>
          <a:p>
            <a:r>
              <a:rPr lang="id-ID" sz="2400" dirty="0" smtClean="0"/>
              <a:t>Dikenal sebagai pelapor bahasa pemrograman tinggkat tinggi </a:t>
            </a:r>
          </a:p>
          <a:p>
            <a:r>
              <a:rPr lang="id-ID" sz="2400" dirty="0" smtClean="0"/>
              <a:t>Penemuan nya : mengembangkan compiler pertama (1950)</a:t>
            </a:r>
          </a:p>
          <a:p>
            <a:r>
              <a:rPr lang="id-ID" sz="2400" dirty="0" smtClean="0"/>
              <a:t>Tempat : amerika serikat</a:t>
            </a:r>
          </a:p>
          <a:p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8" y="1902265"/>
            <a:ext cx="3971668" cy="2068843"/>
          </a:xfrm>
          <a:prstGeom prst="rect">
            <a:avLst/>
          </a:prstGeom>
        </p:spPr>
      </p:pic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8229599" y="5421934"/>
            <a:ext cx="1567543" cy="901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  <p:sp>
        <p:nvSpPr>
          <p:cNvPr id="6" name="Right Arrow 5">
            <a:hlinkClick r:id="rId4" action="ppaction://hlinksldjump"/>
          </p:cNvPr>
          <p:cNvSpPr/>
          <p:nvPr/>
        </p:nvSpPr>
        <p:spPr>
          <a:xfrm>
            <a:off x="10202090" y="5421934"/>
            <a:ext cx="1698172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7900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38" y="374469"/>
            <a:ext cx="10353762" cy="971006"/>
          </a:xfrm>
        </p:spPr>
        <p:txBody>
          <a:bodyPr/>
          <a:lstStyle/>
          <a:p>
            <a:r>
              <a:rPr lang="id-ID" dirty="0" smtClean="0"/>
              <a:t>8.Steve jobs dan wozniak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8388" y="1758575"/>
            <a:ext cx="5755031" cy="4058751"/>
          </a:xfrm>
        </p:spPr>
        <p:txBody>
          <a:bodyPr>
            <a:normAutofit/>
          </a:bodyPr>
          <a:lstStyle/>
          <a:p>
            <a:r>
              <a:rPr lang="id-ID" sz="2400" dirty="0" smtClean="0"/>
              <a:t>Dikenal sebagai pendiri apple dan pelapor komputer personal</a:t>
            </a:r>
          </a:p>
          <a:p>
            <a:r>
              <a:rPr lang="id-ID" sz="2400" dirty="0" smtClean="0"/>
              <a:t>Tempat : Amerika Serikat (california)</a:t>
            </a:r>
          </a:p>
          <a:p>
            <a:r>
              <a:rPr lang="id-ID" sz="2400" dirty="0" smtClean="0"/>
              <a:t>dan penemua</a:t>
            </a:r>
            <a:r>
              <a:rPr lang="id-ID" sz="2400" b="1" dirty="0" smtClean="0"/>
              <a:t>n nya </a:t>
            </a:r>
            <a:r>
              <a:rPr lang="id-ID" sz="2400" dirty="0" smtClean="0"/>
              <a:t>: apple 1 komputer personal yang terjangkau (1976)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8" y="1758575"/>
            <a:ext cx="3253256" cy="2436802"/>
          </a:xfrm>
          <a:prstGeom prst="rect">
            <a:avLst/>
          </a:prstGeom>
        </p:spPr>
      </p:pic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8229599" y="5421934"/>
            <a:ext cx="1567543" cy="901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  <p:sp>
        <p:nvSpPr>
          <p:cNvPr id="6" name="Right Arrow 5">
            <a:hlinkClick r:id="rId4" action="ppaction://hlinksldjump"/>
          </p:cNvPr>
          <p:cNvSpPr/>
          <p:nvPr/>
        </p:nvSpPr>
        <p:spPr>
          <a:xfrm>
            <a:off x="10202090" y="5421934"/>
            <a:ext cx="1698172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648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6713</TotalTime>
  <Words>657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Adobe Devanagari</vt:lpstr>
      <vt:lpstr>Arial</vt:lpstr>
      <vt:lpstr>Calisto MT</vt:lpstr>
      <vt:lpstr>Trebuchet MS</vt:lpstr>
      <vt:lpstr>Wingdings</vt:lpstr>
      <vt:lpstr>Wingdings 2</vt:lpstr>
      <vt:lpstr>Slate</vt:lpstr>
      <vt:lpstr>Tokoh tokoh penemu dan yang mengembankan komputer</vt:lpstr>
      <vt:lpstr>1. Charles Babbage (tahun 1822)</vt:lpstr>
      <vt:lpstr>2.Ada lovealace (tahun 1843)</vt:lpstr>
      <vt:lpstr>3.Alan turing (tahun 1936 )</vt:lpstr>
      <vt:lpstr>4.Konrad zuse (1938 dan 1941)</vt:lpstr>
      <vt:lpstr>5.John von neumann (1945)</vt:lpstr>
      <vt:lpstr>6.ENIAC Team (J.presper dan john mauchly) </vt:lpstr>
      <vt:lpstr>7.Grace Hopper (1950)</vt:lpstr>
      <vt:lpstr>8.Steve jobs dan wozniak</vt:lpstr>
      <vt:lpstr>9.Bill gates dan Paul Allen</vt:lpstr>
      <vt:lpstr>Sejarah perkembangan komputer</vt:lpstr>
      <vt:lpstr>Sejarah perkembangan computer</vt:lpstr>
      <vt:lpstr>Sejarah perkembangan computer</vt:lpstr>
      <vt:lpstr>Sejarah perkembangan computer</vt:lpstr>
      <vt:lpstr>Sejarah perkembangan computer</vt:lpstr>
      <vt:lpstr>Kondisi saat ini jika tidak ada computer</vt:lpstr>
      <vt:lpstr>Nama nama anggota kelompok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Tokoh tokoh penemu komputer</dc:title>
  <dc:creator>Noza</dc:creator>
  <cp:lastModifiedBy>Noza</cp:lastModifiedBy>
  <cp:revision>35</cp:revision>
  <dcterms:created xsi:type="dcterms:W3CDTF">2025-07-22T08:30:22Z</dcterms:created>
  <dcterms:modified xsi:type="dcterms:W3CDTF">2025-07-27T00:25:27Z</dcterms:modified>
</cp:coreProperties>
</file>