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6650cba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6650cba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650cba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650cba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a32112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6a32112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6650cbaf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6650cba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c55118d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c55118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c55118d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c55118d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edd5dba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edd5dba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c55118d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c55118d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edd5dba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edd5dba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6a321127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6a321127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3ebdf2c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3ebdf2c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3ebdf2c1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3ebdf2c1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ebdf2c1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ebdf2c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ebdf2c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3ebdf2c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650cb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650cb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650cba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650cba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650cba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6650cba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2cbc232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2cbc232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4200"/>
              <a:t>Genome-Phenome of neoplasm across primates phylogeny</a:t>
            </a:r>
            <a:endParaRPr b="1"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02-12-20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Alejandro Valenzuela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063" y="3391675"/>
            <a:ext cx="54006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50" name="Google Shape;150;p22"/>
          <p:cNvSpPr/>
          <p:nvPr/>
        </p:nvSpPr>
        <p:spPr>
          <a:xfrm>
            <a:off x="560863" y="1453775"/>
            <a:ext cx="2427600" cy="31368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rgbClr val="980000"/>
                </a:solidFill>
              </a:rPr>
              <a:t>with higher risk</a:t>
            </a:r>
            <a:endParaRPr b="1" sz="17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Macaca fascicularis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Microcebus murinus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Otolemur garnetti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1"/>
                </a:solidFill>
              </a:rPr>
              <a:t>77 genes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1"/>
                </a:solidFill>
              </a:rPr>
              <a:t>775 aa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51" name="Google Shape;151;p22"/>
          <p:cNvSpPr/>
          <p:nvPr/>
        </p:nvSpPr>
        <p:spPr>
          <a:xfrm>
            <a:off x="3542688" y="1453775"/>
            <a:ext cx="2335800" cy="31368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>
                <a:solidFill>
                  <a:srgbClr val="38761D"/>
                </a:solidFill>
              </a:rPr>
              <a:t>with higher risk</a:t>
            </a:r>
            <a:endParaRPr b="1" sz="17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Pan paniscus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Pan troglodytes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Papio anubis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Cebus capucinus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4 genes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13 aa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52" name="Google Shape;152;p22"/>
          <p:cNvSpPr/>
          <p:nvPr/>
        </p:nvSpPr>
        <p:spPr>
          <a:xfrm>
            <a:off x="6340250" y="1453775"/>
            <a:ext cx="2299200" cy="3482100"/>
          </a:xfrm>
          <a:prstGeom prst="roundRect">
            <a:avLst>
              <a:gd fmla="val 16667" name="adj"/>
            </a:avLst>
          </a:prstGeom>
          <a:solidFill>
            <a:srgbClr val="C8D2C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980000"/>
                </a:solidFill>
              </a:rPr>
              <a:t>with higher risk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Papio_anubis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Macaca_fascicularis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Microcebus murinus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Otolemur garnetti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>
                <a:solidFill>
                  <a:srgbClr val="38761D"/>
                </a:solidFill>
              </a:rPr>
              <a:t>with lower  risk</a:t>
            </a:r>
            <a:endParaRPr b="1" i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Propithecus coquereli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Saimiri boliviensis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Chlorocebus sabaeus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Colobus angolensis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127 genes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800">
                <a:solidFill>
                  <a:schemeClr val="dk1"/>
                </a:solidFill>
              </a:rPr>
              <a:t>210 aa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153" name="Google Shape;153;p22"/>
          <p:cNvSpPr txBox="1"/>
          <p:nvPr/>
        </p:nvSpPr>
        <p:spPr>
          <a:xfrm>
            <a:off x="688063" y="745538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Malignancy Rate</a:t>
            </a:r>
            <a:endParaRPr b="1" i="1" sz="1800"/>
          </a:p>
        </p:txBody>
      </p:sp>
      <p:sp>
        <p:nvSpPr>
          <p:cNvPr id="154" name="Google Shape;154;p22"/>
          <p:cNvSpPr txBox="1"/>
          <p:nvPr/>
        </p:nvSpPr>
        <p:spPr>
          <a:xfrm>
            <a:off x="3705288" y="745550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Benign</a:t>
            </a:r>
            <a:r>
              <a:rPr b="1" i="1" lang="ca" sz="1800"/>
              <a:t> Rate</a:t>
            </a:r>
            <a:endParaRPr b="1" i="1" sz="1800"/>
          </a:p>
        </p:txBody>
      </p:sp>
      <p:sp>
        <p:nvSpPr>
          <p:cNvPr id="155" name="Google Shape;155;p22"/>
          <p:cNvSpPr txBox="1"/>
          <p:nvPr/>
        </p:nvSpPr>
        <p:spPr>
          <a:xfrm>
            <a:off x="6403238" y="745550"/>
            <a:ext cx="2173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</a:t>
            </a:r>
            <a:r>
              <a:rPr b="1" i="1" lang="ca" sz="1800"/>
              <a:t> Rate</a:t>
            </a:r>
            <a:endParaRPr b="1" i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61" name="Google Shape;161;p23"/>
          <p:cNvSpPr txBox="1"/>
          <p:nvPr/>
        </p:nvSpPr>
        <p:spPr>
          <a:xfrm>
            <a:off x="512625" y="1028375"/>
            <a:ext cx="4968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Main molecular functions</a:t>
            </a:r>
            <a:endParaRPr b="1" i="1" sz="1800"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78419" l="0" r="88720" t="16847"/>
          <a:stretch/>
        </p:blipFill>
        <p:spPr>
          <a:xfrm>
            <a:off x="512625" y="1820875"/>
            <a:ext cx="1670174" cy="4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59589" l="20128" r="22165" t="8996"/>
          <a:stretch/>
        </p:blipFill>
        <p:spPr>
          <a:xfrm>
            <a:off x="947999" y="2302225"/>
            <a:ext cx="7541877" cy="233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WebGestaltR</a:t>
            </a:r>
            <a:endParaRPr b="1"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70" name="Google Shape;170;p24"/>
          <p:cNvSpPr txBox="1"/>
          <p:nvPr/>
        </p:nvSpPr>
        <p:spPr>
          <a:xfrm>
            <a:off x="512625" y="1028375"/>
            <a:ext cx="5896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 Rate - Pathways and diseases </a:t>
            </a:r>
            <a:endParaRPr b="1" i="1" sz="1800"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78419" l="0" r="88720" t="16847"/>
          <a:stretch/>
        </p:blipFill>
        <p:spPr>
          <a:xfrm>
            <a:off x="512625" y="1820875"/>
            <a:ext cx="1670174" cy="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6603175" y="1383100"/>
            <a:ext cx="223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/>
              <a:t>Scenarios 1+2</a:t>
            </a:r>
            <a:endParaRPr i="1" sz="1800"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43847" l="17025" r="19799" t="30682"/>
          <a:stretch/>
        </p:blipFill>
        <p:spPr>
          <a:xfrm>
            <a:off x="89850" y="1820875"/>
            <a:ext cx="6513323" cy="16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5">
            <a:alphaModFix/>
          </a:blip>
          <a:srcRect b="47168" l="24380" r="26839" t="29819"/>
          <a:stretch/>
        </p:blipFill>
        <p:spPr>
          <a:xfrm>
            <a:off x="3324425" y="3565975"/>
            <a:ext cx="5076849" cy="13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WebGestaltR</a:t>
            </a:r>
            <a:endParaRPr b="1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CAAS results</a:t>
            </a:r>
            <a:endParaRPr sz="1800"/>
          </a:p>
        </p:txBody>
      </p:sp>
      <p:sp>
        <p:nvSpPr>
          <p:cNvPr id="181" name="Google Shape;181;p25"/>
          <p:cNvSpPr txBox="1"/>
          <p:nvPr/>
        </p:nvSpPr>
        <p:spPr>
          <a:xfrm>
            <a:off x="512625" y="1028375"/>
            <a:ext cx="46440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Neoplasy Rate - Cancer-linked insights</a:t>
            </a:r>
            <a:endParaRPr b="1" i="1" sz="1800"/>
          </a:p>
        </p:txBody>
      </p:sp>
      <p:sp>
        <p:nvSpPr>
          <p:cNvPr id="182" name="Google Shape;182;p25"/>
          <p:cNvSpPr txBox="1"/>
          <p:nvPr/>
        </p:nvSpPr>
        <p:spPr>
          <a:xfrm>
            <a:off x="4433817" y="4555206"/>
            <a:ext cx="44112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1489" l="38294" r="32161" t="42102"/>
          <a:stretch/>
        </p:blipFill>
        <p:spPr>
          <a:xfrm>
            <a:off x="512625" y="1903050"/>
            <a:ext cx="2826001" cy="31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 b="9187" l="29296" r="30428" t="61099"/>
          <a:stretch/>
        </p:blipFill>
        <p:spPr>
          <a:xfrm>
            <a:off x="3338625" y="2735250"/>
            <a:ext cx="5148750" cy="22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45675" l="29296" r="30428" t="50182"/>
          <a:stretch/>
        </p:blipFill>
        <p:spPr>
          <a:xfrm>
            <a:off x="3465825" y="2238350"/>
            <a:ext cx="5379199" cy="33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6134650" y="3824650"/>
            <a:ext cx="2235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800"/>
              <a:t>Scenarios 1+2</a:t>
            </a:r>
            <a:endParaRPr i="1" sz="1800"/>
          </a:p>
        </p:txBody>
      </p:sp>
      <p:sp>
        <p:nvSpPr>
          <p:cNvPr id="187" name="Google Shape;187;p25"/>
          <p:cNvSpPr txBox="1"/>
          <p:nvPr/>
        </p:nvSpPr>
        <p:spPr>
          <a:xfrm>
            <a:off x="6452950" y="473650"/>
            <a:ext cx="19176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/>
              <a:t>enrich</a:t>
            </a:r>
            <a:r>
              <a:rPr b="1" lang="ca" sz="2100"/>
              <a:t>R</a:t>
            </a:r>
            <a:endParaRPr b="1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Trait-association analysis</a:t>
            </a:r>
            <a:endParaRPr sz="1800"/>
          </a:p>
        </p:txBody>
      </p:sp>
      <p:sp>
        <p:nvSpPr>
          <p:cNvPr id="193" name="Google Shape;193;p26"/>
          <p:cNvSpPr txBox="1"/>
          <p:nvPr/>
        </p:nvSpPr>
        <p:spPr>
          <a:xfrm>
            <a:off x="560875" y="1100275"/>
            <a:ext cx="4371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dk1"/>
                </a:solidFill>
              </a:rPr>
              <a:t>Phylogenetic generalised least-squares (PGLS)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177625" y="2054650"/>
            <a:ext cx="37674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Regression between a genetic predictor variable (</a:t>
            </a:r>
            <a:r>
              <a:rPr b="1" lang="ca" sz="1700"/>
              <a:t>root-to-tip dN/dS) </a:t>
            </a:r>
            <a:r>
              <a:rPr lang="ca" sz="1700"/>
              <a:t>and a trait response variable (</a:t>
            </a:r>
            <a:r>
              <a:rPr b="1" lang="ca" sz="1700"/>
              <a:t>neoplasy trait) </a:t>
            </a:r>
            <a:r>
              <a:rPr lang="ca" sz="1700"/>
              <a:t>across a phylogeny,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controlling for non-independence of species data points</a:t>
            </a:r>
            <a:endParaRPr sz="1700"/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34044" l="0" r="50054" t="3248"/>
          <a:stretch/>
        </p:blipFill>
        <p:spPr>
          <a:xfrm>
            <a:off x="893425" y="1444950"/>
            <a:ext cx="3297076" cy="304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820225" y="4343725"/>
            <a:ext cx="38532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chemeClr val="dk1"/>
                </a:solidFill>
              </a:rPr>
              <a:t>Muntané et al. (2018). </a:t>
            </a:r>
            <a:r>
              <a:rPr b="1" lang="ca" sz="1000">
                <a:solidFill>
                  <a:schemeClr val="dk1"/>
                </a:solidFill>
              </a:rPr>
              <a:t>Biological processes modulating longevity across primates: A phylogenetic genome-phenome analysis</a:t>
            </a:r>
            <a:r>
              <a:rPr b="1" i="1" lang="ca" sz="1000">
                <a:solidFill>
                  <a:schemeClr val="dk1"/>
                </a:solidFill>
              </a:rPr>
              <a:t>.</a:t>
            </a:r>
            <a:r>
              <a:rPr i="1" lang="ca" sz="1000">
                <a:solidFill>
                  <a:schemeClr val="dk1"/>
                </a:solidFill>
              </a:rPr>
              <a:t> Molecular Biology and Evolution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Malignancy traits</a:t>
            </a:r>
            <a:endParaRPr sz="1800"/>
          </a:p>
        </p:txBody>
      </p:sp>
      <p:sp>
        <p:nvSpPr>
          <p:cNvPr id="202" name="Google Shape;202;p27"/>
          <p:cNvSpPr txBox="1"/>
          <p:nvPr/>
        </p:nvSpPr>
        <p:spPr>
          <a:xfrm>
            <a:off x="195900" y="1421275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lphaUcParenR"/>
            </a:pPr>
            <a:r>
              <a:rPr lang="ca" sz="1600"/>
              <a:t>Malignancy  rate</a:t>
            </a:r>
            <a:endParaRPr sz="1600"/>
          </a:p>
        </p:txBody>
      </p:sp>
      <p:sp>
        <p:nvSpPr>
          <p:cNvPr id="203" name="Google Shape;203;p27"/>
          <p:cNvSpPr txBox="1"/>
          <p:nvPr/>
        </p:nvSpPr>
        <p:spPr>
          <a:xfrm>
            <a:off x="195900" y="3446650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B) Malignancy  proportion over neoplasies</a:t>
            </a:r>
            <a:endParaRPr sz="1600"/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2837" t="10952"/>
          <a:stretch/>
        </p:blipFill>
        <p:spPr>
          <a:xfrm>
            <a:off x="2359533" y="826338"/>
            <a:ext cx="2440766" cy="195876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/>
          <p:nvPr/>
        </p:nvSpPr>
        <p:spPr>
          <a:xfrm rot="-5400000">
            <a:off x="4588525" y="1301557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06" name="Google Shape;206;p27"/>
          <p:cNvSpPr/>
          <p:nvPr/>
        </p:nvSpPr>
        <p:spPr>
          <a:xfrm rot="-5400000">
            <a:off x="4647925" y="3714144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07" name="Google Shape;207;p27"/>
          <p:cNvSpPr txBox="1"/>
          <p:nvPr/>
        </p:nvSpPr>
        <p:spPr>
          <a:xfrm rot="-5400000">
            <a:off x="7601425" y="2422800"/>
            <a:ext cx="2061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900">
                <a:solidFill>
                  <a:srgbClr val="980000"/>
                </a:solidFill>
              </a:rPr>
              <a:t>red line → Bonferroni significance threeshold</a:t>
            </a:r>
            <a:endParaRPr i="1" sz="900">
              <a:solidFill>
                <a:srgbClr val="980000"/>
              </a:solidFill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0" l="0" r="0" t="11055"/>
          <a:stretch/>
        </p:blipFill>
        <p:spPr>
          <a:xfrm>
            <a:off x="2359525" y="3012824"/>
            <a:ext cx="2616652" cy="20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 rotWithShape="1">
          <a:blip r:embed="rId5">
            <a:alphaModFix/>
          </a:blip>
          <a:srcRect b="0" l="0" r="0" t="4662"/>
          <a:stretch/>
        </p:blipFill>
        <p:spPr>
          <a:xfrm>
            <a:off x="5502550" y="2629200"/>
            <a:ext cx="3094925" cy="243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6">
            <a:alphaModFix/>
          </a:blip>
          <a:srcRect b="0" l="0" r="0" t="6103"/>
          <a:stretch/>
        </p:blipFill>
        <p:spPr>
          <a:xfrm>
            <a:off x="5511925" y="145825"/>
            <a:ext cx="2971201" cy="2330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7177625" y="667275"/>
            <a:ext cx="155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38761D"/>
                </a:solidFill>
              </a:rPr>
              <a:t>+ correlation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980000"/>
                </a:solidFill>
              </a:rPr>
              <a:t>- correlation</a:t>
            </a:r>
            <a:endParaRPr b="1" sz="11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27541" l="8446" r="55750" t="45347"/>
          <a:stretch/>
        </p:blipFill>
        <p:spPr>
          <a:xfrm>
            <a:off x="71500" y="2571750"/>
            <a:ext cx="3881252" cy="167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b="0" l="33508" r="34759" t="14192"/>
          <a:stretch/>
        </p:blipFill>
        <p:spPr>
          <a:xfrm>
            <a:off x="5171475" y="181175"/>
            <a:ext cx="3283173" cy="46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Malignancy traits</a:t>
            </a:r>
            <a:endParaRPr sz="1800"/>
          </a:p>
        </p:txBody>
      </p:sp>
      <p:sp>
        <p:nvSpPr>
          <p:cNvPr id="219" name="Google Shape;219;p28"/>
          <p:cNvSpPr txBox="1"/>
          <p:nvPr/>
        </p:nvSpPr>
        <p:spPr>
          <a:xfrm>
            <a:off x="344700" y="745575"/>
            <a:ext cx="4644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Target genes enrichment</a:t>
            </a:r>
            <a:endParaRPr b="1" i="1" sz="1800"/>
          </a:p>
        </p:txBody>
      </p:sp>
      <p:sp>
        <p:nvSpPr>
          <p:cNvPr id="220" name="Google Shape;220;p28"/>
          <p:cNvSpPr txBox="1"/>
          <p:nvPr/>
        </p:nvSpPr>
        <p:spPr>
          <a:xfrm>
            <a:off x="496375" y="1365425"/>
            <a:ext cx="321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/>
              <a:t>Top 50-100 genes ranked by p-value</a:t>
            </a:r>
            <a:endParaRPr i="1"/>
          </a:p>
        </p:txBody>
      </p:sp>
      <p:sp>
        <p:nvSpPr>
          <p:cNvPr id="221" name="Google Shape;221;p28"/>
          <p:cNvSpPr txBox="1"/>
          <p:nvPr/>
        </p:nvSpPr>
        <p:spPr>
          <a:xfrm>
            <a:off x="522900" y="2028225"/>
            <a:ext cx="3588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&gt; Link with calcium/ion transport channels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(pval &lt; 10-3)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5">
            <a:alphaModFix/>
          </a:blip>
          <a:srcRect b="36231" l="6532" r="53825" t="52324"/>
          <a:stretch/>
        </p:blipFill>
        <p:spPr>
          <a:xfrm>
            <a:off x="496375" y="3948100"/>
            <a:ext cx="5171700" cy="8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6059"/>
          <a:stretch/>
        </p:blipFill>
        <p:spPr>
          <a:xfrm>
            <a:off x="5649650" y="101625"/>
            <a:ext cx="2976174" cy="23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Benignancy traits</a:t>
            </a:r>
            <a:endParaRPr sz="1800"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4">
            <a:alphaModFix/>
          </a:blip>
          <a:srcRect b="0" l="0" r="0" t="11863"/>
          <a:stretch/>
        </p:blipFill>
        <p:spPr>
          <a:xfrm>
            <a:off x="2239425" y="852875"/>
            <a:ext cx="2469300" cy="19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195900" y="1170975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lphaUcParenR"/>
            </a:pPr>
            <a:r>
              <a:rPr lang="ca" sz="1600"/>
              <a:t>Benignancy  rate</a:t>
            </a:r>
            <a:endParaRPr sz="1600"/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5">
            <a:alphaModFix/>
          </a:blip>
          <a:srcRect b="0" l="0" r="3278" t="11371"/>
          <a:stretch/>
        </p:blipFill>
        <p:spPr>
          <a:xfrm>
            <a:off x="2195250" y="2984850"/>
            <a:ext cx="2469300" cy="198132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195900" y="3446650"/>
            <a:ext cx="1900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B) Benignancy </a:t>
            </a:r>
            <a:r>
              <a:rPr lang="ca" sz="1600"/>
              <a:t>proportion over neoplasies</a:t>
            </a:r>
            <a:endParaRPr sz="1600"/>
          </a:p>
        </p:txBody>
      </p:sp>
      <p:sp>
        <p:nvSpPr>
          <p:cNvPr id="233" name="Google Shape;233;p29"/>
          <p:cNvSpPr txBox="1"/>
          <p:nvPr/>
        </p:nvSpPr>
        <p:spPr>
          <a:xfrm rot="-5400000">
            <a:off x="7866550" y="2422800"/>
            <a:ext cx="2061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900">
                <a:solidFill>
                  <a:srgbClr val="980000"/>
                </a:solidFill>
              </a:rPr>
              <a:t>red line → Bonferroni significance threeshold</a:t>
            </a:r>
            <a:endParaRPr i="1" sz="900">
              <a:solidFill>
                <a:srgbClr val="980000"/>
              </a:solidFill>
            </a:endParaRPr>
          </a:p>
        </p:txBody>
      </p:sp>
      <p:sp>
        <p:nvSpPr>
          <p:cNvPr id="234" name="Google Shape;234;p29"/>
          <p:cNvSpPr/>
          <p:nvPr/>
        </p:nvSpPr>
        <p:spPr>
          <a:xfrm rot="-5400000">
            <a:off x="4471138" y="1328082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35" name="Google Shape;235;p29"/>
          <p:cNvSpPr/>
          <p:nvPr/>
        </p:nvSpPr>
        <p:spPr>
          <a:xfrm rot="-5400000">
            <a:off x="4517825" y="3683207"/>
            <a:ext cx="1246200" cy="29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/>
              <a:t>-log10(p-val)</a:t>
            </a:r>
            <a:endParaRPr sz="800"/>
          </a:p>
        </p:txBody>
      </p:sp>
      <p:sp>
        <p:nvSpPr>
          <p:cNvPr id="236" name="Google Shape;236;p29"/>
          <p:cNvSpPr txBox="1"/>
          <p:nvPr/>
        </p:nvSpPr>
        <p:spPr>
          <a:xfrm>
            <a:off x="7177625" y="667275"/>
            <a:ext cx="155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38761D"/>
                </a:solidFill>
              </a:rPr>
              <a:t>+ correlation</a:t>
            </a:r>
            <a:endParaRPr b="1" sz="1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rgbClr val="980000"/>
                </a:solidFill>
              </a:rPr>
              <a:t>- correlation</a:t>
            </a:r>
            <a:endParaRPr b="1" sz="1100">
              <a:solidFill>
                <a:srgbClr val="980000"/>
              </a:solidFill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6">
            <a:alphaModFix/>
          </a:blip>
          <a:srcRect b="0" l="0" r="0" t="7019"/>
          <a:stretch/>
        </p:blipFill>
        <p:spPr>
          <a:xfrm>
            <a:off x="5580500" y="2571750"/>
            <a:ext cx="311447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/>
          <p:nvPr/>
        </p:nvSpPr>
        <p:spPr>
          <a:xfrm>
            <a:off x="71500" y="38000"/>
            <a:ext cx="44163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First PGLS results - Benignancy traits</a:t>
            </a:r>
            <a:endParaRPr sz="1800"/>
          </a:p>
        </p:txBody>
      </p:sp>
      <p:sp>
        <p:nvSpPr>
          <p:cNvPr id="243" name="Google Shape;243;p30"/>
          <p:cNvSpPr txBox="1"/>
          <p:nvPr/>
        </p:nvSpPr>
        <p:spPr>
          <a:xfrm>
            <a:off x="344700" y="745575"/>
            <a:ext cx="4644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800"/>
              <a:t>Target genes enrichment</a:t>
            </a:r>
            <a:endParaRPr b="1" i="1" sz="1800"/>
          </a:p>
        </p:txBody>
      </p:sp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/>
          </a:blip>
          <a:srcRect b="22243" l="0" r="1244" t="21128"/>
          <a:stretch/>
        </p:blipFill>
        <p:spPr>
          <a:xfrm>
            <a:off x="1213850" y="1347725"/>
            <a:ext cx="6441000" cy="20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 rotWithShape="1">
          <a:blip r:embed="rId4">
            <a:alphaModFix/>
          </a:blip>
          <a:srcRect b="33675" l="1824" r="49382" t="50859"/>
          <a:stretch/>
        </p:blipFill>
        <p:spPr>
          <a:xfrm>
            <a:off x="1367538" y="3565975"/>
            <a:ext cx="6133625" cy="11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0" y="1217125"/>
            <a:ext cx="30000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&gt; Link with DNA Binding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(pval &lt; 10-3)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/>
          <p:nvPr/>
        </p:nvSpPr>
        <p:spPr>
          <a:xfrm>
            <a:off x="2371206" y="508775"/>
            <a:ext cx="4401600" cy="419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Some questions and final conclusions</a:t>
            </a:r>
            <a:endParaRPr sz="1800"/>
          </a:p>
        </p:txBody>
      </p:sp>
      <p:sp>
        <p:nvSpPr>
          <p:cNvPr id="252" name="Google Shape;252;p31"/>
          <p:cNvSpPr txBox="1"/>
          <p:nvPr/>
        </p:nvSpPr>
        <p:spPr>
          <a:xfrm>
            <a:off x="555300" y="928175"/>
            <a:ext cx="82308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With the increase of genomic information from </a:t>
            </a:r>
            <a:r>
              <a:rPr b="1" lang="ca" sz="1500">
                <a:solidFill>
                  <a:schemeClr val="dk1"/>
                </a:solidFill>
              </a:rPr>
              <a:t>outlier primate species</a:t>
            </a:r>
            <a:r>
              <a:rPr lang="ca" sz="1500">
                <a:solidFill>
                  <a:schemeClr val="dk1"/>
                </a:solidFill>
              </a:rPr>
              <a:t> in the tree, the groupping approach can improve in terms of sensitivity.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&gt; Regarding the traits selected, how much differ </a:t>
            </a:r>
            <a:r>
              <a:rPr b="1" lang="ca" sz="1500">
                <a:solidFill>
                  <a:schemeClr val="dk1"/>
                </a:solidFill>
              </a:rPr>
              <a:t>the quality</a:t>
            </a:r>
            <a:r>
              <a:rPr lang="ca" sz="1500">
                <a:solidFill>
                  <a:schemeClr val="dk1"/>
                </a:solidFill>
              </a:rPr>
              <a:t> between each one?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&gt; Do these trait measurements belong to specific </a:t>
            </a:r>
            <a:r>
              <a:rPr b="1" lang="ca" sz="1500">
                <a:solidFill>
                  <a:schemeClr val="dk1"/>
                </a:solidFill>
              </a:rPr>
              <a:t>cancer types?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</a:rPr>
              <a:t>&gt; Are they linked to the expression of specific  </a:t>
            </a:r>
            <a:r>
              <a:rPr b="1" lang="ca" sz="1500">
                <a:solidFill>
                  <a:schemeClr val="dk1"/>
                </a:solidFill>
              </a:rPr>
              <a:t>cancerous cell lines?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08725" y="161875"/>
            <a:ext cx="132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5785" l="87065" r="0" t="28809"/>
          <a:stretch/>
        </p:blipFill>
        <p:spPr>
          <a:xfrm>
            <a:off x="7677570" y="1488526"/>
            <a:ext cx="973794" cy="21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18360" t="4205"/>
          <a:stretch/>
        </p:blipFill>
        <p:spPr>
          <a:xfrm>
            <a:off x="152400" y="0"/>
            <a:ext cx="740602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308725" y="161875"/>
            <a:ext cx="13245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5785" l="87065" r="0" t="28809"/>
          <a:stretch/>
        </p:blipFill>
        <p:spPr>
          <a:xfrm>
            <a:off x="7677570" y="1488526"/>
            <a:ext cx="973794" cy="216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18360" t="4205"/>
          <a:stretch/>
        </p:blipFill>
        <p:spPr>
          <a:xfrm>
            <a:off x="152400" y="0"/>
            <a:ext cx="7406020" cy="499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200725" y="0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87525" y="1231375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939150" y="1231375"/>
            <a:ext cx="1432500" cy="1177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Public species</a:t>
            </a:r>
            <a:r>
              <a:rPr lang="ca"/>
              <a:t> used in our </a:t>
            </a:r>
            <a:r>
              <a:rPr lang="ca"/>
              <a:t>current analysis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809100" y="338475"/>
            <a:ext cx="3890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Scenario with</a:t>
            </a:r>
            <a:r>
              <a:rPr lang="ca"/>
              <a:t> the </a:t>
            </a:r>
            <a:r>
              <a:rPr b="1" lang="ca"/>
              <a:t>200 primates project</a:t>
            </a:r>
            <a:endParaRPr b="1"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8441"/>
          <a:stretch/>
        </p:blipFill>
        <p:spPr>
          <a:xfrm>
            <a:off x="234775" y="1265300"/>
            <a:ext cx="4256224" cy="283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3879" l="0" r="0" t="8539"/>
          <a:stretch/>
        </p:blipFill>
        <p:spPr>
          <a:xfrm>
            <a:off x="4809100" y="1262400"/>
            <a:ext cx="3837325" cy="26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255075" y="4219975"/>
            <a:ext cx="5232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/>
              <a:t>species (*)</a:t>
            </a:r>
            <a:r>
              <a:rPr i="1" lang="ca"/>
              <a:t> are those with available genomic information</a:t>
            </a:r>
            <a:endParaRPr i="1"/>
          </a:p>
        </p:txBody>
      </p:sp>
      <p:cxnSp>
        <p:nvCxnSpPr>
          <p:cNvPr id="83" name="Google Shape;83;p16"/>
          <p:cNvCxnSpPr/>
          <p:nvPr/>
        </p:nvCxnSpPr>
        <p:spPr>
          <a:xfrm>
            <a:off x="4623550" y="39775"/>
            <a:ext cx="8700" cy="4109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Public species</a:t>
            </a:r>
            <a:r>
              <a:rPr lang="ca"/>
              <a:t> used in our current analysis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809100" y="338475"/>
            <a:ext cx="3890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Scenario with the </a:t>
            </a:r>
            <a:r>
              <a:rPr b="1" lang="ca"/>
              <a:t>200 primates project</a:t>
            </a:r>
            <a:endParaRPr b="1"/>
          </a:p>
        </p:txBody>
      </p:sp>
      <p:sp>
        <p:nvSpPr>
          <p:cNvPr id="90" name="Google Shape;90;p17"/>
          <p:cNvSpPr txBox="1"/>
          <p:nvPr/>
        </p:nvSpPr>
        <p:spPr>
          <a:xfrm>
            <a:off x="2255075" y="4219975"/>
            <a:ext cx="5232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/>
              <a:t>species (*)</a:t>
            </a:r>
            <a:r>
              <a:rPr i="1" lang="ca"/>
              <a:t> are those with available genomic information</a:t>
            </a:r>
            <a:endParaRPr i="1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7355"/>
          <a:stretch/>
        </p:blipFill>
        <p:spPr>
          <a:xfrm>
            <a:off x="4809100" y="1141575"/>
            <a:ext cx="4334900" cy="25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6489"/>
          <a:stretch/>
        </p:blipFill>
        <p:spPr>
          <a:xfrm>
            <a:off x="246700" y="1141575"/>
            <a:ext cx="4199992" cy="259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/>
          <p:nvPr/>
        </p:nvCxnSpPr>
        <p:spPr>
          <a:xfrm>
            <a:off x="4623550" y="39775"/>
            <a:ext cx="8700" cy="4109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23551" r="27668" t="6076"/>
          <a:stretch/>
        </p:blipFill>
        <p:spPr>
          <a:xfrm>
            <a:off x="0" y="0"/>
            <a:ext cx="4700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12311" l="10651" r="43116" t="73077"/>
          <a:stretch/>
        </p:blipFill>
        <p:spPr>
          <a:xfrm>
            <a:off x="0" y="0"/>
            <a:ext cx="2878751" cy="51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380575" y="1440500"/>
            <a:ext cx="30558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18"/>
          <p:cNvSpPr txBox="1"/>
          <p:nvPr/>
        </p:nvSpPr>
        <p:spPr>
          <a:xfrm>
            <a:off x="4994725" y="1592900"/>
            <a:ext cx="38709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We have used </a:t>
            </a:r>
            <a:r>
              <a:rPr b="1" lang="ca" sz="2000">
                <a:solidFill>
                  <a:srgbClr val="980000"/>
                </a:solidFill>
              </a:rPr>
              <a:t>17 primates genomes</a:t>
            </a:r>
            <a:r>
              <a:rPr b="1" lang="ca" sz="2000"/>
              <a:t> </a:t>
            </a:r>
            <a:r>
              <a:rPr lang="ca" sz="2000"/>
              <a:t>coming from UCSC with available multiple sequence alignments for protein-coding regions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5320"/>
          <a:stretch/>
        </p:blipFill>
        <p:spPr>
          <a:xfrm>
            <a:off x="214725" y="281125"/>
            <a:ext cx="4939700" cy="458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380575" y="1440500"/>
            <a:ext cx="30558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This dataset has been reduced</a:t>
            </a:r>
            <a:r>
              <a:rPr lang="ca" sz="1600"/>
              <a:t> to </a:t>
            </a:r>
            <a:r>
              <a:rPr b="1" lang="ca" sz="1600"/>
              <a:t>16.343 best quality transcripts </a:t>
            </a:r>
            <a:r>
              <a:rPr lang="ca" sz="1600"/>
              <a:t>alignments representing a human gene family. This has been used as our genomic dataset for trait analysis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558973" y="2478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1 ----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671600" y="1775488"/>
            <a:ext cx="1639500" cy="25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Scenario 1</a:t>
            </a:r>
            <a:endParaRPr b="1"/>
          </a:p>
        </p:txBody>
      </p:sp>
      <p:sp>
        <p:nvSpPr>
          <p:cNvPr id="114" name="Google Shape;114;p20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Trait-association analysis</a:t>
            </a:r>
            <a:endParaRPr sz="1800"/>
          </a:p>
        </p:txBody>
      </p:sp>
      <p:cxnSp>
        <p:nvCxnSpPr>
          <p:cNvPr id="115" name="Google Shape;115;p20"/>
          <p:cNvCxnSpPr/>
          <p:nvPr/>
        </p:nvCxnSpPr>
        <p:spPr>
          <a:xfrm>
            <a:off x="4623550" y="39775"/>
            <a:ext cx="8700" cy="44631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/>
          <p:nvPr/>
        </p:nvSpPr>
        <p:spPr>
          <a:xfrm>
            <a:off x="6120625" y="1775488"/>
            <a:ext cx="1639500" cy="25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Scenario 2</a:t>
            </a:r>
            <a:endParaRPr b="1"/>
          </a:p>
        </p:txBody>
      </p:sp>
      <p:sp>
        <p:nvSpPr>
          <p:cNvPr id="117" name="Google Shape;117;p20"/>
          <p:cNvSpPr txBox="1"/>
          <p:nvPr/>
        </p:nvSpPr>
        <p:spPr>
          <a:xfrm>
            <a:off x="1558973" y="2743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2 ----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558973" y="2994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3 ----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01975" y="2611525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A</a:t>
            </a:r>
            <a:endParaRPr b="1"/>
          </a:p>
        </p:txBody>
      </p:sp>
      <p:sp>
        <p:nvSpPr>
          <p:cNvPr id="120" name="Google Shape;120;p20"/>
          <p:cNvSpPr/>
          <p:nvPr/>
        </p:nvSpPr>
        <p:spPr>
          <a:xfrm>
            <a:off x="301975" y="3623850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B</a:t>
            </a:r>
            <a:endParaRPr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6184523" y="2478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1 ----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184523" y="2743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2 ----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184523" y="2994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3 ----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927525" y="2611525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A</a:t>
            </a:r>
            <a:endParaRPr b="1"/>
          </a:p>
        </p:txBody>
      </p:sp>
      <p:sp>
        <p:nvSpPr>
          <p:cNvPr id="125" name="Google Shape;125;p20"/>
          <p:cNvSpPr/>
          <p:nvPr/>
        </p:nvSpPr>
        <p:spPr>
          <a:xfrm>
            <a:off x="4927525" y="3623850"/>
            <a:ext cx="1193100" cy="6894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Phenotype group </a:t>
            </a:r>
            <a:r>
              <a:rPr b="1" lang="ca"/>
              <a:t>B</a:t>
            </a:r>
            <a:endParaRPr b="1"/>
          </a:p>
        </p:txBody>
      </p:sp>
      <p:sp>
        <p:nvSpPr>
          <p:cNvPr id="126" name="Google Shape;126;p20"/>
          <p:cNvSpPr txBox="1"/>
          <p:nvPr/>
        </p:nvSpPr>
        <p:spPr>
          <a:xfrm>
            <a:off x="1558986" y="35095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4 ----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- </a:t>
            </a:r>
            <a:r>
              <a:rPr b="1" lang="ca">
                <a:solidFill>
                  <a:srgbClr val="7F6000"/>
                </a:solidFill>
              </a:rPr>
              <a:t>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558986" y="37741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5 ----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558986" y="40249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6 ----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783F04"/>
                </a:solidFill>
              </a:rPr>
              <a:t>Q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274E13"/>
                </a:solidFill>
              </a:rPr>
              <a:t>T </a:t>
            </a:r>
            <a:r>
              <a:rPr b="1" lang="ca">
                <a:solidFill>
                  <a:srgbClr val="073763"/>
                </a:solidFill>
              </a:rPr>
              <a:t>- </a:t>
            </a:r>
            <a:r>
              <a:rPr b="1" lang="ca">
                <a:solidFill>
                  <a:srgbClr val="073763"/>
                </a:solidFill>
              </a:rPr>
              <a:t>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184536" y="35867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4 ----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chemeClr val="accent5"/>
                </a:solidFill>
              </a:rPr>
              <a:t>R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- 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184536" y="3851370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5 ----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980000"/>
                </a:solidFill>
              </a:rPr>
              <a:t>P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V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184536" y="4102195"/>
            <a:ext cx="2769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66666"/>
                </a:solidFill>
              </a:rPr>
              <a:t>Species 6 ---- </a:t>
            </a:r>
            <a:r>
              <a:rPr b="1" lang="ca" sz="1000"/>
              <a:t> </a:t>
            </a:r>
            <a:r>
              <a:rPr b="1" lang="ca">
                <a:solidFill>
                  <a:srgbClr val="980000"/>
                </a:solidFill>
              </a:rPr>
              <a:t>P </a:t>
            </a:r>
            <a:r>
              <a:rPr b="1" lang="ca">
                <a:solidFill>
                  <a:srgbClr val="0000FF"/>
                </a:solidFill>
              </a:rPr>
              <a:t>S</a:t>
            </a:r>
            <a:r>
              <a:rPr b="1" lang="ca">
                <a:solidFill>
                  <a:srgbClr val="0000FF"/>
                </a:solidFill>
              </a:rPr>
              <a:t> </a:t>
            </a:r>
            <a:r>
              <a:rPr b="1" lang="ca">
                <a:solidFill>
                  <a:srgbClr val="4C1130"/>
                </a:solidFill>
              </a:rPr>
              <a:t>M</a:t>
            </a:r>
            <a:r>
              <a:rPr b="1" lang="ca">
                <a:solidFill>
                  <a:srgbClr val="274E13"/>
                </a:solidFill>
              </a:rPr>
              <a:t> </a:t>
            </a:r>
            <a:r>
              <a:rPr b="1" lang="ca">
                <a:solidFill>
                  <a:srgbClr val="073763"/>
                </a:solidFill>
              </a:rPr>
              <a:t>-  </a:t>
            </a:r>
            <a:r>
              <a:rPr b="1" lang="ca">
                <a:solidFill>
                  <a:srgbClr val="783F04"/>
                </a:solidFill>
              </a:rPr>
              <a:t>Q </a:t>
            </a:r>
            <a:r>
              <a:rPr b="1" lang="ca">
                <a:solidFill>
                  <a:srgbClr val="7F6000"/>
                </a:solidFill>
              </a:rPr>
              <a:t>L </a:t>
            </a:r>
            <a:r>
              <a:rPr b="1" lang="ca">
                <a:solidFill>
                  <a:srgbClr val="4C1130"/>
                </a:solidFill>
              </a:rPr>
              <a:t>M </a:t>
            </a:r>
            <a:r>
              <a:rPr b="1" lang="ca">
                <a:solidFill>
                  <a:srgbClr val="980000"/>
                </a:solidFill>
              </a:rPr>
              <a:t>P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1130"/>
              </a:solidFill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>
            <a:off x="3023148" y="330092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7815298" y="335654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560875" y="1066750"/>
            <a:ext cx="3767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Convergent aminoacid subtitution (CAAS)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560875" y="338475"/>
            <a:ext cx="3767400" cy="588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Trait-association analysis</a:t>
            </a:r>
            <a:endParaRPr sz="1800"/>
          </a:p>
        </p:txBody>
      </p:sp>
      <p:sp>
        <p:nvSpPr>
          <p:cNvPr id="140" name="Google Shape;140;p21"/>
          <p:cNvSpPr txBox="1"/>
          <p:nvPr/>
        </p:nvSpPr>
        <p:spPr>
          <a:xfrm>
            <a:off x="560875" y="1066750"/>
            <a:ext cx="3767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/>
              <a:t>Group selection</a:t>
            </a:r>
            <a:endParaRPr b="1"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6068"/>
          <a:stretch/>
        </p:blipFill>
        <p:spPr>
          <a:xfrm>
            <a:off x="228600" y="1400775"/>
            <a:ext cx="3034601" cy="187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0" t="5758"/>
          <a:stretch/>
        </p:blipFill>
        <p:spPr>
          <a:xfrm>
            <a:off x="3263200" y="1718925"/>
            <a:ext cx="5652200" cy="342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357600" y="3902421"/>
            <a:ext cx="2739000" cy="634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/>
              <a:t>Trait groups across phylogeny</a:t>
            </a:r>
            <a:endParaRPr b="1" sz="18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989" y="0"/>
            <a:ext cx="2836011" cy="16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