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2cbc232a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2cbc232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6650cbaf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6650cbaf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6650cbaf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6650cbaf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6a32112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6a32112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6650cbaf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6650cbaf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c55118d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c55118d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c55118d4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c55118d4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edd5dbaf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edd5dbaf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c55118d4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c55118d4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edd5dbaf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edd5dbaf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f715cfe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f715cfe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6a321127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6a321127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3ebdf2c1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3ebdf2c1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3ebdf2c1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3ebdf2c1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3ebdf2c1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3ebdf2c1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3ebdf2c1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3ebdf2c1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6650cb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6650cb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6650cbaf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6650cbaf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6650cba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6650cba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Relationship Id="rId6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Relationship Id="rId5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30.png"/><Relationship Id="rId6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600"/>
              <a:t>Genome-Phenome analysis of neoplasm-related traits across the primate phylogeny</a:t>
            </a:r>
            <a:endParaRPr b="1"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000"/>
              <a:t>07-12-20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000"/>
              <a:t>Alejandro Valenzuela, Gerard Muntané and Arcadi Navarro</a:t>
            </a:r>
            <a:endParaRPr sz="2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456" y="4233825"/>
            <a:ext cx="2443075" cy="7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560875" y="1066750"/>
            <a:ext cx="37674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Group selection</a:t>
            </a:r>
            <a:endParaRPr b="1"/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6068"/>
          <a:stretch/>
        </p:blipFill>
        <p:spPr>
          <a:xfrm>
            <a:off x="228600" y="1400775"/>
            <a:ext cx="3034601" cy="1877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 rotWithShape="1">
          <a:blip r:embed="rId4">
            <a:alphaModFix/>
          </a:blip>
          <a:srcRect b="0" l="0" r="0" t="5758"/>
          <a:stretch/>
        </p:blipFill>
        <p:spPr>
          <a:xfrm>
            <a:off x="3263200" y="1718925"/>
            <a:ext cx="5652200" cy="34245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357600" y="3902421"/>
            <a:ext cx="2739000" cy="634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Trait groups across phylogeny</a:t>
            </a:r>
            <a:endParaRPr b="1" sz="1800"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7989" y="0"/>
            <a:ext cx="2836011" cy="163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631025" y="300825"/>
            <a:ext cx="52707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CAAS-based trait-association analysis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/>
        </p:nvSpPr>
        <p:spPr>
          <a:xfrm>
            <a:off x="560875" y="338475"/>
            <a:ext cx="3767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First CAAS results</a:t>
            </a:r>
            <a:endParaRPr sz="1800"/>
          </a:p>
        </p:txBody>
      </p:sp>
      <p:sp>
        <p:nvSpPr>
          <p:cNvPr id="159" name="Google Shape;159;p23"/>
          <p:cNvSpPr/>
          <p:nvPr/>
        </p:nvSpPr>
        <p:spPr>
          <a:xfrm>
            <a:off x="560875" y="1453775"/>
            <a:ext cx="2427600" cy="2649600"/>
          </a:xfrm>
          <a:prstGeom prst="roundRect">
            <a:avLst>
              <a:gd fmla="val 16667" name="adj"/>
            </a:avLst>
          </a:prstGeom>
          <a:solidFill>
            <a:srgbClr val="C8D2C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500">
                <a:solidFill>
                  <a:srgbClr val="980000"/>
                </a:solidFill>
              </a:rPr>
              <a:t>W</a:t>
            </a:r>
            <a:r>
              <a:rPr b="1" lang="ca" sz="1500">
                <a:solidFill>
                  <a:srgbClr val="980000"/>
                </a:solidFill>
              </a:rPr>
              <a:t>ith higher risk</a:t>
            </a:r>
            <a:endParaRPr b="1" sz="15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200"/>
              <a:t>Macaca fascicularis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200"/>
              <a:t>Microcebus murinus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200"/>
              <a:t>Otolemur garnetti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600">
                <a:solidFill>
                  <a:schemeClr val="dk1"/>
                </a:solidFill>
              </a:rPr>
              <a:t>77 genes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600">
                <a:solidFill>
                  <a:schemeClr val="dk1"/>
                </a:solidFill>
              </a:rPr>
              <a:t>775 aa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160" name="Google Shape;160;p23"/>
          <p:cNvSpPr/>
          <p:nvPr/>
        </p:nvSpPr>
        <p:spPr>
          <a:xfrm>
            <a:off x="3542700" y="1453775"/>
            <a:ext cx="2335800" cy="2649600"/>
          </a:xfrm>
          <a:prstGeom prst="roundRect">
            <a:avLst>
              <a:gd fmla="val 16667" name="adj"/>
            </a:avLst>
          </a:prstGeom>
          <a:solidFill>
            <a:srgbClr val="C8D2C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500">
                <a:solidFill>
                  <a:srgbClr val="38761D"/>
                </a:solidFill>
              </a:rPr>
              <a:t>W</a:t>
            </a:r>
            <a:r>
              <a:rPr b="1" lang="ca" sz="1500">
                <a:solidFill>
                  <a:srgbClr val="38761D"/>
                </a:solidFill>
              </a:rPr>
              <a:t>ith higher risk</a:t>
            </a:r>
            <a:endParaRPr b="1" sz="15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200"/>
              <a:t>Pan paniscus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200"/>
              <a:t>Pan troglodytes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200"/>
              <a:t>Papio anubis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200"/>
              <a:t>Cebus capucinus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600">
                <a:solidFill>
                  <a:schemeClr val="dk1"/>
                </a:solidFill>
              </a:rPr>
              <a:t>4 genes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600">
                <a:solidFill>
                  <a:schemeClr val="dk1"/>
                </a:solidFill>
              </a:rPr>
              <a:t>13 aa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161" name="Google Shape;161;p23"/>
          <p:cNvSpPr/>
          <p:nvPr/>
        </p:nvSpPr>
        <p:spPr>
          <a:xfrm>
            <a:off x="6340250" y="1453775"/>
            <a:ext cx="2299200" cy="2649600"/>
          </a:xfrm>
          <a:prstGeom prst="roundRect">
            <a:avLst>
              <a:gd fmla="val 16667" name="adj"/>
            </a:avLst>
          </a:prstGeom>
          <a:solidFill>
            <a:srgbClr val="C8D2C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200">
                <a:solidFill>
                  <a:srgbClr val="980000"/>
                </a:solidFill>
              </a:rPr>
              <a:t>W</a:t>
            </a:r>
            <a:r>
              <a:rPr b="1" lang="ca" sz="1200">
                <a:solidFill>
                  <a:srgbClr val="980000"/>
                </a:solidFill>
              </a:rPr>
              <a:t>ith higher risk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000"/>
              <a:t>Papio_anubis</a:t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000"/>
              <a:t>Macaca_fascicularis</a:t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000"/>
              <a:t>Microcebus murinus</a:t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000"/>
              <a:t>Otolemur garnetti</a:t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000">
                <a:solidFill>
                  <a:srgbClr val="38761D"/>
                </a:solidFill>
              </a:rPr>
              <a:t>W</a:t>
            </a:r>
            <a:r>
              <a:rPr b="1" i="1" lang="ca" sz="1000">
                <a:solidFill>
                  <a:srgbClr val="38761D"/>
                </a:solidFill>
              </a:rPr>
              <a:t>ith lower  risk</a:t>
            </a:r>
            <a:endParaRPr b="1" i="1" sz="10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000"/>
              <a:t>Propithecus coquereli</a:t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000"/>
              <a:t>Saimiri boliviensis</a:t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000"/>
              <a:t>Chlorocebus sabaeus</a:t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000"/>
              <a:t>Colobus angolensis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600">
                <a:solidFill>
                  <a:schemeClr val="dk1"/>
                </a:solidFill>
              </a:rPr>
              <a:t>127 genes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600">
                <a:solidFill>
                  <a:schemeClr val="dk1"/>
                </a:solidFill>
              </a:rPr>
              <a:t>210 aa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162" name="Google Shape;162;p23"/>
          <p:cNvSpPr txBox="1"/>
          <p:nvPr/>
        </p:nvSpPr>
        <p:spPr>
          <a:xfrm>
            <a:off x="688063" y="745538"/>
            <a:ext cx="2173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800"/>
              <a:t>Malignancy Rate</a:t>
            </a:r>
            <a:endParaRPr b="1" i="1" sz="1800"/>
          </a:p>
        </p:txBody>
      </p:sp>
      <p:sp>
        <p:nvSpPr>
          <p:cNvPr id="163" name="Google Shape;163;p23"/>
          <p:cNvSpPr txBox="1"/>
          <p:nvPr/>
        </p:nvSpPr>
        <p:spPr>
          <a:xfrm>
            <a:off x="3705288" y="745550"/>
            <a:ext cx="2173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800"/>
              <a:t>Benign</a:t>
            </a:r>
            <a:r>
              <a:rPr b="1" i="1" lang="ca" sz="1800"/>
              <a:t> Rate</a:t>
            </a:r>
            <a:endParaRPr b="1" i="1" sz="1800"/>
          </a:p>
        </p:txBody>
      </p:sp>
      <p:sp>
        <p:nvSpPr>
          <p:cNvPr id="164" name="Google Shape;164;p23"/>
          <p:cNvSpPr txBox="1"/>
          <p:nvPr/>
        </p:nvSpPr>
        <p:spPr>
          <a:xfrm>
            <a:off x="6403238" y="745550"/>
            <a:ext cx="2173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800"/>
              <a:t>Neoplasy</a:t>
            </a:r>
            <a:r>
              <a:rPr b="1" i="1" lang="ca" sz="1800"/>
              <a:t> Rate</a:t>
            </a:r>
            <a:endParaRPr b="1" i="1" sz="1800"/>
          </a:p>
        </p:txBody>
      </p:sp>
      <p:sp>
        <p:nvSpPr>
          <p:cNvPr id="165" name="Google Shape;165;p23"/>
          <p:cNvSpPr txBox="1"/>
          <p:nvPr/>
        </p:nvSpPr>
        <p:spPr>
          <a:xfrm>
            <a:off x="505575" y="4219975"/>
            <a:ext cx="78564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Note that we did not yet test for statistical excess of detected genes.</a:t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/>
          <p:nvPr/>
        </p:nvSpPr>
        <p:spPr>
          <a:xfrm>
            <a:off x="560875" y="338475"/>
            <a:ext cx="3767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First CAAS results</a:t>
            </a:r>
            <a:endParaRPr sz="1800"/>
          </a:p>
        </p:txBody>
      </p:sp>
      <p:sp>
        <p:nvSpPr>
          <p:cNvPr id="171" name="Google Shape;171;p24"/>
          <p:cNvSpPr txBox="1"/>
          <p:nvPr/>
        </p:nvSpPr>
        <p:spPr>
          <a:xfrm>
            <a:off x="512625" y="1028375"/>
            <a:ext cx="49683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800"/>
              <a:t>Main molecular functions</a:t>
            </a:r>
            <a:endParaRPr b="1" i="1" sz="1800"/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b="78419" l="0" r="88720" t="16847"/>
          <a:stretch/>
        </p:blipFill>
        <p:spPr>
          <a:xfrm>
            <a:off x="512625" y="1820875"/>
            <a:ext cx="1670174" cy="4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 rotWithShape="1">
          <a:blip r:embed="rId4">
            <a:alphaModFix/>
          </a:blip>
          <a:srcRect b="59589" l="20128" r="22165" t="8996"/>
          <a:stretch/>
        </p:blipFill>
        <p:spPr>
          <a:xfrm>
            <a:off x="947999" y="2302225"/>
            <a:ext cx="7541877" cy="23331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/>
        </p:nvSpPr>
        <p:spPr>
          <a:xfrm>
            <a:off x="6452950" y="473650"/>
            <a:ext cx="19176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100"/>
              <a:t>WebGestaltR</a:t>
            </a:r>
            <a:endParaRPr b="1"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560875" y="338475"/>
            <a:ext cx="3767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First CAAS results</a:t>
            </a:r>
            <a:endParaRPr sz="1800"/>
          </a:p>
        </p:txBody>
      </p:sp>
      <p:sp>
        <p:nvSpPr>
          <p:cNvPr id="180" name="Google Shape;180;p25"/>
          <p:cNvSpPr txBox="1"/>
          <p:nvPr/>
        </p:nvSpPr>
        <p:spPr>
          <a:xfrm>
            <a:off x="512625" y="1028375"/>
            <a:ext cx="5896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800"/>
              <a:t>Neoplasy Rate - Pathways and diseases </a:t>
            </a:r>
            <a:endParaRPr b="1" i="1" sz="1800"/>
          </a:p>
        </p:txBody>
      </p:sp>
      <p:pic>
        <p:nvPicPr>
          <p:cNvPr id="181" name="Google Shape;181;p25"/>
          <p:cNvPicPr preferRelativeResize="0"/>
          <p:nvPr/>
        </p:nvPicPr>
        <p:blipFill rotWithShape="1">
          <a:blip r:embed="rId3">
            <a:alphaModFix/>
          </a:blip>
          <a:srcRect b="78419" l="0" r="88720" t="16847"/>
          <a:stretch/>
        </p:blipFill>
        <p:spPr>
          <a:xfrm>
            <a:off x="512625" y="1820875"/>
            <a:ext cx="1670174" cy="4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/>
        </p:nvSpPr>
        <p:spPr>
          <a:xfrm>
            <a:off x="6603175" y="1383100"/>
            <a:ext cx="2235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800"/>
              <a:t>Scenarios 1+2</a:t>
            </a:r>
            <a:endParaRPr i="1" sz="1800"/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4">
            <a:alphaModFix/>
          </a:blip>
          <a:srcRect b="43847" l="17025" r="19799" t="30682"/>
          <a:stretch/>
        </p:blipFill>
        <p:spPr>
          <a:xfrm>
            <a:off x="89850" y="1820875"/>
            <a:ext cx="6513323" cy="16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 rotWithShape="1">
          <a:blip r:embed="rId5">
            <a:alphaModFix/>
          </a:blip>
          <a:srcRect b="47168" l="24380" r="26839" t="29819"/>
          <a:stretch/>
        </p:blipFill>
        <p:spPr>
          <a:xfrm>
            <a:off x="3324425" y="3565975"/>
            <a:ext cx="5076849" cy="13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/>
          <p:nvPr/>
        </p:nvSpPr>
        <p:spPr>
          <a:xfrm>
            <a:off x="6452950" y="473650"/>
            <a:ext cx="19176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100"/>
              <a:t>WebGestaltR</a:t>
            </a:r>
            <a:endParaRPr b="1"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/>
          <p:nvPr/>
        </p:nvSpPr>
        <p:spPr>
          <a:xfrm>
            <a:off x="560875" y="338475"/>
            <a:ext cx="3767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First CAAS results</a:t>
            </a:r>
            <a:endParaRPr sz="1800"/>
          </a:p>
        </p:txBody>
      </p:sp>
      <p:sp>
        <p:nvSpPr>
          <p:cNvPr id="191" name="Google Shape;191;p26"/>
          <p:cNvSpPr txBox="1"/>
          <p:nvPr/>
        </p:nvSpPr>
        <p:spPr>
          <a:xfrm>
            <a:off x="512625" y="1333175"/>
            <a:ext cx="46440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800"/>
              <a:t>Neoplasia Rate - Cancer-linked insights</a:t>
            </a:r>
            <a:endParaRPr b="1" i="1" sz="1800"/>
          </a:p>
        </p:txBody>
      </p:sp>
      <p:sp>
        <p:nvSpPr>
          <p:cNvPr id="192" name="Google Shape;192;p26"/>
          <p:cNvSpPr txBox="1"/>
          <p:nvPr/>
        </p:nvSpPr>
        <p:spPr>
          <a:xfrm>
            <a:off x="4433817" y="4555206"/>
            <a:ext cx="44112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 rotWithShape="1">
          <a:blip r:embed="rId3">
            <a:alphaModFix/>
          </a:blip>
          <a:srcRect b="1489" l="38294" r="32161" t="42102"/>
          <a:stretch/>
        </p:blipFill>
        <p:spPr>
          <a:xfrm>
            <a:off x="512625" y="1903050"/>
            <a:ext cx="2826001" cy="316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 rotWithShape="1">
          <a:blip r:embed="rId4">
            <a:alphaModFix/>
          </a:blip>
          <a:srcRect b="9187" l="29296" r="30428" t="61099"/>
          <a:stretch/>
        </p:blipFill>
        <p:spPr>
          <a:xfrm>
            <a:off x="3338625" y="2735250"/>
            <a:ext cx="5148750" cy="22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 rotWithShape="1">
          <a:blip r:embed="rId4">
            <a:alphaModFix/>
          </a:blip>
          <a:srcRect b="45675" l="29296" r="30428" t="50182"/>
          <a:stretch/>
        </p:blipFill>
        <p:spPr>
          <a:xfrm>
            <a:off x="3465825" y="2238350"/>
            <a:ext cx="5379199" cy="333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/>
        </p:nvSpPr>
        <p:spPr>
          <a:xfrm>
            <a:off x="6134650" y="3824650"/>
            <a:ext cx="2235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800"/>
              <a:t>Scenarios 1+2</a:t>
            </a:r>
            <a:endParaRPr i="1" sz="1800"/>
          </a:p>
        </p:txBody>
      </p:sp>
      <p:sp>
        <p:nvSpPr>
          <p:cNvPr id="197" name="Google Shape;197;p26"/>
          <p:cNvSpPr txBox="1"/>
          <p:nvPr/>
        </p:nvSpPr>
        <p:spPr>
          <a:xfrm>
            <a:off x="6452950" y="473650"/>
            <a:ext cx="19176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100"/>
              <a:t>enrich</a:t>
            </a:r>
            <a:r>
              <a:rPr b="1" lang="ca" sz="2100"/>
              <a:t>R</a:t>
            </a:r>
            <a:endParaRPr b="1"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/>
          <p:nvPr/>
        </p:nvSpPr>
        <p:spPr>
          <a:xfrm>
            <a:off x="1946100" y="174950"/>
            <a:ext cx="52518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PGLS-based t</a:t>
            </a:r>
            <a:r>
              <a:rPr b="1" lang="ca" sz="1800"/>
              <a:t>rait-association analysis</a:t>
            </a:r>
            <a:endParaRPr sz="1800"/>
          </a:p>
        </p:txBody>
      </p:sp>
      <p:sp>
        <p:nvSpPr>
          <p:cNvPr id="203" name="Google Shape;203;p27"/>
          <p:cNvSpPr txBox="1"/>
          <p:nvPr/>
        </p:nvSpPr>
        <p:spPr>
          <a:xfrm>
            <a:off x="2386050" y="936775"/>
            <a:ext cx="43719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chemeClr val="dk1"/>
                </a:solidFill>
              </a:rPr>
              <a:t>(Phylogenetic generalised least-squares, PGLS)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5080975" y="1475875"/>
            <a:ext cx="3767400" cy="2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Regression between a genetic predictor variable (rates of protein evolution, measured as </a:t>
            </a:r>
            <a:r>
              <a:rPr b="1" lang="ca" sz="1700"/>
              <a:t>root-to-tip dN/dS) </a:t>
            </a:r>
            <a:r>
              <a:rPr lang="ca" sz="1700"/>
              <a:t>and a trait response variable (</a:t>
            </a:r>
            <a:r>
              <a:rPr i="1" lang="ca" sz="1700"/>
              <a:t>e.g.</a:t>
            </a:r>
            <a:r>
              <a:rPr lang="ca" sz="1700"/>
              <a:t>, </a:t>
            </a:r>
            <a:r>
              <a:rPr b="1" lang="ca" sz="1700"/>
              <a:t>neoplasia rate) </a:t>
            </a:r>
            <a:r>
              <a:rPr lang="ca" sz="1700"/>
              <a:t>across a phylogeny, 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controlling for non-independence of species data points</a:t>
            </a:r>
            <a:endParaRPr sz="1700"/>
          </a:p>
        </p:txBody>
      </p:sp>
      <p:pic>
        <p:nvPicPr>
          <p:cNvPr id="205" name="Google Shape;205;p27"/>
          <p:cNvPicPr preferRelativeResize="0"/>
          <p:nvPr/>
        </p:nvPicPr>
        <p:blipFill rotWithShape="1">
          <a:blip r:embed="rId3">
            <a:alphaModFix/>
          </a:blip>
          <a:srcRect b="34044" l="0" r="50054" t="3248"/>
          <a:stretch/>
        </p:blipFill>
        <p:spPr>
          <a:xfrm>
            <a:off x="893425" y="1444950"/>
            <a:ext cx="3297076" cy="3048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/>
        </p:nvSpPr>
        <p:spPr>
          <a:xfrm>
            <a:off x="893425" y="4373450"/>
            <a:ext cx="5507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ca" sz="800">
                <a:solidFill>
                  <a:schemeClr val="dk1"/>
                </a:solidFill>
              </a:rPr>
              <a:t>Muntané et al. (2018). </a:t>
            </a:r>
            <a:r>
              <a:rPr b="1" lang="ca" sz="800">
                <a:solidFill>
                  <a:schemeClr val="dk1"/>
                </a:solidFill>
              </a:rPr>
              <a:t>Biological processes modulating longevity across primates: A phylogenetic genome-phenome analysis</a:t>
            </a:r>
            <a:r>
              <a:rPr b="1" i="1" lang="ca" sz="800">
                <a:solidFill>
                  <a:schemeClr val="dk1"/>
                </a:solidFill>
              </a:rPr>
              <a:t>.</a:t>
            </a:r>
            <a:r>
              <a:rPr i="1" lang="ca" sz="800">
                <a:solidFill>
                  <a:schemeClr val="dk1"/>
                </a:solidFill>
              </a:rPr>
              <a:t> Molecular Biology and Evolution</a:t>
            </a:r>
            <a:endParaRPr sz="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/>
          <p:nvPr/>
        </p:nvSpPr>
        <p:spPr>
          <a:xfrm>
            <a:off x="71500" y="38000"/>
            <a:ext cx="44163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First PGLS results - Malignancy traits</a:t>
            </a:r>
            <a:endParaRPr sz="1800"/>
          </a:p>
        </p:txBody>
      </p:sp>
      <p:sp>
        <p:nvSpPr>
          <p:cNvPr id="212" name="Google Shape;212;p28"/>
          <p:cNvSpPr txBox="1"/>
          <p:nvPr/>
        </p:nvSpPr>
        <p:spPr>
          <a:xfrm>
            <a:off x="195900" y="1421275"/>
            <a:ext cx="1900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/>
              <a:t>Malignancy rate</a:t>
            </a:r>
            <a:endParaRPr sz="1600"/>
          </a:p>
        </p:txBody>
      </p:sp>
      <p:sp>
        <p:nvSpPr>
          <p:cNvPr id="213" name="Google Shape;213;p28"/>
          <p:cNvSpPr txBox="1"/>
          <p:nvPr/>
        </p:nvSpPr>
        <p:spPr>
          <a:xfrm>
            <a:off x="195900" y="3446650"/>
            <a:ext cx="1900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/>
              <a:t>Malignancy  proportion over neoplasies</a:t>
            </a:r>
            <a:endParaRPr sz="1600"/>
          </a:p>
        </p:txBody>
      </p:sp>
      <p:pic>
        <p:nvPicPr>
          <p:cNvPr id="214" name="Google Shape;214;p28"/>
          <p:cNvPicPr preferRelativeResize="0"/>
          <p:nvPr/>
        </p:nvPicPr>
        <p:blipFill rotWithShape="1">
          <a:blip r:embed="rId3">
            <a:alphaModFix/>
          </a:blip>
          <a:srcRect b="0" l="0" r="2837" t="10952"/>
          <a:stretch/>
        </p:blipFill>
        <p:spPr>
          <a:xfrm>
            <a:off x="2359533" y="826338"/>
            <a:ext cx="2440766" cy="195876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/>
          <p:nvPr/>
        </p:nvSpPr>
        <p:spPr>
          <a:xfrm rot="-5400000">
            <a:off x="4588525" y="1301557"/>
            <a:ext cx="1246200" cy="2958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100"/>
              <a:t>-log10(p-val)</a:t>
            </a:r>
            <a:endParaRPr sz="800"/>
          </a:p>
        </p:txBody>
      </p:sp>
      <p:sp>
        <p:nvSpPr>
          <p:cNvPr id="216" name="Google Shape;216;p28"/>
          <p:cNvSpPr/>
          <p:nvPr/>
        </p:nvSpPr>
        <p:spPr>
          <a:xfrm rot="-5400000">
            <a:off x="4647925" y="3714144"/>
            <a:ext cx="1246200" cy="2958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100"/>
              <a:t>-log10(p-val)</a:t>
            </a:r>
            <a:endParaRPr sz="800"/>
          </a:p>
        </p:txBody>
      </p:sp>
      <p:sp>
        <p:nvSpPr>
          <p:cNvPr id="217" name="Google Shape;217;p28"/>
          <p:cNvSpPr txBox="1"/>
          <p:nvPr/>
        </p:nvSpPr>
        <p:spPr>
          <a:xfrm rot="-5400000">
            <a:off x="7601425" y="2422800"/>
            <a:ext cx="20613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900">
                <a:solidFill>
                  <a:srgbClr val="980000"/>
                </a:solidFill>
              </a:rPr>
              <a:t>red line → Bonferroni significance threeshold</a:t>
            </a:r>
            <a:endParaRPr i="1" sz="900">
              <a:solidFill>
                <a:srgbClr val="980000"/>
              </a:solidFill>
            </a:endParaRPr>
          </a:p>
        </p:txBody>
      </p:sp>
      <p:pic>
        <p:nvPicPr>
          <p:cNvPr id="218" name="Google Shape;218;p28"/>
          <p:cNvPicPr preferRelativeResize="0"/>
          <p:nvPr/>
        </p:nvPicPr>
        <p:blipFill rotWithShape="1">
          <a:blip r:embed="rId4">
            <a:alphaModFix/>
          </a:blip>
          <a:srcRect b="0" l="0" r="0" t="11055"/>
          <a:stretch/>
        </p:blipFill>
        <p:spPr>
          <a:xfrm>
            <a:off x="2359525" y="3012824"/>
            <a:ext cx="2616652" cy="20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 rotWithShape="1">
          <a:blip r:embed="rId5">
            <a:alphaModFix/>
          </a:blip>
          <a:srcRect b="0" l="0" r="0" t="4662"/>
          <a:stretch/>
        </p:blipFill>
        <p:spPr>
          <a:xfrm>
            <a:off x="5502550" y="2629200"/>
            <a:ext cx="3094925" cy="243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 rotWithShape="1">
          <a:blip r:embed="rId6">
            <a:alphaModFix/>
          </a:blip>
          <a:srcRect b="0" l="0" r="0" t="6103"/>
          <a:stretch/>
        </p:blipFill>
        <p:spPr>
          <a:xfrm>
            <a:off x="5511925" y="145825"/>
            <a:ext cx="2971201" cy="233096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8"/>
          <p:cNvSpPr txBox="1"/>
          <p:nvPr/>
        </p:nvSpPr>
        <p:spPr>
          <a:xfrm>
            <a:off x="7177625" y="667275"/>
            <a:ext cx="1555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100">
                <a:solidFill>
                  <a:srgbClr val="38761D"/>
                </a:solidFill>
              </a:rPr>
              <a:t>+ correlation</a:t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100">
                <a:solidFill>
                  <a:srgbClr val="980000"/>
                </a:solidFill>
              </a:rPr>
              <a:t>- correlation</a:t>
            </a:r>
            <a:endParaRPr b="1" sz="11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9"/>
          <p:cNvPicPr preferRelativeResize="0"/>
          <p:nvPr/>
        </p:nvPicPr>
        <p:blipFill rotWithShape="1">
          <a:blip r:embed="rId3">
            <a:alphaModFix/>
          </a:blip>
          <a:srcRect b="27541" l="8446" r="55750" t="45347"/>
          <a:stretch/>
        </p:blipFill>
        <p:spPr>
          <a:xfrm>
            <a:off x="71500" y="2571750"/>
            <a:ext cx="3881252" cy="1670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 rotWithShape="1">
          <a:blip r:embed="rId4">
            <a:alphaModFix/>
          </a:blip>
          <a:srcRect b="0" l="33508" r="34759" t="14192"/>
          <a:stretch/>
        </p:blipFill>
        <p:spPr>
          <a:xfrm>
            <a:off x="5171475" y="181175"/>
            <a:ext cx="3283173" cy="46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/>
          <p:nvPr/>
        </p:nvSpPr>
        <p:spPr>
          <a:xfrm>
            <a:off x="71500" y="38000"/>
            <a:ext cx="44163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First PGLS results - Malignancy traits</a:t>
            </a:r>
            <a:endParaRPr sz="1800"/>
          </a:p>
        </p:txBody>
      </p:sp>
      <p:sp>
        <p:nvSpPr>
          <p:cNvPr id="229" name="Google Shape;229;p29"/>
          <p:cNvSpPr txBox="1"/>
          <p:nvPr/>
        </p:nvSpPr>
        <p:spPr>
          <a:xfrm>
            <a:off x="344700" y="745575"/>
            <a:ext cx="4644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800"/>
              <a:t>Target genes enrichment</a:t>
            </a:r>
            <a:endParaRPr b="1" i="1" sz="1800"/>
          </a:p>
        </p:txBody>
      </p:sp>
      <p:sp>
        <p:nvSpPr>
          <p:cNvPr id="230" name="Google Shape;230;p29"/>
          <p:cNvSpPr txBox="1"/>
          <p:nvPr/>
        </p:nvSpPr>
        <p:spPr>
          <a:xfrm>
            <a:off x="496375" y="1365425"/>
            <a:ext cx="32169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Top 50-100 genes ranked by p-value</a:t>
            </a:r>
            <a:endParaRPr i="1"/>
          </a:p>
        </p:txBody>
      </p:sp>
      <p:sp>
        <p:nvSpPr>
          <p:cNvPr id="231" name="Google Shape;231;p29"/>
          <p:cNvSpPr txBox="1"/>
          <p:nvPr/>
        </p:nvSpPr>
        <p:spPr>
          <a:xfrm>
            <a:off x="522900" y="2028225"/>
            <a:ext cx="35880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&gt; Link with calcium/ion transport channels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(pval &lt; 10-3)</a:t>
            </a:r>
            <a:endParaRPr/>
          </a:p>
        </p:txBody>
      </p:sp>
      <p:pic>
        <p:nvPicPr>
          <p:cNvPr id="232" name="Google Shape;232;p29"/>
          <p:cNvPicPr preferRelativeResize="0"/>
          <p:nvPr/>
        </p:nvPicPr>
        <p:blipFill rotWithShape="1">
          <a:blip r:embed="rId5">
            <a:alphaModFix/>
          </a:blip>
          <a:srcRect b="36231" l="6532" r="53825" t="52324"/>
          <a:stretch/>
        </p:blipFill>
        <p:spPr>
          <a:xfrm>
            <a:off x="496375" y="3948100"/>
            <a:ext cx="5171700" cy="84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0"/>
          <p:cNvPicPr preferRelativeResize="0"/>
          <p:nvPr/>
        </p:nvPicPr>
        <p:blipFill rotWithShape="1">
          <a:blip r:embed="rId3">
            <a:alphaModFix/>
          </a:blip>
          <a:srcRect b="0" l="0" r="0" t="6059"/>
          <a:stretch/>
        </p:blipFill>
        <p:spPr>
          <a:xfrm>
            <a:off x="5649650" y="101625"/>
            <a:ext cx="2976174" cy="233590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0"/>
          <p:cNvSpPr/>
          <p:nvPr/>
        </p:nvSpPr>
        <p:spPr>
          <a:xfrm>
            <a:off x="71500" y="38000"/>
            <a:ext cx="44163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First PGLS results - Benignancy traits</a:t>
            </a:r>
            <a:endParaRPr sz="1800"/>
          </a:p>
        </p:txBody>
      </p:sp>
      <p:pic>
        <p:nvPicPr>
          <p:cNvPr id="239" name="Google Shape;239;p30"/>
          <p:cNvPicPr preferRelativeResize="0"/>
          <p:nvPr/>
        </p:nvPicPr>
        <p:blipFill rotWithShape="1">
          <a:blip r:embed="rId4">
            <a:alphaModFix/>
          </a:blip>
          <a:srcRect b="0" l="0" r="0" t="11863"/>
          <a:stretch/>
        </p:blipFill>
        <p:spPr>
          <a:xfrm>
            <a:off x="2239425" y="852875"/>
            <a:ext cx="2469300" cy="19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 txBox="1"/>
          <p:nvPr/>
        </p:nvSpPr>
        <p:spPr>
          <a:xfrm>
            <a:off x="195900" y="1170975"/>
            <a:ext cx="1900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/>
              <a:t>Benignancy  rate</a:t>
            </a:r>
            <a:endParaRPr sz="1600"/>
          </a:p>
        </p:txBody>
      </p:sp>
      <p:pic>
        <p:nvPicPr>
          <p:cNvPr id="241" name="Google Shape;241;p30"/>
          <p:cNvPicPr preferRelativeResize="0"/>
          <p:nvPr/>
        </p:nvPicPr>
        <p:blipFill rotWithShape="1">
          <a:blip r:embed="rId5">
            <a:alphaModFix/>
          </a:blip>
          <a:srcRect b="0" l="0" r="3278" t="11371"/>
          <a:stretch/>
        </p:blipFill>
        <p:spPr>
          <a:xfrm>
            <a:off x="2195250" y="2984850"/>
            <a:ext cx="2469300" cy="198132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 txBox="1"/>
          <p:nvPr/>
        </p:nvSpPr>
        <p:spPr>
          <a:xfrm>
            <a:off x="195900" y="3446650"/>
            <a:ext cx="1900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/>
              <a:t>Benignancy </a:t>
            </a:r>
            <a:r>
              <a:rPr lang="ca" sz="1600"/>
              <a:t>proportion over neoplasies</a:t>
            </a:r>
            <a:endParaRPr sz="1600"/>
          </a:p>
        </p:txBody>
      </p:sp>
      <p:sp>
        <p:nvSpPr>
          <p:cNvPr id="243" name="Google Shape;243;p30"/>
          <p:cNvSpPr txBox="1"/>
          <p:nvPr/>
        </p:nvSpPr>
        <p:spPr>
          <a:xfrm rot="-5400000">
            <a:off x="7866550" y="2422800"/>
            <a:ext cx="20613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900">
                <a:solidFill>
                  <a:srgbClr val="980000"/>
                </a:solidFill>
              </a:rPr>
              <a:t>red line → Bonferroni significance threeshold</a:t>
            </a:r>
            <a:endParaRPr i="1" sz="900">
              <a:solidFill>
                <a:srgbClr val="980000"/>
              </a:solidFill>
            </a:endParaRPr>
          </a:p>
        </p:txBody>
      </p:sp>
      <p:sp>
        <p:nvSpPr>
          <p:cNvPr id="244" name="Google Shape;244;p30"/>
          <p:cNvSpPr/>
          <p:nvPr/>
        </p:nvSpPr>
        <p:spPr>
          <a:xfrm rot="-5400000">
            <a:off x="4471138" y="1328082"/>
            <a:ext cx="1246200" cy="2958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100"/>
              <a:t>-log10(p-val)</a:t>
            </a:r>
            <a:endParaRPr sz="800"/>
          </a:p>
        </p:txBody>
      </p:sp>
      <p:sp>
        <p:nvSpPr>
          <p:cNvPr id="245" name="Google Shape;245;p30"/>
          <p:cNvSpPr/>
          <p:nvPr/>
        </p:nvSpPr>
        <p:spPr>
          <a:xfrm rot="-5400000">
            <a:off x="4517825" y="3683207"/>
            <a:ext cx="1246200" cy="2958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100"/>
              <a:t>-log10(p-val)</a:t>
            </a:r>
            <a:endParaRPr sz="800"/>
          </a:p>
        </p:txBody>
      </p:sp>
      <p:sp>
        <p:nvSpPr>
          <p:cNvPr id="246" name="Google Shape;246;p30"/>
          <p:cNvSpPr txBox="1"/>
          <p:nvPr/>
        </p:nvSpPr>
        <p:spPr>
          <a:xfrm>
            <a:off x="7177625" y="667275"/>
            <a:ext cx="1555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100">
                <a:solidFill>
                  <a:srgbClr val="38761D"/>
                </a:solidFill>
              </a:rPr>
              <a:t>+ correlation</a:t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100">
                <a:solidFill>
                  <a:srgbClr val="980000"/>
                </a:solidFill>
              </a:rPr>
              <a:t>- correlation</a:t>
            </a:r>
            <a:endParaRPr b="1" sz="1100">
              <a:solidFill>
                <a:srgbClr val="980000"/>
              </a:solidFill>
            </a:endParaRPr>
          </a:p>
        </p:txBody>
      </p:sp>
      <p:pic>
        <p:nvPicPr>
          <p:cNvPr id="247" name="Google Shape;247;p30"/>
          <p:cNvPicPr preferRelativeResize="0"/>
          <p:nvPr/>
        </p:nvPicPr>
        <p:blipFill rotWithShape="1">
          <a:blip r:embed="rId6">
            <a:alphaModFix/>
          </a:blip>
          <a:srcRect b="0" l="0" r="0" t="7019"/>
          <a:stretch/>
        </p:blipFill>
        <p:spPr>
          <a:xfrm>
            <a:off x="5580500" y="2571750"/>
            <a:ext cx="3114471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/>
          <p:nvPr/>
        </p:nvSpPr>
        <p:spPr>
          <a:xfrm>
            <a:off x="71500" y="38000"/>
            <a:ext cx="44163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First PGLS results - Benignancy traits</a:t>
            </a:r>
            <a:endParaRPr sz="1800"/>
          </a:p>
        </p:txBody>
      </p:sp>
      <p:sp>
        <p:nvSpPr>
          <p:cNvPr id="253" name="Google Shape;253;p31"/>
          <p:cNvSpPr txBox="1"/>
          <p:nvPr/>
        </p:nvSpPr>
        <p:spPr>
          <a:xfrm>
            <a:off x="344700" y="745575"/>
            <a:ext cx="4644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800"/>
              <a:t>Target genes enrichment</a:t>
            </a:r>
            <a:endParaRPr b="1" i="1" sz="1800"/>
          </a:p>
        </p:txBody>
      </p:sp>
      <p:pic>
        <p:nvPicPr>
          <p:cNvPr id="254" name="Google Shape;254;p31"/>
          <p:cNvPicPr preferRelativeResize="0"/>
          <p:nvPr/>
        </p:nvPicPr>
        <p:blipFill rotWithShape="1">
          <a:blip r:embed="rId3">
            <a:alphaModFix/>
          </a:blip>
          <a:srcRect b="22243" l="0" r="1244" t="21128"/>
          <a:stretch/>
        </p:blipFill>
        <p:spPr>
          <a:xfrm>
            <a:off x="1213850" y="1347725"/>
            <a:ext cx="6441000" cy="209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1"/>
          <p:cNvPicPr preferRelativeResize="0"/>
          <p:nvPr/>
        </p:nvPicPr>
        <p:blipFill rotWithShape="1">
          <a:blip r:embed="rId4">
            <a:alphaModFix/>
          </a:blip>
          <a:srcRect b="33675" l="1824" r="49382" t="50859"/>
          <a:stretch/>
        </p:blipFill>
        <p:spPr>
          <a:xfrm>
            <a:off x="1367538" y="3565975"/>
            <a:ext cx="6133625" cy="110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1"/>
          <p:cNvSpPr txBox="1"/>
          <p:nvPr/>
        </p:nvSpPr>
        <p:spPr>
          <a:xfrm>
            <a:off x="0" y="1217125"/>
            <a:ext cx="30000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&gt; Link with DNA Binding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(pval &lt; 10-3)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97100" y="1375550"/>
            <a:ext cx="8520600" cy="3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We set out to do a </a:t>
            </a:r>
            <a:r>
              <a:rPr b="1" lang="ca" sz="1600" u="sng"/>
              <a:t>quick-and-dirty</a:t>
            </a:r>
            <a:r>
              <a:rPr lang="ca" sz="1600"/>
              <a:t> genome-phenome analysis for neoplasm-related traits provided by Amy using publicly available primate genomes.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We take a quick peek at what can be obtained from the whole set of primate data.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We focus on protein-coding regions, and we report the preliminary results of two different approaches: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ca" sz="1600"/>
              <a:t>The search for Convergent Amino Acid Substitutions linked to changes in the traits under study.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ca" sz="1600"/>
              <a:t>The search for correlations between rates of protein evolution and the same traits, using Phylogenetic-Generalized Least Squares </a:t>
            </a:r>
            <a:endParaRPr sz="1600"/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349500" y="245300"/>
            <a:ext cx="8520600" cy="9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400"/>
              <a:t>Genome-Phenome analysis of neoplasm-related traits across the primate phylogeny</a:t>
            </a:r>
            <a:endParaRPr b="1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/>
          <p:nvPr/>
        </p:nvSpPr>
        <p:spPr>
          <a:xfrm>
            <a:off x="2371206" y="508775"/>
            <a:ext cx="4401600" cy="419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Final remarks and some questions </a:t>
            </a:r>
            <a:endParaRPr sz="1800"/>
          </a:p>
        </p:txBody>
      </p:sp>
      <p:sp>
        <p:nvSpPr>
          <p:cNvPr id="262" name="Google Shape;262;p32"/>
          <p:cNvSpPr txBox="1"/>
          <p:nvPr/>
        </p:nvSpPr>
        <p:spPr>
          <a:xfrm>
            <a:off x="555300" y="1385375"/>
            <a:ext cx="82308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ca" sz="1500">
                <a:solidFill>
                  <a:schemeClr val="dk1"/>
                </a:solidFill>
              </a:rPr>
              <a:t>We already have a bunch of interesting </a:t>
            </a:r>
            <a:r>
              <a:rPr b="1" lang="ca" sz="1500">
                <a:solidFill>
                  <a:schemeClr val="dk1"/>
                </a:solidFill>
              </a:rPr>
              <a:t>preliminary </a:t>
            </a:r>
            <a:r>
              <a:rPr lang="ca" sz="1500">
                <a:solidFill>
                  <a:schemeClr val="dk1"/>
                </a:solidFill>
              </a:rPr>
              <a:t>results.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ca" sz="1500">
                <a:solidFill>
                  <a:schemeClr val="dk1"/>
                </a:solidFill>
              </a:rPr>
              <a:t>With more species, we will have more </a:t>
            </a:r>
            <a:r>
              <a:rPr b="1" lang="ca" sz="1500">
                <a:solidFill>
                  <a:schemeClr val="dk1"/>
                </a:solidFill>
              </a:rPr>
              <a:t>extreme phenotypic values</a:t>
            </a:r>
            <a:r>
              <a:rPr lang="ca" sz="1500">
                <a:solidFill>
                  <a:schemeClr val="dk1"/>
                </a:solidFill>
              </a:rPr>
              <a:t>, and thus more power.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ca" sz="1500">
                <a:solidFill>
                  <a:schemeClr val="dk1"/>
                </a:solidFill>
              </a:rPr>
              <a:t>Before a final analysis, we need to clarify a few things: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ca" sz="1500">
                <a:solidFill>
                  <a:schemeClr val="dk1"/>
                </a:solidFill>
              </a:rPr>
              <a:t>Given huge correlations.What are the most relevant traits?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ca" sz="1500">
                <a:solidFill>
                  <a:schemeClr val="dk1"/>
                </a:solidFill>
              </a:rPr>
              <a:t>Are there different qualities in different traits?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ca" sz="1500">
                <a:solidFill>
                  <a:schemeClr val="dk1"/>
                </a:solidFill>
              </a:rPr>
              <a:t>Do we know if these traits belong to specific cancer types?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ca" sz="1500">
                <a:solidFill>
                  <a:schemeClr val="dk1"/>
                </a:solidFill>
              </a:rPr>
              <a:t>Are these traits linked to other relevant experimental results?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ca" sz="1500">
                <a:solidFill>
                  <a:schemeClr val="dk1"/>
                </a:solidFill>
              </a:rPr>
              <a:t>...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4308725" y="161875"/>
            <a:ext cx="13245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25785" l="87065" r="0" t="28809"/>
          <a:stretch/>
        </p:blipFill>
        <p:spPr>
          <a:xfrm>
            <a:off x="229895" y="1778426"/>
            <a:ext cx="973794" cy="216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0" l="0" r="18360" t="4205"/>
          <a:stretch/>
        </p:blipFill>
        <p:spPr>
          <a:xfrm>
            <a:off x="1737975" y="0"/>
            <a:ext cx="7406020" cy="49911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29900" y="161875"/>
            <a:ext cx="12042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700"/>
              <a:t>A q</a:t>
            </a:r>
            <a:r>
              <a:rPr b="1" lang="ca" sz="1700"/>
              <a:t>uick look at the traits</a:t>
            </a:r>
            <a:endParaRPr b="1"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5908925" y="161875"/>
            <a:ext cx="13245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18360" t="4205"/>
          <a:stretch/>
        </p:blipFill>
        <p:spPr>
          <a:xfrm>
            <a:off x="1752600" y="0"/>
            <a:ext cx="7406020" cy="49911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5800925" y="0"/>
            <a:ext cx="1432500" cy="11775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2087725" y="1231375"/>
            <a:ext cx="1432500" cy="11775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7539350" y="1231375"/>
            <a:ext cx="1432500" cy="11775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25785" l="87065" r="0" t="28809"/>
          <a:stretch/>
        </p:blipFill>
        <p:spPr>
          <a:xfrm>
            <a:off x="229895" y="1778426"/>
            <a:ext cx="973794" cy="216644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229900" y="161875"/>
            <a:ext cx="12042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700"/>
              <a:t>A quick look at the traits</a:t>
            </a:r>
            <a:endParaRPr b="1"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560875" y="193750"/>
            <a:ext cx="3767400" cy="733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Publicly available species</a:t>
            </a:r>
            <a:r>
              <a:rPr lang="ca"/>
              <a:t> used in our </a:t>
            </a:r>
            <a:r>
              <a:rPr lang="ca"/>
              <a:t>current analysis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4809100" y="193750"/>
            <a:ext cx="3890400" cy="733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Peek at the </a:t>
            </a:r>
            <a:r>
              <a:rPr lang="ca"/>
              <a:t>200 species of the </a:t>
            </a:r>
            <a:r>
              <a:rPr b="1" lang="ca"/>
              <a:t>Primate Conservation Sequencing Consortium (PCSC)</a:t>
            </a:r>
            <a:endParaRPr b="1"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8441"/>
          <a:stretch/>
        </p:blipFill>
        <p:spPr>
          <a:xfrm>
            <a:off x="234775" y="1265300"/>
            <a:ext cx="4256224" cy="283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3879" l="0" r="0" t="8539"/>
          <a:stretch/>
        </p:blipFill>
        <p:spPr>
          <a:xfrm>
            <a:off x="4809100" y="1262400"/>
            <a:ext cx="3837325" cy="26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05575" y="4219975"/>
            <a:ext cx="78564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Note that more extreme values represent more diversity and, thus, more power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ca"/>
              <a:t>species labelled with (*)</a:t>
            </a:r>
            <a:r>
              <a:rPr i="1" lang="ca"/>
              <a:t> are those with available genomic information</a:t>
            </a:r>
            <a:endParaRPr i="1"/>
          </a:p>
        </p:txBody>
      </p:sp>
      <p:cxnSp>
        <p:nvCxnSpPr>
          <p:cNvPr id="91" name="Google Shape;91;p17"/>
          <p:cNvCxnSpPr/>
          <p:nvPr/>
        </p:nvCxnSpPr>
        <p:spPr>
          <a:xfrm>
            <a:off x="4623550" y="39775"/>
            <a:ext cx="8700" cy="41094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7355"/>
          <a:stretch/>
        </p:blipFill>
        <p:spPr>
          <a:xfrm>
            <a:off x="4809100" y="1141575"/>
            <a:ext cx="4334900" cy="25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0" l="0" r="0" t="6489"/>
          <a:stretch/>
        </p:blipFill>
        <p:spPr>
          <a:xfrm>
            <a:off x="246700" y="1141575"/>
            <a:ext cx="4199992" cy="2590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8"/>
          <p:cNvCxnSpPr/>
          <p:nvPr/>
        </p:nvCxnSpPr>
        <p:spPr>
          <a:xfrm>
            <a:off x="4623550" y="39775"/>
            <a:ext cx="8700" cy="41094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9" name="Google Shape;99;p18"/>
          <p:cNvSpPr/>
          <p:nvPr/>
        </p:nvSpPr>
        <p:spPr>
          <a:xfrm>
            <a:off x="560875" y="193750"/>
            <a:ext cx="3767400" cy="733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Publicly available species</a:t>
            </a:r>
            <a:r>
              <a:rPr lang="ca"/>
              <a:t> used in our current analysis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4809100" y="193750"/>
            <a:ext cx="3890400" cy="733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Peek at the 200 species of the </a:t>
            </a:r>
            <a:r>
              <a:rPr b="1" lang="ca"/>
              <a:t>Primate Conservation Sequencing Consortium (PCSC)</a:t>
            </a:r>
            <a:endParaRPr b="1"/>
          </a:p>
        </p:txBody>
      </p:sp>
      <p:sp>
        <p:nvSpPr>
          <p:cNvPr id="101" name="Google Shape;101;p18"/>
          <p:cNvSpPr txBox="1"/>
          <p:nvPr/>
        </p:nvSpPr>
        <p:spPr>
          <a:xfrm>
            <a:off x="505575" y="4219975"/>
            <a:ext cx="78564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Note that more extreme values represent more diversity and, thus, more power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ca"/>
              <a:t>species labelled with (*)</a:t>
            </a:r>
            <a:r>
              <a:rPr i="1" lang="ca"/>
              <a:t> are those with available genomic information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23551" r="27668" t="6076"/>
          <a:stretch/>
        </p:blipFill>
        <p:spPr>
          <a:xfrm>
            <a:off x="0" y="0"/>
            <a:ext cx="4700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4">
            <a:alphaModFix/>
          </a:blip>
          <a:srcRect b="12311" l="10651" r="43116" t="73077"/>
          <a:stretch/>
        </p:blipFill>
        <p:spPr>
          <a:xfrm>
            <a:off x="0" y="0"/>
            <a:ext cx="2878751" cy="51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4994725" y="1592900"/>
            <a:ext cx="38709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We used </a:t>
            </a:r>
            <a:r>
              <a:rPr b="1" lang="ca" sz="1700">
                <a:solidFill>
                  <a:srgbClr val="980000"/>
                </a:solidFill>
              </a:rPr>
              <a:t>17 primate genomes</a:t>
            </a:r>
            <a:r>
              <a:rPr b="1" lang="ca" sz="1700"/>
              <a:t> </a:t>
            </a:r>
            <a:r>
              <a:rPr lang="ca" sz="1700"/>
              <a:t>coming from UCSC with available multiple sequence alignments for protein-coding regions</a:t>
            </a:r>
            <a:endParaRPr sz="1700"/>
          </a:p>
        </p:txBody>
      </p:sp>
      <p:sp>
        <p:nvSpPr>
          <p:cNvPr id="109" name="Google Shape;109;p19"/>
          <p:cNvSpPr txBox="1"/>
          <p:nvPr/>
        </p:nvSpPr>
        <p:spPr>
          <a:xfrm>
            <a:off x="4749700" y="258500"/>
            <a:ext cx="42603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000"/>
              <a:t>A preliminary analysis </a:t>
            </a:r>
            <a:endParaRPr b="1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0" r="0" t="5320"/>
          <a:stretch/>
        </p:blipFill>
        <p:spPr>
          <a:xfrm>
            <a:off x="214725" y="281125"/>
            <a:ext cx="4939700" cy="458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5380575" y="1440500"/>
            <a:ext cx="30558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/>
              <a:t>The analyzed dataset is formed by</a:t>
            </a:r>
            <a:r>
              <a:rPr lang="ca" sz="1600"/>
              <a:t> </a:t>
            </a:r>
            <a:r>
              <a:rPr b="1" lang="ca" sz="1600"/>
              <a:t>16.343 best quality transcript </a:t>
            </a:r>
            <a:r>
              <a:rPr lang="ca" sz="1600"/>
              <a:t>alignments representing a human gene. This has been used as our genomic dataset for trait analysis.</a:t>
            </a:r>
            <a:endParaRPr sz="1600"/>
          </a:p>
        </p:txBody>
      </p:sp>
      <p:sp>
        <p:nvSpPr>
          <p:cNvPr id="116" name="Google Shape;116;p20"/>
          <p:cNvSpPr txBox="1"/>
          <p:nvPr/>
        </p:nvSpPr>
        <p:spPr>
          <a:xfrm>
            <a:off x="4749700" y="258500"/>
            <a:ext cx="42603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000"/>
              <a:t>A preliminary analysis </a:t>
            </a:r>
            <a:endParaRPr b="1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1558973" y="2478795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1 ----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1671600" y="1775488"/>
            <a:ext cx="1639500" cy="25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Scenario 1</a:t>
            </a:r>
            <a:endParaRPr b="1"/>
          </a:p>
        </p:txBody>
      </p:sp>
      <p:sp>
        <p:nvSpPr>
          <p:cNvPr id="123" name="Google Shape;123;p21"/>
          <p:cNvSpPr/>
          <p:nvPr/>
        </p:nvSpPr>
        <p:spPr>
          <a:xfrm>
            <a:off x="1671600" y="226500"/>
            <a:ext cx="60885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CAAS-based trait-association analysis</a:t>
            </a:r>
            <a:endParaRPr sz="1800"/>
          </a:p>
        </p:txBody>
      </p:sp>
      <p:cxnSp>
        <p:nvCxnSpPr>
          <p:cNvPr id="124" name="Google Shape;124;p21"/>
          <p:cNvCxnSpPr/>
          <p:nvPr/>
        </p:nvCxnSpPr>
        <p:spPr>
          <a:xfrm>
            <a:off x="4615925" y="1710025"/>
            <a:ext cx="16200" cy="27930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5" name="Google Shape;125;p21"/>
          <p:cNvSpPr/>
          <p:nvPr/>
        </p:nvSpPr>
        <p:spPr>
          <a:xfrm>
            <a:off x="6120625" y="1775488"/>
            <a:ext cx="1639500" cy="25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Scenario 2</a:t>
            </a:r>
            <a:endParaRPr b="1"/>
          </a:p>
        </p:txBody>
      </p:sp>
      <p:sp>
        <p:nvSpPr>
          <p:cNvPr id="126" name="Google Shape;126;p21"/>
          <p:cNvSpPr txBox="1"/>
          <p:nvPr/>
        </p:nvSpPr>
        <p:spPr>
          <a:xfrm>
            <a:off x="1558973" y="2743370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2 ----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1558973" y="2994195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3 ----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301975" y="2611525"/>
            <a:ext cx="1193100" cy="689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Phenotype group </a:t>
            </a:r>
            <a:r>
              <a:rPr b="1" lang="ca"/>
              <a:t>A</a:t>
            </a:r>
            <a:endParaRPr b="1"/>
          </a:p>
        </p:txBody>
      </p:sp>
      <p:sp>
        <p:nvSpPr>
          <p:cNvPr id="129" name="Google Shape;129;p21"/>
          <p:cNvSpPr/>
          <p:nvPr/>
        </p:nvSpPr>
        <p:spPr>
          <a:xfrm>
            <a:off x="301975" y="3623850"/>
            <a:ext cx="1193100" cy="689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Phenotype group </a:t>
            </a:r>
            <a:r>
              <a:rPr b="1" lang="ca"/>
              <a:t>B</a:t>
            </a:r>
            <a:endParaRPr b="1"/>
          </a:p>
        </p:txBody>
      </p:sp>
      <p:sp>
        <p:nvSpPr>
          <p:cNvPr id="130" name="Google Shape;130;p21"/>
          <p:cNvSpPr txBox="1"/>
          <p:nvPr/>
        </p:nvSpPr>
        <p:spPr>
          <a:xfrm>
            <a:off x="6184523" y="2478795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1 ----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6184523" y="2743370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2 ----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6184523" y="2994195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3 ----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4927525" y="2611525"/>
            <a:ext cx="1193100" cy="689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Phenotype group </a:t>
            </a:r>
            <a:r>
              <a:rPr b="1" lang="ca"/>
              <a:t>A</a:t>
            </a:r>
            <a:endParaRPr b="1"/>
          </a:p>
        </p:txBody>
      </p:sp>
      <p:sp>
        <p:nvSpPr>
          <p:cNvPr id="134" name="Google Shape;134;p21"/>
          <p:cNvSpPr/>
          <p:nvPr/>
        </p:nvSpPr>
        <p:spPr>
          <a:xfrm>
            <a:off x="4927525" y="3623850"/>
            <a:ext cx="1193100" cy="689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Phenotype group </a:t>
            </a:r>
            <a:r>
              <a:rPr b="1" lang="ca"/>
              <a:t>B</a:t>
            </a:r>
            <a:endParaRPr b="1"/>
          </a:p>
        </p:txBody>
      </p:sp>
      <p:sp>
        <p:nvSpPr>
          <p:cNvPr id="135" name="Google Shape;135;p21"/>
          <p:cNvSpPr txBox="1"/>
          <p:nvPr/>
        </p:nvSpPr>
        <p:spPr>
          <a:xfrm>
            <a:off x="1558986" y="3509595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4 ----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783F04"/>
                </a:solidFill>
              </a:rPr>
              <a:t>Q</a:t>
            </a:r>
            <a:r>
              <a:rPr b="1" lang="ca">
                <a:solidFill>
                  <a:srgbClr val="0000FF"/>
                </a:solidFill>
              </a:rPr>
              <a:t>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- </a:t>
            </a:r>
            <a:r>
              <a:rPr b="1" lang="ca">
                <a:solidFill>
                  <a:srgbClr val="7F6000"/>
                </a:solidFill>
              </a:rPr>
              <a:t>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1558986" y="3774170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5 ----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783F04"/>
                </a:solidFill>
              </a:rPr>
              <a:t>Q</a:t>
            </a:r>
            <a:r>
              <a:rPr b="1" lang="ca">
                <a:solidFill>
                  <a:srgbClr val="0000FF"/>
                </a:solidFill>
              </a:rPr>
              <a:t>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1558986" y="4024995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6 ----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783F04"/>
                </a:solidFill>
              </a:rPr>
              <a:t>Q</a:t>
            </a:r>
            <a:r>
              <a:rPr b="1" lang="ca">
                <a:solidFill>
                  <a:srgbClr val="0000FF"/>
                </a:solidFill>
              </a:rPr>
              <a:t>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- </a:t>
            </a:r>
            <a:r>
              <a:rPr b="1" lang="ca">
                <a:solidFill>
                  <a:srgbClr val="073763"/>
                </a:solidFill>
              </a:rPr>
              <a:t>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6184536" y="3586795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4 ----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</a:t>
            </a:r>
            <a:r>
              <a:rPr b="1" lang="ca">
                <a:solidFill>
                  <a:srgbClr val="0000FF"/>
                </a:solidFill>
              </a:rPr>
              <a:t> </a:t>
            </a:r>
            <a:r>
              <a:rPr b="1" lang="ca">
                <a:solidFill>
                  <a:schemeClr val="accent5"/>
                </a:solidFill>
              </a:rPr>
              <a:t>R</a:t>
            </a:r>
            <a:r>
              <a:rPr b="1" lang="ca">
                <a:solidFill>
                  <a:srgbClr val="274E13"/>
                </a:solidFill>
              </a:rPr>
              <a:t>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- 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6184536" y="3851370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5 ----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</a:t>
            </a:r>
            <a:r>
              <a:rPr b="1" lang="ca">
                <a:solidFill>
                  <a:srgbClr val="0000FF"/>
                </a:solidFill>
              </a:rPr>
              <a:t> </a:t>
            </a:r>
            <a:r>
              <a:rPr b="1" lang="ca">
                <a:solidFill>
                  <a:srgbClr val="980000"/>
                </a:solidFill>
              </a:rPr>
              <a:t>P</a:t>
            </a:r>
            <a:r>
              <a:rPr b="1" lang="ca">
                <a:solidFill>
                  <a:srgbClr val="274E13"/>
                </a:solidFill>
              </a:rPr>
              <a:t>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6184536" y="4102195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6 ----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</a:t>
            </a:r>
            <a:r>
              <a:rPr b="1" lang="ca">
                <a:solidFill>
                  <a:srgbClr val="0000FF"/>
                </a:solidFill>
              </a:rPr>
              <a:t> </a:t>
            </a:r>
            <a:r>
              <a:rPr b="1" lang="ca">
                <a:solidFill>
                  <a:srgbClr val="4C1130"/>
                </a:solidFill>
              </a:rPr>
              <a:t>M</a:t>
            </a:r>
            <a:r>
              <a:rPr b="1" lang="ca">
                <a:solidFill>
                  <a:srgbClr val="274E13"/>
                </a:solidFill>
              </a:rPr>
              <a:t> </a:t>
            </a:r>
            <a:r>
              <a:rPr b="1" lang="ca">
                <a:solidFill>
                  <a:srgbClr val="073763"/>
                </a:solidFill>
              </a:rPr>
              <a:t>- 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cxnSp>
        <p:nvCxnSpPr>
          <p:cNvPr id="141" name="Google Shape;141;p21"/>
          <p:cNvCxnSpPr/>
          <p:nvPr/>
        </p:nvCxnSpPr>
        <p:spPr>
          <a:xfrm>
            <a:off x="3023148" y="3300920"/>
            <a:ext cx="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1"/>
          <p:cNvCxnSpPr/>
          <p:nvPr/>
        </p:nvCxnSpPr>
        <p:spPr>
          <a:xfrm>
            <a:off x="7815298" y="3356545"/>
            <a:ext cx="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 txBox="1"/>
          <p:nvPr/>
        </p:nvSpPr>
        <p:spPr>
          <a:xfrm>
            <a:off x="1384925" y="940375"/>
            <a:ext cx="64782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(</a:t>
            </a:r>
            <a:r>
              <a:rPr b="1" lang="ca"/>
              <a:t>Convergent Amino-Acid Substitution, CAAS)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