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650cba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650cba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a3211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a3211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650cba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650cba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a32112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a32112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ebdf2c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3ebdf2c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3ebdf2c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3ebdf2c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ebdf2c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ebdf2c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ebdf2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ebdf2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50c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50c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650cba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650cba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650c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650c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650cba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650cba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200"/>
              <a:t>Genome-Phenome of neoplasm across primates phylogeny</a:t>
            </a:r>
            <a:endParaRPr b="1"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03-11-20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Alejandro Valenzuela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63" y="3391675"/>
            <a:ext cx="5400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51" name="Google Shape;151;p22"/>
          <p:cNvSpPr txBox="1"/>
          <p:nvPr/>
        </p:nvSpPr>
        <p:spPr>
          <a:xfrm>
            <a:off x="512625" y="1028375"/>
            <a:ext cx="4968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Main molecular functions</a:t>
            </a:r>
            <a:endParaRPr b="1" i="1" sz="18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59589" l="20128" r="22165" t="8996"/>
          <a:stretch/>
        </p:blipFill>
        <p:spPr>
          <a:xfrm>
            <a:off x="947999" y="2302225"/>
            <a:ext cx="7541877" cy="23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59" name="Google Shape;159;p23"/>
          <p:cNvSpPr txBox="1"/>
          <p:nvPr/>
        </p:nvSpPr>
        <p:spPr>
          <a:xfrm>
            <a:off x="512625" y="1028375"/>
            <a:ext cx="5896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Pathways and diseases </a:t>
            </a:r>
            <a:endParaRPr b="1" i="1" sz="18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603175" y="138310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43847" l="17025" r="19799" t="30682"/>
          <a:stretch/>
        </p:blipFill>
        <p:spPr>
          <a:xfrm>
            <a:off x="89850" y="1820875"/>
            <a:ext cx="6513323" cy="16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 b="47168" l="24380" r="26839" t="29819"/>
          <a:stretch/>
        </p:blipFill>
        <p:spPr>
          <a:xfrm>
            <a:off x="3324425" y="3565975"/>
            <a:ext cx="5076849" cy="1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69" name="Google Shape;169;p24"/>
          <p:cNvSpPr txBox="1"/>
          <p:nvPr/>
        </p:nvSpPr>
        <p:spPr>
          <a:xfrm>
            <a:off x="512625" y="1028375"/>
            <a:ext cx="464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Cancer-linked insights</a:t>
            </a:r>
            <a:endParaRPr b="1" i="1"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4433817" y="4555206"/>
            <a:ext cx="4411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1489" l="38294" r="32161" t="42102"/>
          <a:stretch/>
        </p:blipFill>
        <p:spPr>
          <a:xfrm>
            <a:off x="512625" y="1903050"/>
            <a:ext cx="2826001" cy="31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9187" l="29296" r="30428" t="61099"/>
          <a:stretch/>
        </p:blipFill>
        <p:spPr>
          <a:xfrm>
            <a:off x="3338625" y="2735250"/>
            <a:ext cx="5148750" cy="2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45675" l="29296" r="30428" t="50182"/>
          <a:stretch/>
        </p:blipFill>
        <p:spPr>
          <a:xfrm>
            <a:off x="3465825" y="2238350"/>
            <a:ext cx="5379199" cy="3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6603175" y="138310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2688300" y="435700"/>
            <a:ext cx="43302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Some questions and final regards</a:t>
            </a:r>
            <a:endParaRPr sz="1800"/>
          </a:p>
        </p:txBody>
      </p:sp>
      <p:sp>
        <p:nvSpPr>
          <p:cNvPr id="180" name="Google Shape;180;p25"/>
          <p:cNvSpPr txBox="1"/>
          <p:nvPr/>
        </p:nvSpPr>
        <p:spPr>
          <a:xfrm>
            <a:off x="555300" y="1126800"/>
            <a:ext cx="80334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With the increase of genomic information from </a:t>
            </a:r>
            <a:r>
              <a:rPr b="1" lang="ca" sz="1700">
                <a:solidFill>
                  <a:schemeClr val="dk1"/>
                </a:solidFill>
              </a:rPr>
              <a:t>outlier primate species</a:t>
            </a:r>
            <a:r>
              <a:rPr lang="ca" sz="1700">
                <a:solidFill>
                  <a:schemeClr val="dk1"/>
                </a:solidFill>
              </a:rPr>
              <a:t> in the tree, the groupping approach can improve in terms of sensitivity.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&gt; Regarding the traits selected, how much differ </a:t>
            </a:r>
            <a:r>
              <a:rPr b="1" lang="ca" sz="1700">
                <a:solidFill>
                  <a:schemeClr val="dk1"/>
                </a:solidFill>
              </a:rPr>
              <a:t>the quality</a:t>
            </a:r>
            <a:r>
              <a:rPr lang="ca" sz="1700">
                <a:solidFill>
                  <a:schemeClr val="dk1"/>
                </a:solidFill>
              </a:rPr>
              <a:t> between each one?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&gt; Do these trait measurements belong to specific </a:t>
            </a:r>
            <a:r>
              <a:rPr b="1" lang="ca" sz="1700">
                <a:solidFill>
                  <a:schemeClr val="dk1"/>
                </a:solidFill>
              </a:rPr>
              <a:t>cancer types?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&gt; Are they linked to the expression of specific </a:t>
            </a:r>
            <a:r>
              <a:rPr b="1" lang="ca" sz="1700">
                <a:solidFill>
                  <a:schemeClr val="dk1"/>
                </a:solidFill>
              </a:rPr>
              <a:t>cancerous cell lines?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200725" y="0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525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939150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</a:t>
            </a:r>
            <a:r>
              <a:rPr lang="ca"/>
              <a:t>current analysis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</a:t>
            </a:r>
            <a:r>
              <a:rPr lang="ca"/>
              <a:t> the </a:t>
            </a:r>
            <a:r>
              <a:rPr b="1" lang="ca"/>
              <a:t>200 primates project</a:t>
            </a:r>
            <a:endParaRPr b="1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8441"/>
          <a:stretch/>
        </p:blipFill>
        <p:spPr>
          <a:xfrm>
            <a:off x="234775" y="1265300"/>
            <a:ext cx="4256224" cy="283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3879" l="0" r="0" t="8539"/>
          <a:stretch/>
        </p:blipFill>
        <p:spPr>
          <a:xfrm>
            <a:off x="4809100" y="1262400"/>
            <a:ext cx="3837325" cy="2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cxnSp>
        <p:nvCxnSpPr>
          <p:cNvPr id="83" name="Google Shape;83;p16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current analysis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 the </a:t>
            </a:r>
            <a:r>
              <a:rPr b="1" lang="ca"/>
              <a:t>200 primates project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7355"/>
          <a:stretch/>
        </p:blipFill>
        <p:spPr>
          <a:xfrm>
            <a:off x="4809100" y="1141575"/>
            <a:ext cx="4334900" cy="25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246700" y="1141575"/>
            <a:ext cx="4199992" cy="25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23551" r="27668" t="6076"/>
          <a:stretch/>
        </p:blipFill>
        <p:spPr>
          <a:xfrm>
            <a:off x="0" y="0"/>
            <a:ext cx="4700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12311" l="10651" r="43116" t="73077"/>
          <a:stretch/>
        </p:blipFill>
        <p:spPr>
          <a:xfrm>
            <a:off x="0" y="0"/>
            <a:ext cx="2878751" cy="5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/>
        </p:nvSpPr>
        <p:spPr>
          <a:xfrm>
            <a:off x="4994725" y="1592900"/>
            <a:ext cx="38709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We have used </a:t>
            </a:r>
            <a:r>
              <a:rPr b="1" lang="ca" sz="2000">
                <a:solidFill>
                  <a:srgbClr val="980000"/>
                </a:solidFill>
              </a:rPr>
              <a:t>17 primates genomes</a:t>
            </a:r>
            <a:r>
              <a:rPr b="1" lang="ca" sz="2000"/>
              <a:t> </a:t>
            </a:r>
            <a:r>
              <a:rPr lang="ca" sz="2000"/>
              <a:t>coming from UCSC with available multiple sequence alignments for protein-coding regions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5320"/>
          <a:stretch/>
        </p:blipFill>
        <p:spPr>
          <a:xfrm>
            <a:off x="214725" y="281125"/>
            <a:ext cx="4939700" cy="45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This dataset has been reduced</a:t>
            </a:r>
            <a:r>
              <a:rPr lang="ca" sz="1600"/>
              <a:t> to </a:t>
            </a:r>
            <a:r>
              <a:rPr b="1" lang="ca" sz="1600"/>
              <a:t>16.343 best quality transcripts </a:t>
            </a:r>
            <a:r>
              <a:rPr lang="ca" sz="1600"/>
              <a:t>alignments representing a human gene family. This has been used as our genomic dataset for trait analysis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5897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671600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1</a:t>
            </a:r>
            <a:endParaRPr b="1"/>
          </a:p>
        </p:txBody>
      </p:sp>
      <p:sp>
        <p:nvSpPr>
          <p:cNvPr id="114" name="Google Shape;114;p20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cxnSp>
        <p:nvCxnSpPr>
          <p:cNvPr id="115" name="Google Shape;115;p20"/>
          <p:cNvCxnSpPr/>
          <p:nvPr/>
        </p:nvCxnSpPr>
        <p:spPr>
          <a:xfrm>
            <a:off x="4623550" y="39775"/>
            <a:ext cx="8700" cy="4463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/>
          <p:nvPr/>
        </p:nvSpPr>
        <p:spPr>
          <a:xfrm>
            <a:off x="6120625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2</a:t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155897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5897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197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30197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618452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8452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18452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2752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5" name="Google Shape;125;p20"/>
          <p:cNvSpPr/>
          <p:nvPr/>
        </p:nvSpPr>
        <p:spPr>
          <a:xfrm>
            <a:off x="492752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1558986" y="35095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</a:t>
            </a:r>
            <a:r>
              <a:rPr b="1" lang="ca">
                <a:solidFill>
                  <a:srgbClr val="7F6000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558986" y="37741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558986" y="40249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- </a:t>
            </a:r>
            <a:r>
              <a:rPr b="1" lang="ca">
                <a:solidFill>
                  <a:srgbClr val="073763"/>
                </a:solidFill>
              </a:rPr>
              <a:t>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84536" y="3586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chemeClr val="accent5"/>
                </a:solidFill>
              </a:rPr>
              <a:t>R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184536" y="3851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980000"/>
                </a:solidFill>
              </a:rPr>
              <a:t>P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184536" y="4102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- 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3023148" y="330092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7815298" y="335654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Convergent aminoacid subtitution (CAAS)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40" name="Google Shape;140;p21"/>
          <p:cNvSpPr/>
          <p:nvPr/>
        </p:nvSpPr>
        <p:spPr>
          <a:xfrm>
            <a:off x="560875" y="1771950"/>
            <a:ext cx="24276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Species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980000"/>
                </a:solidFill>
              </a:rPr>
              <a:t>with higher risk</a:t>
            </a:r>
            <a:endParaRPr b="1" sz="17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 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</a:rPr>
              <a:t>77 genes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41" name="Google Shape;141;p21"/>
          <p:cNvSpPr/>
          <p:nvPr/>
        </p:nvSpPr>
        <p:spPr>
          <a:xfrm>
            <a:off x="3542700" y="1771950"/>
            <a:ext cx="23358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Species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38761D"/>
                </a:solidFill>
              </a:rPr>
              <a:t>with higher risk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paniscus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troglodytes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 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Cebus capucinus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4 genes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42" name="Google Shape;142;p21"/>
          <p:cNvSpPr/>
          <p:nvPr/>
        </p:nvSpPr>
        <p:spPr>
          <a:xfrm>
            <a:off x="6340250" y="1771950"/>
            <a:ext cx="2299200" cy="32175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Species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80000"/>
                </a:solidFill>
              </a:rPr>
              <a:t>with higher risk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Papio_anubis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Macaca_fascicularis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38761D"/>
                </a:solidFill>
              </a:rPr>
              <a:t>with lower  risk</a:t>
            </a:r>
            <a:endParaRPr b="1" i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Propithecus coquereli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Saimiri boliviensis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Chlorocebus sabaeus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Colobus angolensis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127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43" name="Google Shape;143;p21"/>
          <p:cNvSpPr txBox="1"/>
          <p:nvPr/>
        </p:nvSpPr>
        <p:spPr>
          <a:xfrm>
            <a:off x="688075" y="1063713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Malignancy Rate</a:t>
            </a:r>
            <a:endParaRPr b="1" i="1" sz="1800"/>
          </a:p>
        </p:txBody>
      </p:sp>
      <p:sp>
        <p:nvSpPr>
          <p:cNvPr id="144" name="Google Shape;144;p21"/>
          <p:cNvSpPr txBox="1"/>
          <p:nvPr/>
        </p:nvSpPr>
        <p:spPr>
          <a:xfrm>
            <a:off x="3705300" y="1063725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Benign</a:t>
            </a:r>
            <a:r>
              <a:rPr b="1" i="1" lang="ca" sz="1800"/>
              <a:t> Rate</a:t>
            </a:r>
            <a:endParaRPr b="1" i="1" sz="1800"/>
          </a:p>
        </p:txBody>
      </p:sp>
      <p:sp>
        <p:nvSpPr>
          <p:cNvPr id="145" name="Google Shape;145;p21"/>
          <p:cNvSpPr txBox="1"/>
          <p:nvPr/>
        </p:nvSpPr>
        <p:spPr>
          <a:xfrm>
            <a:off x="6403250" y="1063725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</a:t>
            </a:r>
            <a:r>
              <a:rPr b="1" i="1" lang="ca" sz="1800"/>
              <a:t> Rate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