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GERARD MUNTANÉ MEDINA"/>
  <p:cmAuthor clrIdx="1" id="1" initials="" lastIdx="2" name="ALEJANDRO VALENZUELA SEB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26T15:13:41.648">
    <p:pos x="174" y="94"/>
    <p:text>aqetss gens estan descris relacionats amb cancer?
No, o no ho has mirat?
Per altra banda, pots fer algun enrichment amb una llista top de gens?</p:text>
  </p:cm>
  <p:cm authorId="1" idx="1" dt="2021-05-26T15:13:41.648">
    <p:pos x="174" y="94"/>
    <p:text>SI que hi ha coses descrites per alguns d'aquest gens (ppil1, casp1,etc) però queda pendent fer enrichment com a tal. Els altres casos on he plasmat alguns papers son gens singulars que hi ha bastanta informació lligada a cancer. Queda pendent enrichment.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5-26T15:16:59.691">
    <p:pos x="2189" y="2923"/>
    <p:text>com corregeixes aquesta "lambda"?
Si corergeixes un, entenc quehauries de corregir-los tots?</p:text>
  </p:cm>
  <p:cm authorId="1" idx="2" dt="2021-05-26T15:16:59.691">
    <p:pos x="2189" y="2923"/>
    <p:text>Amb la següent formula --&gt; median(qchisq(1-pvalues,1))/qchisq(0.5,1)) que vaig extreure de la source del paquet que utilitzo. Només he corretgit els begines ja que la inflació predomina en tota la distribució dels p-values, però no tinc clar que s'hagi de fer per malignant i neoplasy també.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1cb38c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1cb38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3ca1f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3ca1f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cd6b98bd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cd6b98b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cd6b98b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cd6b98b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cd6b98b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cd6b98b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cd6b98b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cd6b98b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d6b98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d6b98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cd6b98b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cd6b98b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d6b98b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cd6b98b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cd6b98b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cd6b98b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d6b98bd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cd6b98bd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2a09b7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2a09b7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33ca1fe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33ca1fe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33ca1fe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33ca1fe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New updated cancer traits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26-05-21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487925" y="384775"/>
            <a:ext cx="2092500" cy="3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PGLS slope (ß) statistic 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4225" y="1241675"/>
            <a:ext cx="293700" cy="255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69750" y="1676975"/>
            <a:ext cx="3875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ca" sz="1200">
                <a:solidFill>
                  <a:srgbClr val="38761D"/>
                </a:solidFill>
              </a:rPr>
              <a:t>+ slope/correlations</a:t>
            </a:r>
            <a:r>
              <a:rPr lang="ca" sz="1200"/>
              <a:t>  →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p-value = nº of times permulations </a:t>
            </a:r>
            <a:r>
              <a:rPr i="1" lang="ca" sz="1200">
                <a:solidFill>
                  <a:srgbClr val="38761D"/>
                </a:solidFill>
              </a:rPr>
              <a:t>above </a:t>
            </a:r>
            <a:r>
              <a:rPr lang="ca" sz="1200"/>
              <a:t>observed / total nº of permulations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Char char="●"/>
            </a:pPr>
            <a:r>
              <a:rPr b="1" lang="ca" sz="1200">
                <a:solidFill>
                  <a:srgbClr val="990000"/>
                </a:solidFill>
              </a:rPr>
              <a:t>- slope/correlations → </a:t>
            </a:r>
            <a:endParaRPr b="1" sz="1200">
              <a:solidFill>
                <a:srgbClr val="99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</a:rPr>
              <a:t>p-value = nº of times permulations </a:t>
            </a:r>
            <a:r>
              <a:rPr i="1" lang="ca" sz="1200">
                <a:solidFill>
                  <a:srgbClr val="990000"/>
                </a:solidFill>
              </a:rPr>
              <a:t>under</a:t>
            </a:r>
            <a:r>
              <a:rPr lang="ca" sz="1200">
                <a:solidFill>
                  <a:schemeClr val="dk1"/>
                </a:solidFill>
              </a:rPr>
              <a:t> observed / total nº of permulations </a:t>
            </a:r>
            <a:endParaRPr b="1" sz="1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597575" y="1268250"/>
            <a:ext cx="26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200"/>
              <a:t>From 1000 tested permulations</a:t>
            </a:r>
            <a:endParaRPr b="1" i="1" sz="12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850" y="152400"/>
            <a:ext cx="5188161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2"/>
          <p:cNvCxnSpPr/>
          <p:nvPr/>
        </p:nvCxnSpPr>
        <p:spPr>
          <a:xfrm flipH="1">
            <a:off x="5086650" y="388200"/>
            <a:ext cx="12600" cy="41670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0" name="Google Shape;130;p22"/>
          <p:cNvSpPr txBox="1"/>
          <p:nvPr/>
        </p:nvSpPr>
        <p:spPr>
          <a:xfrm>
            <a:off x="5198750" y="668075"/>
            <a:ext cx="93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990000"/>
                </a:solidFill>
              </a:rPr>
              <a:t>p-value = 0.05</a:t>
            </a:r>
            <a:endParaRPr sz="8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72" y="556425"/>
            <a:ext cx="4321774" cy="40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572700" y="810300"/>
            <a:ext cx="27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 rot="-5400000">
            <a:off x="3300725" y="2240800"/>
            <a:ext cx="1467900" cy="2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-log10(p-value)</a:t>
            </a:r>
            <a:endParaRPr b="1" sz="1100"/>
          </a:p>
        </p:txBody>
      </p:sp>
      <p:sp>
        <p:nvSpPr>
          <p:cNvPr id="138" name="Google Shape;138;p23"/>
          <p:cNvSpPr txBox="1"/>
          <p:nvPr/>
        </p:nvSpPr>
        <p:spPr>
          <a:xfrm>
            <a:off x="572700" y="1186425"/>
            <a:ext cx="280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/>
              <a:t>Recalibration with permuLations →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inflated set of correlated genes with strong significant p-values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277350" y="15007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Benignancy prevalence</a:t>
            </a:r>
            <a:endParaRPr b="1"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6697" l="0" r="47875" t="8528"/>
          <a:stretch/>
        </p:blipFill>
        <p:spPr>
          <a:xfrm>
            <a:off x="152400" y="776175"/>
            <a:ext cx="2575350" cy="375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5">
            <a:alphaModFix/>
          </a:blip>
          <a:srcRect b="6276" l="2914" r="46667" t="11133"/>
          <a:stretch/>
        </p:blipFill>
        <p:spPr>
          <a:xfrm>
            <a:off x="2765213" y="884650"/>
            <a:ext cx="2556838" cy="37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903450" y="4640925"/>
            <a:ext cx="13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800"/>
              <a:t>lambda non-corrected</a:t>
            </a:r>
            <a:endParaRPr b="1" sz="800"/>
          </a:p>
        </p:txBody>
      </p:sp>
      <p:sp>
        <p:nvSpPr>
          <p:cNvPr id="147" name="Google Shape;147;p24"/>
          <p:cNvSpPr txBox="1"/>
          <p:nvPr/>
        </p:nvSpPr>
        <p:spPr>
          <a:xfrm>
            <a:off x="3475175" y="4640925"/>
            <a:ext cx="13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800"/>
              <a:t>lambda corrected</a:t>
            </a:r>
            <a:endParaRPr b="1" sz="800"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6">
            <a:alphaModFix/>
          </a:blip>
          <a:srcRect b="0" l="0" r="0" t="4643"/>
          <a:stretch/>
        </p:blipFill>
        <p:spPr>
          <a:xfrm>
            <a:off x="5502400" y="1069875"/>
            <a:ext cx="3606324" cy="30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277350" y="15007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Benignancy</a:t>
            </a:r>
            <a:r>
              <a:rPr b="1" lang="ca"/>
              <a:t> proportion</a:t>
            </a:r>
            <a:endParaRPr b="1"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5729" l="0" r="44552" t="10010"/>
          <a:stretch/>
        </p:blipFill>
        <p:spPr>
          <a:xfrm>
            <a:off x="152400" y="1015775"/>
            <a:ext cx="2835999" cy="38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0" l="0" r="0" t="4906"/>
          <a:stretch/>
        </p:blipFill>
        <p:spPr>
          <a:xfrm>
            <a:off x="5142350" y="1201300"/>
            <a:ext cx="3927076" cy="33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5">
            <a:alphaModFix/>
          </a:blip>
          <a:srcRect b="6276" l="2914" r="46667" t="11133"/>
          <a:stretch/>
        </p:blipFill>
        <p:spPr>
          <a:xfrm>
            <a:off x="2727738" y="1070013"/>
            <a:ext cx="2556838" cy="375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5">
            <a:alphaModFix/>
          </a:blip>
          <a:srcRect b="6276" l="2914" r="46667" t="11133"/>
          <a:stretch/>
        </p:blipFill>
        <p:spPr>
          <a:xfrm>
            <a:off x="2765213" y="884650"/>
            <a:ext cx="2556838" cy="37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903450" y="4640925"/>
            <a:ext cx="13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800"/>
              <a:t>lambda non-corrected</a:t>
            </a:r>
            <a:endParaRPr b="1" sz="800"/>
          </a:p>
        </p:txBody>
      </p:sp>
      <p:sp>
        <p:nvSpPr>
          <p:cNvPr id="159" name="Google Shape;159;p25"/>
          <p:cNvSpPr txBox="1"/>
          <p:nvPr/>
        </p:nvSpPr>
        <p:spPr>
          <a:xfrm>
            <a:off x="3475175" y="4640925"/>
            <a:ext cx="13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800"/>
              <a:t>lambda corrected</a:t>
            </a:r>
            <a:endParaRPr b="1"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277350" y="15007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Benignancy</a:t>
            </a:r>
            <a:r>
              <a:rPr b="1" lang="ca"/>
              <a:t> proportion</a:t>
            </a:r>
            <a:endParaRPr b="1"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4906"/>
          <a:stretch/>
        </p:blipFill>
        <p:spPr>
          <a:xfrm>
            <a:off x="4176175" y="1015775"/>
            <a:ext cx="3927076" cy="33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4">
            <a:alphaModFix/>
          </a:blip>
          <a:srcRect b="45601" l="16920" r="32661" t="39972"/>
          <a:stretch/>
        </p:blipFill>
        <p:spPr>
          <a:xfrm>
            <a:off x="3349913" y="3883425"/>
            <a:ext cx="5579601" cy="1012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5">
            <a:alphaModFix/>
          </a:blip>
          <a:srcRect b="6276" l="2914" r="46667" t="11133"/>
          <a:stretch/>
        </p:blipFill>
        <p:spPr>
          <a:xfrm>
            <a:off x="277338" y="1015763"/>
            <a:ext cx="2556838" cy="375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6441" l="0" r="48689" t="6978"/>
          <a:stretch/>
        </p:blipFill>
        <p:spPr>
          <a:xfrm>
            <a:off x="1172700" y="477050"/>
            <a:ext cx="2768450" cy="41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277350" y="15007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Neoplasy prevalence</a:t>
            </a:r>
            <a:endParaRPr b="1"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4">
            <a:alphaModFix/>
          </a:blip>
          <a:srcRect b="0" l="51016" r="0" t="16597"/>
          <a:stretch/>
        </p:blipFill>
        <p:spPr>
          <a:xfrm>
            <a:off x="4667725" y="550275"/>
            <a:ext cx="3918848" cy="423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18453" r="0" t="8734"/>
          <a:stretch/>
        </p:blipFill>
        <p:spPr>
          <a:xfrm>
            <a:off x="1560450" y="575200"/>
            <a:ext cx="6221301" cy="44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15525" y="289200"/>
            <a:ext cx="23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Correlation of scaled new neoplasm variables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51484" r="0" t="15124"/>
          <a:stretch/>
        </p:blipFill>
        <p:spPr>
          <a:xfrm>
            <a:off x="3801051" y="113775"/>
            <a:ext cx="4963302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6120" l="0" r="47484" t="9576"/>
          <a:stretch/>
        </p:blipFill>
        <p:spPr>
          <a:xfrm>
            <a:off x="388225" y="403625"/>
            <a:ext cx="3011849" cy="43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350" y="15007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Malignancy prevalence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51484" r="0" t="15124"/>
          <a:stretch/>
        </p:blipFill>
        <p:spPr>
          <a:xfrm>
            <a:off x="3801051" y="113775"/>
            <a:ext cx="4963302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6120" l="0" r="47484" t="9576"/>
          <a:stretch/>
        </p:blipFill>
        <p:spPr>
          <a:xfrm>
            <a:off x="388225" y="403625"/>
            <a:ext cx="3011849" cy="43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77350" y="15007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Malignancy prevalence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 b="24498" l="15816" r="34240" t="54012"/>
          <a:stretch/>
        </p:blipFill>
        <p:spPr>
          <a:xfrm>
            <a:off x="4371025" y="3272750"/>
            <a:ext cx="4050251" cy="110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5961" l="0" r="49305" t="11930"/>
          <a:stretch/>
        </p:blipFill>
        <p:spPr>
          <a:xfrm>
            <a:off x="260625" y="621600"/>
            <a:ext cx="3162651" cy="397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5">
            <a:alphaModFix/>
          </a:blip>
          <a:srcRect b="0" l="0" r="3344" t="6751"/>
          <a:stretch/>
        </p:blipFill>
        <p:spPr>
          <a:xfrm>
            <a:off x="3792100" y="490200"/>
            <a:ext cx="5235050" cy="39168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77350" y="15007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Malignancy proportion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44700" y="745575"/>
            <a:ext cx="53148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genes enrichment - Molecular function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96375" y="1365425"/>
            <a:ext cx="321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50-100 genes ranked by p-value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22900" y="2028225"/>
            <a:ext cx="3588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Link with </a:t>
            </a:r>
            <a:r>
              <a:rPr lang="ca"/>
              <a:t>AP2-Adaptor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(pval &lt; 10-3)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075" y="654800"/>
            <a:ext cx="225742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36800" l="15754" r="35590" t="36045"/>
          <a:stretch/>
        </p:blipFill>
        <p:spPr>
          <a:xfrm>
            <a:off x="760025" y="3251400"/>
            <a:ext cx="4547676" cy="16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77350" y="150075"/>
            <a:ext cx="58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Malignancy proportion - </a:t>
            </a:r>
            <a:r>
              <a:rPr lang="ca"/>
              <a:t>malignant cases over neoplasic cases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96375" y="2851200"/>
            <a:ext cx="44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tumor cell proliferation and invasion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44700" y="745575"/>
            <a:ext cx="5512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ca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genes enrichment - </a:t>
            </a:r>
            <a:r>
              <a:rPr b="1" i="1" lang="ca" sz="1800"/>
              <a:t>Biological processes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96375" y="1365425"/>
            <a:ext cx="321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50-100 genes ranked by p-value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22900" y="2028225"/>
            <a:ext cx="3588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Link with </a:t>
            </a:r>
            <a:r>
              <a:rPr lang="ca"/>
              <a:t>clathrin and endothelial morphogenesis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(pval &lt; 10-3)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77350" y="150075"/>
            <a:ext cx="58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Malignancy proportion - </a:t>
            </a:r>
            <a:r>
              <a:rPr lang="ca"/>
              <a:t>malignant cases over neoplasic cases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050" y="152400"/>
            <a:ext cx="2741550" cy="445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487925" y="384775"/>
            <a:ext cx="2092500" cy="3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PGLS slope (ß) statistic 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49725" y="1247850"/>
            <a:ext cx="293700" cy="255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708350" y="1414550"/>
            <a:ext cx="427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~</a:t>
            </a:r>
            <a:r>
              <a:rPr b="1" i="1" lang="ca">
                <a:solidFill>
                  <a:srgbClr val="0B5394"/>
                </a:solidFill>
              </a:rPr>
              <a:t>16,000 genes</a:t>
            </a:r>
            <a:r>
              <a:rPr lang="ca"/>
              <a:t> (with sets of root-to-tip dN/dS) x </a:t>
            </a:r>
            <a:r>
              <a:rPr b="1" i="1" lang="ca">
                <a:solidFill>
                  <a:srgbClr val="E69138"/>
                </a:solidFill>
              </a:rPr>
              <a:t>200 traits</a:t>
            </a:r>
            <a:r>
              <a:rPr lang="ca"/>
              <a:t> (in primates project)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&gt;</a:t>
            </a:r>
            <a:r>
              <a:rPr b="1" i="1" lang="ca">
                <a:solidFill>
                  <a:srgbClr val="6AA84F"/>
                </a:solidFill>
              </a:rPr>
              <a:t>1,000 permulations</a:t>
            </a:r>
            <a:endParaRPr b="1" i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>
                <a:solidFill>
                  <a:srgbClr val="990000"/>
                </a:solidFill>
              </a:rPr>
              <a:t>Computatonally intensive!!</a:t>
            </a:r>
            <a:endParaRPr b="1" i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487925" y="384775"/>
            <a:ext cx="2092500" cy="3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PGLS slope (ß) statistic 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49725" y="1247850"/>
            <a:ext cx="293700" cy="2559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3344" t="6751"/>
          <a:stretch/>
        </p:blipFill>
        <p:spPr>
          <a:xfrm>
            <a:off x="4779875" y="996300"/>
            <a:ext cx="4092975" cy="30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109150" y="3393800"/>
            <a:ext cx="336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Here, we discussed permulating only genes retrieveing significant association signals (</a:t>
            </a:r>
            <a:r>
              <a:rPr i="1" lang="ca">
                <a:solidFill>
                  <a:srgbClr val="A61C00"/>
                </a:solidFill>
              </a:rPr>
              <a:t>p-value &lt;0.05</a:t>
            </a:r>
            <a:r>
              <a:rPr i="1" lang="ca"/>
              <a:t>) in the discovery phase of PGLS</a:t>
            </a:r>
            <a:endParaRPr i="1"/>
          </a:p>
        </p:txBody>
      </p:sp>
      <p:sp>
        <p:nvSpPr>
          <p:cNvPr id="119" name="Google Shape;119;p21"/>
          <p:cNvSpPr txBox="1"/>
          <p:nvPr/>
        </p:nvSpPr>
        <p:spPr>
          <a:xfrm>
            <a:off x="708350" y="1414550"/>
            <a:ext cx="427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~</a:t>
            </a:r>
            <a:r>
              <a:rPr b="1" i="1" lang="ca">
                <a:solidFill>
                  <a:srgbClr val="0B5394"/>
                </a:solidFill>
              </a:rPr>
              <a:t>16,000 genes</a:t>
            </a:r>
            <a:r>
              <a:rPr lang="ca"/>
              <a:t> (with sets of root-to-tip dN/dS) x </a:t>
            </a:r>
            <a:r>
              <a:rPr b="1" i="1" lang="ca">
                <a:solidFill>
                  <a:srgbClr val="E69138"/>
                </a:solidFill>
              </a:rPr>
              <a:t>200 traits</a:t>
            </a:r>
            <a:r>
              <a:rPr lang="ca"/>
              <a:t> (in primates project)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&gt;</a:t>
            </a:r>
            <a:r>
              <a:rPr b="1" i="1" lang="ca">
                <a:solidFill>
                  <a:srgbClr val="6AA84F"/>
                </a:solidFill>
              </a:rPr>
              <a:t>1,000 permulations</a:t>
            </a:r>
            <a:endParaRPr b="1" i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>
                <a:solidFill>
                  <a:srgbClr val="990000"/>
                </a:solidFill>
              </a:rPr>
              <a:t>Computatonally intensive!!</a:t>
            </a:r>
            <a:endParaRPr b="1" i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