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44273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44273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f442733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f442733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442733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442733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f442733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f442733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f442733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f442733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Updated CAAS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2500"/>
              <a:t>12/09/2021</a:t>
            </a:r>
            <a:endParaRPr i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088188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5698700" y="3765950"/>
            <a:ext cx="3086700" cy="53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700"/>
              <a:t>FG/BG selection</a:t>
            </a:r>
            <a:endParaRPr b="1" i="1" sz="1700"/>
          </a:p>
        </p:txBody>
      </p:sp>
      <p:sp>
        <p:nvSpPr>
          <p:cNvPr id="62" name="Google Shape;62;p14"/>
          <p:cNvSpPr/>
          <p:nvPr/>
        </p:nvSpPr>
        <p:spPr>
          <a:xfrm>
            <a:off x="3557150" y="4865350"/>
            <a:ext cx="1712400" cy="1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Total nº AA</a:t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 rot="-5400000">
            <a:off x="-667400" y="2353825"/>
            <a:ext cx="1712400" cy="1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Phylogeny tip order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940" l="1845" r="0" t="0"/>
          <a:stretch/>
        </p:blipFill>
        <p:spPr>
          <a:xfrm>
            <a:off x="301275" y="0"/>
            <a:ext cx="7939324" cy="484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888975" y="3702525"/>
            <a:ext cx="29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>
                <a:solidFill>
                  <a:srgbClr val="BF9000"/>
                </a:solidFill>
              </a:rPr>
              <a:t>Illumina extreme species</a:t>
            </a:r>
            <a:endParaRPr b="1" i="1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>
                <a:solidFill>
                  <a:srgbClr val="85200C"/>
                </a:solidFill>
              </a:rPr>
              <a:t>UCSC lowextreme/</a:t>
            </a:r>
            <a:r>
              <a:rPr b="1" i="1" lang="ca">
                <a:solidFill>
                  <a:srgbClr val="38761D"/>
                </a:solidFill>
              </a:rPr>
              <a:t>topextreme</a:t>
            </a:r>
            <a:endParaRPr b="1" i="1">
              <a:solidFill>
                <a:srgbClr val="38761D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28100" y="4326225"/>
            <a:ext cx="15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500" u="sng"/>
              <a:t>1 MAD</a:t>
            </a:r>
            <a:endParaRPr i="1" sz="1500" u="sng"/>
          </a:p>
        </p:txBody>
      </p:sp>
      <p:sp>
        <p:nvSpPr>
          <p:cNvPr id="71" name="Google Shape;71;p15"/>
          <p:cNvSpPr/>
          <p:nvPr/>
        </p:nvSpPr>
        <p:spPr>
          <a:xfrm>
            <a:off x="3003075" y="-7925"/>
            <a:ext cx="2600400" cy="1606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01275" y="1598875"/>
            <a:ext cx="2600400" cy="1606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003075" y="1677275"/>
            <a:ext cx="2600400" cy="1606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582300" y="393775"/>
            <a:ext cx="3086700" cy="53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700"/>
              <a:t>Scenario 1</a:t>
            </a:r>
            <a:endParaRPr b="1" i="1" sz="17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00" y="1289975"/>
            <a:ext cx="4714700" cy="33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857275" y="1493175"/>
            <a:ext cx="297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900" u="sng"/>
              <a:t>Phylogeny-guided</a:t>
            </a:r>
            <a:endParaRPr i="1" sz="19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900" u="sng"/>
              <a:t>validation</a:t>
            </a:r>
            <a:endParaRPr i="1" sz="19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5598" l="0" r="17979" t="0"/>
          <a:stretch/>
        </p:blipFill>
        <p:spPr>
          <a:xfrm>
            <a:off x="194675" y="1281750"/>
            <a:ext cx="3823225" cy="322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5598" l="36439" r="0" t="0"/>
          <a:stretch/>
        </p:blipFill>
        <p:spPr>
          <a:xfrm>
            <a:off x="4430125" y="1281750"/>
            <a:ext cx="2840226" cy="32223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347750" y="4504125"/>
            <a:ext cx="17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Total nº AA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762275" y="4504125"/>
            <a:ext cx="17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Proportion aa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82300" y="393775"/>
            <a:ext cx="3086700" cy="53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700"/>
              <a:t>Scenario 2</a:t>
            </a:r>
            <a:endParaRPr b="1" i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2601" l="0" r="0" t="2800"/>
          <a:stretch/>
        </p:blipFill>
        <p:spPr>
          <a:xfrm>
            <a:off x="575250" y="288050"/>
            <a:ext cx="7843499" cy="45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952275" y="129500"/>
            <a:ext cx="1712400" cy="1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Malignancy prevalence</a:t>
            </a:r>
            <a:endParaRPr sz="1000"/>
          </a:p>
        </p:txBody>
      </p:sp>
      <p:sp>
        <p:nvSpPr>
          <p:cNvPr id="96" name="Google Shape;96;p18"/>
          <p:cNvSpPr/>
          <p:nvPr/>
        </p:nvSpPr>
        <p:spPr>
          <a:xfrm>
            <a:off x="3640800" y="129500"/>
            <a:ext cx="1712400" cy="1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Malignancy proportion</a:t>
            </a:r>
            <a:endParaRPr sz="1000"/>
          </a:p>
        </p:txBody>
      </p:sp>
      <p:sp>
        <p:nvSpPr>
          <p:cNvPr id="97" name="Google Shape;97;p18"/>
          <p:cNvSpPr/>
          <p:nvPr/>
        </p:nvSpPr>
        <p:spPr>
          <a:xfrm>
            <a:off x="6436900" y="129500"/>
            <a:ext cx="1712400" cy="1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Neoplasy </a:t>
            </a:r>
            <a:r>
              <a:rPr lang="ca" sz="1000"/>
              <a:t>prevalence</a:t>
            </a:r>
            <a:endParaRPr sz="1000"/>
          </a:p>
        </p:txBody>
      </p:sp>
      <p:sp>
        <p:nvSpPr>
          <p:cNvPr id="98" name="Google Shape;98;p18"/>
          <p:cNvSpPr/>
          <p:nvPr/>
        </p:nvSpPr>
        <p:spPr>
          <a:xfrm>
            <a:off x="3853150" y="4912050"/>
            <a:ext cx="1712400" cy="1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/>
              <a:t>Total nº AA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