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Google Sans"/>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GoogleSans-boldItalic.fntdata"/><Relationship Id="rId10" Type="http://schemas.openxmlformats.org/officeDocument/2006/relationships/font" Target="fonts/GoogleSans-italic.fntdata"/><Relationship Id="rId9" Type="http://schemas.openxmlformats.org/officeDocument/2006/relationships/font" Target="fonts/Google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Google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a4d5148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25a4d5148f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1900">
                <a:solidFill>
                  <a:srgbClr val="1967D2"/>
                </a:solidFill>
                <a:latin typeface="Google Sans"/>
                <a:ea typeface="Google Sans"/>
                <a:cs typeface="Google Sans"/>
                <a:sym typeface="Google Sans"/>
              </a:rPr>
              <a:t>Jakub Veselý</a:t>
            </a:r>
            <a:endParaRPr b="1" i="0" sz="1800" u="none" cap="none" strike="noStrike">
              <a:solidFill>
                <a:srgbClr val="1967D2"/>
              </a:solidFill>
              <a:latin typeface="Google Sans"/>
              <a:ea typeface="Google Sans"/>
              <a:cs typeface="Google Sans"/>
              <a:sym typeface="Google Sans"/>
            </a:endParaRPr>
          </a:p>
        </p:txBody>
      </p:sp>
      <p:sp>
        <p:nvSpPr>
          <p:cNvPr id="56" name="Google Shape;56;p13"/>
          <p:cNvSpPr txBox="1"/>
          <p:nvPr/>
        </p:nvSpPr>
        <p:spPr>
          <a:xfrm>
            <a:off x="140475" y="3614500"/>
            <a:ext cx="1263900" cy="121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Age: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Education: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Hometown: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Family: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Occupation:</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Google Sans"/>
              <a:ea typeface="Google Sans"/>
              <a:cs typeface="Google Sans"/>
              <a:sym typeface="Google Sans"/>
            </a:endParaRPr>
          </a:p>
        </p:txBody>
      </p:sp>
      <p:sp>
        <p:nvSpPr>
          <p:cNvPr id="57" name="Google Shape;57;p13"/>
          <p:cNvSpPr txBox="1"/>
          <p:nvPr/>
        </p:nvSpPr>
        <p:spPr>
          <a:xfrm>
            <a:off x="1318850" y="3614500"/>
            <a:ext cx="3014100" cy="145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34</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Engineer (University of Economy)</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Brno</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Single, lives alone</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Manager in a large international </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comp</a:t>
            </a:r>
            <a:r>
              <a:rPr lang="en" sz="1300">
                <a:latin typeface="Google Sans"/>
                <a:ea typeface="Google Sans"/>
                <a:cs typeface="Google Sans"/>
                <a:sym typeface="Google Sans"/>
              </a:rPr>
              <a:t>any</a:t>
            </a:r>
            <a:endParaRPr sz="1300">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t/>
            </a:r>
            <a:endParaRPr i="0" sz="1400" u="none" cap="none" strike="noStrike">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58" name="Google Shape;58;p13"/>
          <p:cNvSpPr txBox="1"/>
          <p:nvPr/>
        </p:nvSpPr>
        <p:spPr>
          <a:xfrm>
            <a:off x="3629750" y="239025"/>
            <a:ext cx="5035800" cy="90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1" lang="en" sz="1800" u="none" cap="none" strike="noStrike">
                <a:solidFill>
                  <a:srgbClr val="000000"/>
                </a:solidFill>
                <a:latin typeface="Google Sans"/>
                <a:ea typeface="Google Sans"/>
                <a:cs typeface="Google Sans"/>
                <a:sym typeface="Google Sans"/>
              </a:rPr>
              <a:t>“Time spent </a:t>
            </a:r>
            <a:r>
              <a:rPr i="1" lang="en" sz="1800">
                <a:latin typeface="Google Sans"/>
                <a:ea typeface="Google Sans"/>
                <a:cs typeface="Google Sans"/>
                <a:sym typeface="Google Sans"/>
              </a:rPr>
              <a:t>e</a:t>
            </a:r>
            <a:r>
              <a:rPr i="1" lang="en" sz="1800" u="none" cap="none" strike="noStrike">
                <a:solidFill>
                  <a:srgbClr val="000000"/>
                </a:solidFill>
                <a:latin typeface="Google Sans"/>
                <a:ea typeface="Google Sans"/>
                <a:cs typeface="Google Sans"/>
                <a:sym typeface="Google Sans"/>
              </a:rPr>
              <a:t>ffectively</a:t>
            </a:r>
            <a:r>
              <a:rPr i="1" lang="en" sz="1800">
                <a:latin typeface="Google Sans"/>
                <a:ea typeface="Google Sans"/>
                <a:cs typeface="Google Sans"/>
                <a:sym typeface="Google Sans"/>
              </a:rPr>
              <a:t> </a:t>
            </a:r>
            <a:r>
              <a:rPr i="1" lang="en" sz="1800" u="none" cap="none" strike="noStrike">
                <a:solidFill>
                  <a:srgbClr val="000000"/>
                </a:solidFill>
                <a:latin typeface="Google Sans"/>
                <a:ea typeface="Google Sans"/>
                <a:cs typeface="Google Sans"/>
                <a:sym typeface="Google Sans"/>
              </a:rPr>
              <a:t>w</a:t>
            </a:r>
            <a:r>
              <a:rPr i="1" lang="en" sz="1800">
                <a:latin typeface="Google Sans"/>
                <a:ea typeface="Google Sans"/>
                <a:cs typeface="Google Sans"/>
                <a:sym typeface="Google Sans"/>
              </a:rPr>
              <a:t>ith a high quality.</a:t>
            </a:r>
            <a:r>
              <a:rPr i="1" lang="en" sz="1800" u="none" cap="none" strike="noStrike">
                <a:solidFill>
                  <a:srgbClr val="000000"/>
                </a:solidFill>
                <a:latin typeface="Google Sans"/>
                <a:ea typeface="Google Sans"/>
                <a:cs typeface="Google Sans"/>
                <a:sym typeface="Google Sans"/>
              </a:rPr>
              <a:t>” </a:t>
            </a:r>
            <a:endParaRPr i="1" sz="1800" u="none" cap="none" strike="noStrike">
              <a:solidFill>
                <a:srgbClr val="000000"/>
              </a:solidFill>
              <a:latin typeface="Google Sans"/>
              <a:ea typeface="Google Sans"/>
              <a:cs typeface="Google Sans"/>
              <a:sym typeface="Google Sans"/>
            </a:endParaRPr>
          </a:p>
        </p:txBody>
      </p:sp>
      <p:sp>
        <p:nvSpPr>
          <p:cNvPr id="59" name="Google Shape;59;p13"/>
          <p:cNvSpPr txBox="1"/>
          <p:nvPr/>
        </p:nvSpPr>
        <p:spPr>
          <a:xfrm>
            <a:off x="3310650" y="1018050"/>
            <a:ext cx="2522700" cy="205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196702"/>
                </a:solidFill>
                <a:latin typeface="Google Sans"/>
                <a:ea typeface="Google Sans"/>
                <a:cs typeface="Google Sans"/>
                <a:sym typeface="Google Sans"/>
              </a:rPr>
              <a:t>Goals</a:t>
            </a:r>
            <a:r>
              <a:rPr i="0" lang="en" sz="1800" u="none" cap="none" strike="noStrike">
                <a:solidFill>
                  <a:srgbClr val="000000"/>
                </a:solidFill>
                <a:latin typeface="Google Sans"/>
                <a:ea typeface="Google Sans"/>
                <a:cs typeface="Google Sans"/>
                <a:sym typeface="Google Sans"/>
              </a:rPr>
              <a:t> </a:t>
            </a:r>
            <a:endParaRPr i="0" sz="1800" u="none" cap="none" strike="noStrike">
              <a:solidFill>
                <a:srgbClr val="000000"/>
              </a:solidFill>
              <a:latin typeface="Google Sans"/>
              <a:ea typeface="Google Sans"/>
              <a:cs typeface="Google Sans"/>
              <a:sym typeface="Google Sans"/>
            </a:endParaRPr>
          </a:p>
          <a:p>
            <a:pPr indent="-311150" lvl="0" marL="457200" marR="0" rtl="0" algn="l">
              <a:lnSpc>
                <a:spcPct val="100000"/>
              </a:lnSpc>
              <a:spcBef>
                <a:spcPts val="0"/>
              </a:spcBef>
              <a:spcAft>
                <a:spcPts val="0"/>
              </a:spcAft>
              <a:buClr>
                <a:srgbClr val="000000"/>
              </a:buClr>
              <a:buSzPts val="1300"/>
              <a:buFont typeface="Google Sans"/>
              <a:buChar char="●"/>
            </a:pPr>
            <a:r>
              <a:rPr lang="en" sz="1300">
                <a:latin typeface="Google Sans"/>
                <a:ea typeface="Google Sans"/>
                <a:cs typeface="Google Sans"/>
                <a:sym typeface="Google Sans"/>
              </a:rPr>
              <a:t>Take care about the health</a:t>
            </a:r>
            <a:endParaRPr sz="1300">
              <a:latin typeface="Google Sans"/>
              <a:ea typeface="Google Sans"/>
              <a:cs typeface="Google Sans"/>
              <a:sym typeface="Google Sans"/>
            </a:endParaRPr>
          </a:p>
          <a:p>
            <a:pPr indent="-311150" lvl="0" marL="457200" marR="0" rtl="0" algn="l">
              <a:lnSpc>
                <a:spcPct val="100000"/>
              </a:lnSpc>
              <a:spcBef>
                <a:spcPts val="0"/>
              </a:spcBef>
              <a:spcAft>
                <a:spcPts val="0"/>
              </a:spcAft>
              <a:buClr>
                <a:srgbClr val="000000"/>
              </a:buClr>
              <a:buSzPts val="1300"/>
              <a:buFont typeface="Google Sans"/>
              <a:buChar char="●"/>
            </a:pPr>
            <a:r>
              <a:rPr lang="en" sz="1300">
                <a:latin typeface="Google Sans"/>
                <a:ea typeface="Google Sans"/>
                <a:cs typeface="Google Sans"/>
                <a:sym typeface="Google Sans"/>
              </a:rPr>
              <a:t>Have quick and high quality coffee and food service</a:t>
            </a:r>
            <a:endParaRPr sz="1300">
              <a:latin typeface="Google Sans"/>
              <a:ea typeface="Google Sans"/>
              <a:cs typeface="Google Sans"/>
              <a:sym typeface="Google Sans"/>
            </a:endParaRPr>
          </a:p>
          <a:p>
            <a:pPr indent="-311150" lvl="0" marL="457200" marR="0" rtl="0" algn="l">
              <a:lnSpc>
                <a:spcPct val="100000"/>
              </a:lnSpc>
              <a:spcBef>
                <a:spcPts val="0"/>
              </a:spcBef>
              <a:spcAft>
                <a:spcPts val="0"/>
              </a:spcAft>
              <a:buSzPts val="1300"/>
              <a:buFont typeface="Google Sans"/>
              <a:buChar char="●"/>
            </a:pPr>
            <a:r>
              <a:rPr lang="en" sz="1300">
                <a:latin typeface="Google Sans"/>
                <a:ea typeface="Google Sans"/>
                <a:cs typeface="Google Sans"/>
                <a:sym typeface="Google Sans"/>
              </a:rPr>
              <a:t>Minimal disruption at meetings</a:t>
            </a:r>
            <a:endParaRPr sz="1300">
              <a:latin typeface="Google Sans"/>
              <a:ea typeface="Google Sans"/>
              <a:cs typeface="Google Sans"/>
              <a:sym typeface="Google Sans"/>
            </a:endParaRPr>
          </a:p>
          <a:p>
            <a:pPr indent="-311150" lvl="0" marL="457200" marR="0" rtl="0" algn="l">
              <a:lnSpc>
                <a:spcPct val="100000"/>
              </a:lnSpc>
              <a:spcBef>
                <a:spcPts val="0"/>
              </a:spcBef>
              <a:spcAft>
                <a:spcPts val="0"/>
              </a:spcAft>
              <a:buSzPts val="1300"/>
              <a:buFont typeface="Google Sans"/>
              <a:buChar char="●"/>
            </a:pPr>
            <a:r>
              <a:rPr lang="en" sz="1300">
                <a:latin typeface="Google Sans"/>
                <a:ea typeface="Google Sans"/>
                <a:cs typeface="Google Sans"/>
                <a:sym typeface="Google Sans"/>
              </a:rPr>
              <a:t>Time spent effectively</a:t>
            </a:r>
            <a:endParaRPr sz="1300">
              <a:latin typeface="Google Sans"/>
              <a:ea typeface="Google Sans"/>
              <a:cs typeface="Google Sans"/>
              <a:sym typeface="Google Sans"/>
            </a:endParaRPr>
          </a:p>
        </p:txBody>
      </p:sp>
      <p:sp>
        <p:nvSpPr>
          <p:cNvPr id="60" name="Google Shape;60;p13"/>
          <p:cNvSpPr txBox="1"/>
          <p:nvPr/>
        </p:nvSpPr>
        <p:spPr>
          <a:xfrm>
            <a:off x="5499275" y="949050"/>
            <a:ext cx="3599100" cy="219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900" u="none" cap="none" strike="noStrike">
                <a:solidFill>
                  <a:srgbClr val="C5221F"/>
                </a:solidFill>
                <a:latin typeface="Google Sans"/>
                <a:ea typeface="Google Sans"/>
                <a:cs typeface="Google Sans"/>
                <a:sym typeface="Google Sans"/>
              </a:rPr>
              <a:t>Frustrations</a:t>
            </a:r>
            <a:r>
              <a:rPr b="1" i="0" lang="en" sz="1800" u="none" cap="none" strike="noStrike">
                <a:solidFill>
                  <a:schemeClr val="dk1"/>
                </a:solidFill>
                <a:latin typeface="Google Sans"/>
                <a:ea typeface="Google Sans"/>
                <a:cs typeface="Google Sans"/>
                <a:sym typeface="Google Sans"/>
              </a:rPr>
              <a:t> </a:t>
            </a:r>
            <a:endParaRPr b="1" i="0" sz="1800" u="none" cap="none" strike="noStrike">
              <a:solidFill>
                <a:schemeClr val="dk1"/>
              </a:solidFill>
              <a:latin typeface="Google Sans"/>
              <a:ea typeface="Google Sans"/>
              <a:cs typeface="Google Sans"/>
              <a:sym typeface="Google Sans"/>
            </a:endParaRPr>
          </a:p>
          <a:p>
            <a:pPr indent="-311150" lvl="0" marL="457200" marR="0" rtl="0" algn="l">
              <a:lnSpc>
                <a:spcPct val="100000"/>
              </a:lnSpc>
              <a:spcBef>
                <a:spcPts val="0"/>
              </a:spcBef>
              <a:spcAft>
                <a:spcPts val="0"/>
              </a:spcAft>
              <a:buClr>
                <a:schemeClr val="dk1"/>
              </a:buClr>
              <a:buSzPts val="1300"/>
              <a:buFont typeface="Google Sans"/>
              <a:buChar char="●"/>
            </a:pPr>
            <a:r>
              <a:rPr lang="en" sz="1300">
                <a:solidFill>
                  <a:schemeClr val="dk1"/>
                </a:solidFill>
                <a:latin typeface="Google Sans"/>
                <a:ea typeface="Google Sans"/>
                <a:cs typeface="Google Sans"/>
                <a:sym typeface="Google Sans"/>
              </a:rPr>
              <a:t>“I often order at busy hours and sometimes it takes too long to deliver my order.”</a:t>
            </a:r>
            <a:endParaRPr sz="1300">
              <a:solidFill>
                <a:schemeClr val="dk1"/>
              </a:solidFill>
              <a:latin typeface="Google Sans"/>
              <a:ea typeface="Google Sans"/>
              <a:cs typeface="Google Sans"/>
              <a:sym typeface="Google Sans"/>
            </a:endParaRPr>
          </a:p>
          <a:p>
            <a:pPr indent="-311150" lvl="0" marL="457200" marR="0" rtl="0" algn="l">
              <a:lnSpc>
                <a:spcPct val="100000"/>
              </a:lnSpc>
              <a:spcBef>
                <a:spcPts val="0"/>
              </a:spcBef>
              <a:spcAft>
                <a:spcPts val="0"/>
              </a:spcAft>
              <a:buClr>
                <a:schemeClr val="dk1"/>
              </a:buClr>
              <a:buSzPts val="1300"/>
              <a:buFont typeface="Google Sans"/>
              <a:buChar char="●"/>
            </a:pPr>
            <a:r>
              <a:rPr lang="en" sz="1300">
                <a:solidFill>
                  <a:schemeClr val="dk1"/>
                </a:solidFill>
                <a:latin typeface="Google Sans"/>
                <a:ea typeface="Google Sans"/>
                <a:cs typeface="Google Sans"/>
                <a:sym typeface="Google Sans"/>
              </a:rPr>
              <a:t>“Sometimes the coffee gets cold, when ordering at busy hours.”</a:t>
            </a:r>
            <a:endParaRPr sz="1300">
              <a:solidFill>
                <a:schemeClr val="dk1"/>
              </a:solidFill>
              <a:latin typeface="Google Sans"/>
              <a:ea typeface="Google Sans"/>
              <a:cs typeface="Google Sans"/>
              <a:sym typeface="Google Sans"/>
            </a:endParaRPr>
          </a:p>
          <a:p>
            <a:pPr indent="-311150" lvl="0" marL="457200" marR="0" rtl="0" algn="l">
              <a:lnSpc>
                <a:spcPct val="100000"/>
              </a:lnSpc>
              <a:spcBef>
                <a:spcPts val="0"/>
              </a:spcBef>
              <a:spcAft>
                <a:spcPts val="0"/>
              </a:spcAft>
              <a:buClr>
                <a:schemeClr val="dk1"/>
              </a:buClr>
              <a:buSzPts val="1300"/>
              <a:buFont typeface="Google Sans"/>
              <a:buChar char="●"/>
            </a:pPr>
            <a:r>
              <a:rPr lang="en" sz="1300">
                <a:solidFill>
                  <a:schemeClr val="dk1"/>
                </a:solidFill>
                <a:latin typeface="Google Sans"/>
                <a:ea typeface="Google Sans"/>
                <a:cs typeface="Google Sans"/>
                <a:sym typeface="Google Sans"/>
              </a:rPr>
              <a:t>“It is hard to find information about allergens”</a:t>
            </a:r>
            <a:endParaRPr sz="1300">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sz="1300">
                <a:solidFill>
                  <a:schemeClr val="dk1"/>
                </a:solidFill>
                <a:latin typeface="Google Sans"/>
                <a:ea typeface="Google Sans"/>
                <a:cs typeface="Google Sans"/>
                <a:sym typeface="Google Sans"/>
              </a:rPr>
              <a:t>“Sometimes it is hard to find my favourite sandwich, the way is too long.”</a:t>
            </a:r>
            <a:endParaRPr>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61" name="Google Shape;61;p13"/>
          <p:cNvSpPr txBox="1"/>
          <p:nvPr/>
        </p:nvSpPr>
        <p:spPr>
          <a:xfrm>
            <a:off x="4214075" y="3347500"/>
            <a:ext cx="4811100" cy="1751100"/>
          </a:xfrm>
          <a:prstGeom prst="rect">
            <a:avLst/>
          </a:prstGeom>
          <a:noFill/>
          <a:ln cap="flat" cmpd="sng" w="28575">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200">
                <a:latin typeface="Google Sans"/>
                <a:ea typeface="Google Sans"/>
                <a:cs typeface="Google Sans"/>
                <a:sym typeface="Google Sans"/>
              </a:rPr>
              <a:t>Jakub is a young man, who spends a lot of time at work and he is always busy. He is a </a:t>
            </a:r>
            <a:r>
              <a:rPr lang="en" sz="1200">
                <a:latin typeface="Google Sans"/>
                <a:ea typeface="Google Sans"/>
                <a:cs typeface="Google Sans"/>
                <a:sym typeface="Google Sans"/>
              </a:rPr>
              <a:t>vegetarian and has a lactose intolerance</a:t>
            </a:r>
            <a:r>
              <a:rPr lang="en" sz="1200">
                <a:latin typeface="Google Sans"/>
                <a:ea typeface="Google Sans"/>
                <a:cs typeface="Google Sans"/>
                <a:sym typeface="Google Sans"/>
              </a:rPr>
              <a:t>. He wears a suit all day long, he </a:t>
            </a:r>
            <a:r>
              <a:rPr lang="en" sz="1200">
                <a:latin typeface="Google Sans"/>
                <a:ea typeface="Google Sans"/>
                <a:cs typeface="Google Sans"/>
                <a:sym typeface="Google Sans"/>
              </a:rPr>
              <a:t>spends</a:t>
            </a:r>
            <a:r>
              <a:rPr lang="en" sz="1200">
                <a:latin typeface="Google Sans"/>
                <a:ea typeface="Google Sans"/>
                <a:cs typeface="Google Sans"/>
                <a:sym typeface="Google Sans"/>
              </a:rPr>
              <a:t> a lot of time in the office or on business meetings. After work he goes to the gym or he has a fun with his friends. He takes care of his health and healthy lifestyle, he lives alone and has no time to cook or take care about the food. He uses App and online food ordering every day. For his working hours, he requires a high quality food and coffee, perfect and quick service.</a:t>
            </a:r>
            <a:endParaRPr i="0" sz="1300" u="none" cap="none" strike="noStrike">
              <a:solidFill>
                <a:srgbClr val="000000"/>
              </a:solidFill>
              <a:latin typeface="Google Sans"/>
              <a:ea typeface="Google Sans"/>
              <a:cs typeface="Google Sans"/>
              <a:sym typeface="Google Sans"/>
            </a:endParaRPr>
          </a:p>
        </p:txBody>
      </p:sp>
      <p:pic>
        <p:nvPicPr>
          <p:cNvPr id="62" name="Google Shape;62;p13"/>
          <p:cNvPicPr preferRelativeResize="0"/>
          <p:nvPr/>
        </p:nvPicPr>
        <p:blipFill rotWithShape="1">
          <a:blip r:embed="rId3">
            <a:alphaModFix/>
          </a:blip>
          <a:srcRect b="16826" l="0" r="11590" t="0"/>
          <a:stretch/>
        </p:blipFill>
        <p:spPr>
          <a:xfrm>
            <a:off x="199050" y="428900"/>
            <a:ext cx="3111611" cy="2823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p:nvPr/>
        </p:nvSpPr>
        <p:spPr>
          <a:xfrm>
            <a:off x="451525" y="461325"/>
            <a:ext cx="2758200" cy="27582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68" name="Google Shape;68;p14"/>
          <p:cNvSpPr txBox="1"/>
          <p:nvPr/>
        </p:nvSpPr>
        <p:spPr>
          <a:xfrm>
            <a:off x="451450" y="3219525"/>
            <a:ext cx="2758200" cy="47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1900">
                <a:solidFill>
                  <a:srgbClr val="1967D2"/>
                </a:solidFill>
                <a:latin typeface="Google Sans"/>
                <a:ea typeface="Google Sans"/>
                <a:cs typeface="Google Sans"/>
                <a:sym typeface="Google Sans"/>
              </a:rPr>
              <a:t>Monika Studničková</a:t>
            </a:r>
            <a:endParaRPr b="1" i="0" sz="1800" u="none" cap="none" strike="noStrike">
              <a:solidFill>
                <a:srgbClr val="1967D2"/>
              </a:solidFill>
              <a:latin typeface="Google Sans"/>
              <a:ea typeface="Google Sans"/>
              <a:cs typeface="Google Sans"/>
              <a:sym typeface="Google Sans"/>
            </a:endParaRPr>
          </a:p>
        </p:txBody>
      </p:sp>
      <p:sp>
        <p:nvSpPr>
          <p:cNvPr id="69" name="Google Shape;69;p14"/>
          <p:cNvSpPr txBox="1"/>
          <p:nvPr/>
        </p:nvSpPr>
        <p:spPr>
          <a:xfrm>
            <a:off x="323950" y="3614500"/>
            <a:ext cx="1501800" cy="121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Age: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Education: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Hometown: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Family: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Occupation:</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Google Sans"/>
              <a:ea typeface="Google Sans"/>
              <a:cs typeface="Google Sans"/>
              <a:sym typeface="Google Sans"/>
            </a:endParaRPr>
          </a:p>
        </p:txBody>
      </p:sp>
      <p:sp>
        <p:nvSpPr>
          <p:cNvPr id="70" name="Google Shape;70;p14"/>
          <p:cNvSpPr txBox="1"/>
          <p:nvPr/>
        </p:nvSpPr>
        <p:spPr>
          <a:xfrm>
            <a:off x="1707850" y="3614500"/>
            <a:ext cx="2808900" cy="12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28</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sz="1300">
                <a:latin typeface="Google Sans"/>
                <a:ea typeface="Google Sans"/>
                <a:cs typeface="Google Sans"/>
                <a:sym typeface="Google Sans"/>
              </a:rPr>
              <a:t>Student of a Garden Architecture</a:t>
            </a:r>
            <a:endParaRPr sz="1300">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Brno (suburban area)</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Lives with a boyfriend, 1 dog</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Internship in an art studio</a:t>
            </a:r>
            <a:endParaRPr>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t/>
            </a:r>
            <a:endParaRPr i="0" sz="1400" u="none" cap="none" strike="noStrike">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71" name="Google Shape;71;p14"/>
          <p:cNvSpPr txBox="1"/>
          <p:nvPr/>
        </p:nvSpPr>
        <p:spPr>
          <a:xfrm>
            <a:off x="3489300" y="180375"/>
            <a:ext cx="5447100" cy="90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1" lang="en" sz="1800" u="none" cap="none" strike="noStrike">
                <a:solidFill>
                  <a:srgbClr val="000000"/>
                </a:solidFill>
                <a:latin typeface="Google Sans"/>
                <a:ea typeface="Google Sans"/>
                <a:cs typeface="Google Sans"/>
                <a:sym typeface="Google Sans"/>
              </a:rPr>
              <a:t>“</a:t>
            </a:r>
            <a:r>
              <a:rPr i="1" lang="en" sz="1800">
                <a:latin typeface="Google Sans"/>
                <a:ea typeface="Google Sans"/>
                <a:cs typeface="Google Sans"/>
                <a:sym typeface="Google Sans"/>
              </a:rPr>
              <a:t>Let's try this café, let's try something new. Is there some special offer for this season of the year?</a:t>
            </a:r>
            <a:r>
              <a:rPr i="1" lang="en" sz="1800" u="none" cap="none" strike="noStrike">
                <a:solidFill>
                  <a:srgbClr val="000000"/>
                </a:solidFill>
                <a:latin typeface="Google Sans"/>
                <a:ea typeface="Google Sans"/>
                <a:cs typeface="Google Sans"/>
                <a:sym typeface="Google Sans"/>
              </a:rPr>
              <a:t>” </a:t>
            </a:r>
            <a:endParaRPr i="1" sz="1800" u="none" cap="none" strike="noStrike">
              <a:solidFill>
                <a:srgbClr val="000000"/>
              </a:solidFill>
              <a:latin typeface="Google Sans"/>
              <a:ea typeface="Google Sans"/>
              <a:cs typeface="Google Sans"/>
              <a:sym typeface="Google Sans"/>
            </a:endParaRPr>
          </a:p>
        </p:txBody>
      </p:sp>
      <p:sp>
        <p:nvSpPr>
          <p:cNvPr id="72" name="Google Shape;72;p14"/>
          <p:cNvSpPr txBox="1"/>
          <p:nvPr/>
        </p:nvSpPr>
        <p:spPr>
          <a:xfrm>
            <a:off x="3371675" y="873525"/>
            <a:ext cx="2522700" cy="225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196702"/>
                </a:solidFill>
                <a:latin typeface="Google Sans"/>
                <a:ea typeface="Google Sans"/>
                <a:cs typeface="Google Sans"/>
                <a:sym typeface="Google Sans"/>
              </a:rPr>
              <a:t>Goals</a:t>
            </a:r>
            <a:r>
              <a:rPr i="0" lang="en" sz="1800" u="none" cap="none" strike="noStrike">
                <a:solidFill>
                  <a:srgbClr val="000000"/>
                </a:solidFill>
                <a:latin typeface="Google Sans"/>
                <a:ea typeface="Google Sans"/>
                <a:cs typeface="Google Sans"/>
                <a:sym typeface="Google Sans"/>
              </a:rPr>
              <a:t> </a:t>
            </a:r>
            <a:endParaRPr i="0" sz="1800" u="none" cap="none" strike="noStrike">
              <a:solidFill>
                <a:srgbClr val="000000"/>
              </a:solidFill>
              <a:latin typeface="Google Sans"/>
              <a:ea typeface="Google Sans"/>
              <a:cs typeface="Google Sans"/>
              <a:sym typeface="Google Sans"/>
            </a:endParaRPr>
          </a:p>
          <a:p>
            <a:pPr indent="-311150" lvl="0" marL="457200" marR="0" rtl="0" algn="l">
              <a:lnSpc>
                <a:spcPct val="100000"/>
              </a:lnSpc>
              <a:spcBef>
                <a:spcPts val="0"/>
              </a:spcBef>
              <a:spcAft>
                <a:spcPts val="0"/>
              </a:spcAft>
              <a:buClr>
                <a:srgbClr val="000000"/>
              </a:buClr>
              <a:buSzPts val="1300"/>
              <a:buFont typeface="Google Sans"/>
              <a:buChar char="●"/>
            </a:pPr>
            <a:r>
              <a:rPr lang="en" sz="1300">
                <a:latin typeface="Google Sans"/>
                <a:ea typeface="Google Sans"/>
                <a:cs typeface="Google Sans"/>
                <a:sym typeface="Google Sans"/>
              </a:rPr>
              <a:t>Have a freedom in life</a:t>
            </a:r>
            <a:endParaRPr sz="1300">
              <a:latin typeface="Google Sans"/>
              <a:ea typeface="Google Sans"/>
              <a:cs typeface="Google Sans"/>
              <a:sym typeface="Google Sans"/>
            </a:endParaRPr>
          </a:p>
          <a:p>
            <a:pPr indent="-311150" lvl="0" marL="457200" marR="0" rtl="0" algn="l">
              <a:lnSpc>
                <a:spcPct val="100000"/>
              </a:lnSpc>
              <a:spcBef>
                <a:spcPts val="0"/>
              </a:spcBef>
              <a:spcAft>
                <a:spcPts val="0"/>
              </a:spcAft>
              <a:buSzPts val="1300"/>
              <a:buFont typeface="Google Sans"/>
              <a:buChar char="●"/>
            </a:pPr>
            <a:r>
              <a:rPr lang="en" sz="1300">
                <a:latin typeface="Google Sans"/>
                <a:ea typeface="Google Sans"/>
                <a:cs typeface="Google Sans"/>
                <a:sym typeface="Google Sans"/>
              </a:rPr>
              <a:t>Explore new things</a:t>
            </a:r>
            <a:endParaRPr sz="1300">
              <a:latin typeface="Google Sans"/>
              <a:ea typeface="Google Sans"/>
              <a:cs typeface="Google Sans"/>
              <a:sym typeface="Google Sans"/>
            </a:endParaRPr>
          </a:p>
          <a:p>
            <a:pPr indent="-311150" lvl="0" marL="457200" marR="0" rtl="0" algn="l">
              <a:lnSpc>
                <a:spcPct val="100000"/>
              </a:lnSpc>
              <a:spcBef>
                <a:spcPts val="0"/>
              </a:spcBef>
              <a:spcAft>
                <a:spcPts val="0"/>
              </a:spcAft>
              <a:buSzPts val="1300"/>
              <a:buFont typeface="Google Sans"/>
              <a:buChar char="●"/>
            </a:pPr>
            <a:r>
              <a:rPr lang="en" sz="1300">
                <a:latin typeface="Google Sans"/>
                <a:ea typeface="Google Sans"/>
                <a:cs typeface="Google Sans"/>
                <a:sym typeface="Google Sans"/>
              </a:rPr>
              <a:t>After graduation at Uni continue to work in an art studio</a:t>
            </a:r>
            <a:endParaRPr sz="1300">
              <a:latin typeface="Google Sans"/>
              <a:ea typeface="Google Sans"/>
              <a:cs typeface="Google Sans"/>
              <a:sym typeface="Google Sans"/>
            </a:endParaRPr>
          </a:p>
          <a:p>
            <a:pPr indent="-311150" lvl="0" marL="457200" marR="0" rtl="0" algn="l">
              <a:lnSpc>
                <a:spcPct val="100000"/>
              </a:lnSpc>
              <a:spcBef>
                <a:spcPts val="0"/>
              </a:spcBef>
              <a:spcAft>
                <a:spcPts val="0"/>
              </a:spcAft>
              <a:buSzPts val="1300"/>
              <a:buFont typeface="Google Sans"/>
              <a:buChar char="●"/>
            </a:pPr>
            <a:r>
              <a:rPr lang="en" sz="1300">
                <a:latin typeface="Google Sans"/>
                <a:ea typeface="Google Sans"/>
                <a:cs typeface="Google Sans"/>
                <a:sym typeface="Google Sans"/>
              </a:rPr>
              <a:t>Participate in (special) events - concerts, picnics</a:t>
            </a:r>
            <a:endParaRPr sz="1300">
              <a:latin typeface="Google Sans"/>
              <a:ea typeface="Google Sans"/>
              <a:cs typeface="Google Sans"/>
              <a:sym typeface="Google Sans"/>
            </a:endParaRPr>
          </a:p>
          <a:p>
            <a:pPr indent="-311150" lvl="0" marL="457200" marR="0" rtl="0" algn="l">
              <a:lnSpc>
                <a:spcPct val="100000"/>
              </a:lnSpc>
              <a:spcBef>
                <a:spcPts val="0"/>
              </a:spcBef>
              <a:spcAft>
                <a:spcPts val="0"/>
              </a:spcAft>
              <a:buSzPts val="1300"/>
              <a:buFont typeface="Google Sans"/>
              <a:buChar char="●"/>
            </a:pPr>
            <a:r>
              <a:rPr lang="en" sz="1300">
                <a:latin typeface="Google Sans"/>
                <a:ea typeface="Google Sans"/>
                <a:cs typeface="Google Sans"/>
                <a:sym typeface="Google Sans"/>
              </a:rPr>
              <a:t>Create home with Adam </a:t>
            </a:r>
            <a:r>
              <a:rPr lang="en" sz="1300">
                <a:latin typeface="Google Sans"/>
                <a:ea typeface="Google Sans"/>
                <a:cs typeface="Google Sans"/>
                <a:sym typeface="Google Sans"/>
              </a:rPr>
              <a:t>and</a:t>
            </a:r>
            <a:r>
              <a:rPr lang="en" sz="1300">
                <a:latin typeface="Google Sans"/>
                <a:ea typeface="Google Sans"/>
                <a:cs typeface="Google Sans"/>
                <a:sym typeface="Google Sans"/>
              </a:rPr>
              <a:t> Charlie </a:t>
            </a:r>
            <a:endParaRPr sz="1300">
              <a:latin typeface="Google Sans"/>
              <a:ea typeface="Google Sans"/>
              <a:cs typeface="Google Sans"/>
              <a:sym typeface="Google Sans"/>
            </a:endParaRPr>
          </a:p>
        </p:txBody>
      </p:sp>
      <p:sp>
        <p:nvSpPr>
          <p:cNvPr id="73" name="Google Shape;73;p14"/>
          <p:cNvSpPr txBox="1"/>
          <p:nvPr/>
        </p:nvSpPr>
        <p:spPr>
          <a:xfrm>
            <a:off x="5829525" y="873525"/>
            <a:ext cx="2912400" cy="218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900" u="none" cap="none" strike="noStrike">
                <a:solidFill>
                  <a:srgbClr val="C5221F"/>
                </a:solidFill>
                <a:latin typeface="Google Sans"/>
                <a:ea typeface="Google Sans"/>
                <a:cs typeface="Google Sans"/>
                <a:sym typeface="Google Sans"/>
              </a:rPr>
              <a:t>Frustrations</a:t>
            </a:r>
            <a:r>
              <a:rPr b="1" i="0" lang="en" sz="1800" u="none" cap="none" strike="noStrike">
                <a:solidFill>
                  <a:schemeClr val="dk1"/>
                </a:solidFill>
                <a:latin typeface="Google Sans"/>
                <a:ea typeface="Google Sans"/>
                <a:cs typeface="Google Sans"/>
                <a:sym typeface="Google Sans"/>
              </a:rPr>
              <a:t> </a:t>
            </a:r>
            <a:endParaRPr b="1" i="0" sz="1800" u="none" cap="none" strike="noStrike">
              <a:solidFill>
                <a:schemeClr val="dk1"/>
              </a:solidFill>
              <a:latin typeface="Google Sans"/>
              <a:ea typeface="Google Sans"/>
              <a:cs typeface="Google Sans"/>
              <a:sym typeface="Google Sans"/>
            </a:endParaRPr>
          </a:p>
          <a:p>
            <a:pPr indent="-304800" lvl="0" marL="457200" marR="0" rtl="0" algn="l">
              <a:lnSpc>
                <a:spcPct val="100000"/>
              </a:lnSpc>
              <a:spcBef>
                <a:spcPts val="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“I usually use the order App on weekends mornings and menu is other than on working days.”</a:t>
            </a:r>
            <a:endParaRPr sz="1200">
              <a:solidFill>
                <a:schemeClr val="dk1"/>
              </a:solidFill>
              <a:latin typeface="Google Sans"/>
              <a:ea typeface="Google Sans"/>
              <a:cs typeface="Google Sans"/>
              <a:sym typeface="Google Sans"/>
            </a:endParaRPr>
          </a:p>
          <a:p>
            <a:pPr indent="-304800" lvl="0" marL="457200" marR="0" rtl="0" algn="l">
              <a:lnSpc>
                <a:spcPct val="100000"/>
              </a:lnSpc>
              <a:spcBef>
                <a:spcPts val="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“Deliveries at weekends are not so often than on working days.”</a:t>
            </a:r>
            <a:endParaRPr sz="1200">
              <a:solidFill>
                <a:schemeClr val="dk1"/>
              </a:solidFill>
              <a:latin typeface="Google Sans"/>
              <a:ea typeface="Google Sans"/>
              <a:cs typeface="Google Sans"/>
              <a:sym typeface="Google Sans"/>
            </a:endParaRPr>
          </a:p>
          <a:p>
            <a:pPr indent="-304800" lvl="0" marL="457200" marR="0" rtl="0" algn="l">
              <a:lnSpc>
                <a:spcPct val="100000"/>
              </a:lnSpc>
              <a:spcBef>
                <a:spcPts val="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“I would like to order Friday evening to get my offer on Saturday or Sunday morning.”</a:t>
            </a:r>
            <a:endParaRPr sz="1200">
              <a:solidFill>
                <a:schemeClr val="dk1"/>
              </a:solidFill>
              <a:latin typeface="Google Sans"/>
              <a:ea typeface="Google Sans"/>
              <a:cs typeface="Google Sans"/>
              <a:sym typeface="Google Sans"/>
            </a:endParaRPr>
          </a:p>
          <a:p>
            <a:pPr indent="-304800" lvl="0" marL="457200" marR="0" rtl="0" algn="l">
              <a:lnSpc>
                <a:spcPct val="100000"/>
              </a:lnSpc>
              <a:spcBef>
                <a:spcPts val="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“Sometimes the vegetable in food is not fresh at all.”</a:t>
            </a:r>
            <a:endParaRPr sz="1200">
              <a:solidFill>
                <a:schemeClr val="dk1"/>
              </a:solidFill>
              <a:latin typeface="Google Sans"/>
              <a:ea typeface="Google Sans"/>
              <a:cs typeface="Google Sans"/>
              <a:sym typeface="Google Sans"/>
            </a:endParaRPr>
          </a:p>
        </p:txBody>
      </p:sp>
      <p:sp>
        <p:nvSpPr>
          <p:cNvPr id="74" name="Google Shape;74;p14"/>
          <p:cNvSpPr txBox="1"/>
          <p:nvPr/>
        </p:nvSpPr>
        <p:spPr>
          <a:xfrm>
            <a:off x="4383900" y="3333925"/>
            <a:ext cx="4552500" cy="1636800"/>
          </a:xfrm>
          <a:prstGeom prst="rect">
            <a:avLst/>
          </a:prstGeom>
          <a:noFill/>
          <a:ln cap="flat" cmpd="sng" w="28575">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300">
                <a:latin typeface="Google Sans"/>
                <a:ea typeface="Google Sans"/>
                <a:cs typeface="Google Sans"/>
                <a:sym typeface="Google Sans"/>
              </a:rPr>
              <a:t>Monika lives student's life. She lives with her boyfriend Adam and their dog Charlie. She attends university as well as internship in an art studio. She loves good coffee and sweet cakes. She likes to try new things. She goes to a café with her friends. On weekends she loves brunches with Adam and as they live in suburban area they like to order coffee and food from their favorites cafes. </a:t>
            </a:r>
            <a:endParaRPr i="0" sz="1300" u="none" cap="none" strike="noStrike">
              <a:solidFill>
                <a:srgbClr val="000000"/>
              </a:solidFill>
              <a:latin typeface="Google Sans"/>
              <a:ea typeface="Google Sans"/>
              <a:cs typeface="Google Sans"/>
              <a:sym typeface="Google Sans"/>
            </a:endParaRPr>
          </a:p>
        </p:txBody>
      </p:sp>
      <p:sp>
        <p:nvSpPr>
          <p:cNvPr id="75" name="Google Shape;75;p14"/>
          <p:cNvSpPr txBox="1"/>
          <p:nvPr/>
        </p:nvSpPr>
        <p:spPr>
          <a:xfrm>
            <a:off x="985225" y="1442025"/>
            <a:ext cx="1666200" cy="79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500">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pic>
        <p:nvPicPr>
          <p:cNvPr id="76" name="Google Shape;76;p14"/>
          <p:cNvPicPr preferRelativeResize="0"/>
          <p:nvPr/>
        </p:nvPicPr>
        <p:blipFill>
          <a:blip r:embed="rId3">
            <a:alphaModFix/>
          </a:blip>
          <a:stretch>
            <a:fillRect/>
          </a:stretch>
        </p:blipFill>
        <p:spPr>
          <a:xfrm>
            <a:off x="426175" y="445386"/>
            <a:ext cx="2808900" cy="27900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