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Google Sans"/>
      <p:regular r:id="rId27"/>
      <p:bold r:id="rId28"/>
      <p:italic r:id="rId29"/>
      <p:boldItalic r:id="rId30"/>
    </p:embeddedFont>
    <p:embeddedFont>
      <p:font typeface="Roboto Ligh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GoogleSans-bold.fntdata"/><Relationship Id="rId27" Type="http://schemas.openxmlformats.org/officeDocument/2006/relationships/font" Target="fonts/Google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GoogleSans-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Light-regular.fntdata"/><Relationship Id="rId30" Type="http://schemas.openxmlformats.org/officeDocument/2006/relationships/font" Target="fonts/GoogleSans-boldItalic.fntdata"/><Relationship Id="rId11" Type="http://schemas.openxmlformats.org/officeDocument/2006/relationships/slide" Target="slides/slide6.xml"/><Relationship Id="rId33" Type="http://schemas.openxmlformats.org/officeDocument/2006/relationships/font" Target="fonts/RobotoLight-italic.fntdata"/><Relationship Id="rId10" Type="http://schemas.openxmlformats.org/officeDocument/2006/relationships/slide" Target="slides/slide5.xml"/><Relationship Id="rId32" Type="http://schemas.openxmlformats.org/officeDocument/2006/relationships/font" Target="fonts/RobotoLight-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Light-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8e9eac304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8e9eac304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8e9eac304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8e9eac304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8e9eac304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8e9eac304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8e9eac304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8e9eac304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0eb0b5942_1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0eb0b5942_1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0eb0b58b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0eb0b58b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0eb0b594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0eb0b594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0eb0b594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0eb0b594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0eb0b58b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0eb0b58b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0eb0b58b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0eb0b58b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0eb0b58b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0eb0b58b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0eb0b58b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0eb0b58b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0eb0b58b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0eb0b58b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0eb0b594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0eb0b594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0eb0b58b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0eb0b58b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8e9eac304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8e9eac304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p:cSld name="CUSTOM_2_2">
    <p:bg>
      <p:bgPr>
        <a:solidFill>
          <a:srgbClr val="4285F4"/>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956075" y="1361850"/>
            <a:ext cx="6732000" cy="27858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4000">
                <a:solidFill>
                  <a:srgbClr val="FFFFFF"/>
                </a:solidFill>
                <a:latin typeface="Google Sans"/>
                <a:ea typeface="Google Sans"/>
                <a:cs typeface="Google Sans"/>
                <a:sym typeface="Google Sans"/>
              </a:defRPr>
            </a:lvl1pPr>
            <a:lvl2pPr lvl="1" rtl="0">
              <a:spcBef>
                <a:spcPts val="0"/>
              </a:spcBef>
              <a:spcAft>
                <a:spcPts val="0"/>
              </a:spcAft>
              <a:buNone/>
              <a:defRPr sz="3600">
                <a:solidFill>
                  <a:srgbClr val="FFFFFF"/>
                </a:solidFill>
                <a:latin typeface="Google Sans"/>
                <a:ea typeface="Google Sans"/>
                <a:cs typeface="Google Sans"/>
                <a:sym typeface="Google Sans"/>
              </a:defRPr>
            </a:lvl2pPr>
            <a:lvl3pPr lvl="2" rtl="0">
              <a:spcBef>
                <a:spcPts val="0"/>
              </a:spcBef>
              <a:spcAft>
                <a:spcPts val="0"/>
              </a:spcAft>
              <a:buNone/>
              <a:defRPr sz="3600">
                <a:solidFill>
                  <a:srgbClr val="FFFFFF"/>
                </a:solidFill>
                <a:latin typeface="Google Sans"/>
                <a:ea typeface="Google Sans"/>
                <a:cs typeface="Google Sans"/>
                <a:sym typeface="Google Sans"/>
              </a:defRPr>
            </a:lvl3pPr>
            <a:lvl4pPr lvl="3" rtl="0">
              <a:spcBef>
                <a:spcPts val="0"/>
              </a:spcBef>
              <a:spcAft>
                <a:spcPts val="0"/>
              </a:spcAft>
              <a:buNone/>
              <a:defRPr sz="3600">
                <a:solidFill>
                  <a:srgbClr val="FFFFFF"/>
                </a:solidFill>
                <a:latin typeface="Google Sans"/>
                <a:ea typeface="Google Sans"/>
                <a:cs typeface="Google Sans"/>
                <a:sym typeface="Google Sans"/>
              </a:defRPr>
            </a:lvl4pPr>
            <a:lvl5pPr lvl="4" rtl="0">
              <a:spcBef>
                <a:spcPts val="0"/>
              </a:spcBef>
              <a:spcAft>
                <a:spcPts val="0"/>
              </a:spcAft>
              <a:buNone/>
              <a:defRPr sz="3600">
                <a:solidFill>
                  <a:srgbClr val="FFFFFF"/>
                </a:solidFill>
                <a:latin typeface="Google Sans"/>
                <a:ea typeface="Google Sans"/>
                <a:cs typeface="Google Sans"/>
                <a:sym typeface="Google Sans"/>
              </a:defRPr>
            </a:lvl5pPr>
            <a:lvl6pPr lvl="5" rtl="0">
              <a:spcBef>
                <a:spcPts val="0"/>
              </a:spcBef>
              <a:spcAft>
                <a:spcPts val="0"/>
              </a:spcAft>
              <a:buNone/>
              <a:defRPr sz="3600">
                <a:solidFill>
                  <a:srgbClr val="FFFFFF"/>
                </a:solidFill>
                <a:latin typeface="Google Sans"/>
                <a:ea typeface="Google Sans"/>
                <a:cs typeface="Google Sans"/>
                <a:sym typeface="Google Sans"/>
              </a:defRPr>
            </a:lvl6pPr>
            <a:lvl7pPr lvl="6" rtl="0">
              <a:spcBef>
                <a:spcPts val="0"/>
              </a:spcBef>
              <a:spcAft>
                <a:spcPts val="0"/>
              </a:spcAft>
              <a:buNone/>
              <a:defRPr sz="3600">
                <a:solidFill>
                  <a:srgbClr val="FFFFFF"/>
                </a:solidFill>
                <a:latin typeface="Google Sans"/>
                <a:ea typeface="Google Sans"/>
                <a:cs typeface="Google Sans"/>
                <a:sym typeface="Google Sans"/>
              </a:defRPr>
            </a:lvl7pPr>
            <a:lvl8pPr lvl="7" rtl="0">
              <a:spcBef>
                <a:spcPts val="0"/>
              </a:spcBef>
              <a:spcAft>
                <a:spcPts val="0"/>
              </a:spcAft>
              <a:buNone/>
              <a:defRPr sz="3600">
                <a:solidFill>
                  <a:srgbClr val="FFFFFF"/>
                </a:solidFill>
                <a:latin typeface="Google Sans"/>
                <a:ea typeface="Google Sans"/>
                <a:cs typeface="Google Sans"/>
                <a:sym typeface="Google Sans"/>
              </a:defRPr>
            </a:lvl8pPr>
            <a:lvl9pPr lvl="8" rtl="0">
              <a:spcBef>
                <a:spcPts val="0"/>
              </a:spcBef>
              <a:spcAft>
                <a:spcPts val="0"/>
              </a:spcAft>
              <a:buNone/>
              <a:defRPr sz="3600">
                <a:solidFill>
                  <a:srgbClr val="FFFFFF"/>
                </a:solidFill>
                <a:latin typeface="Google Sans"/>
                <a:ea typeface="Google Sans"/>
                <a:cs typeface="Google Sans"/>
                <a:sym typeface="Google Sans"/>
              </a:defRPr>
            </a:lvl9pPr>
          </a:lstStyle>
          <a:p/>
        </p:txBody>
      </p:sp>
      <p:sp>
        <p:nvSpPr>
          <p:cNvPr id="52" name="Google Shape;52;p13"/>
          <p:cNvSpPr txBox="1"/>
          <p:nvPr>
            <p:ph idx="1" type="subTitle"/>
          </p:nvPr>
        </p:nvSpPr>
        <p:spPr>
          <a:xfrm>
            <a:off x="959986" y="822442"/>
            <a:ext cx="7555800" cy="4467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100">
                <a:solidFill>
                  <a:schemeClr val="lt1"/>
                </a:solidFill>
                <a:latin typeface="Roboto Light"/>
                <a:ea typeface="Roboto Light"/>
                <a:cs typeface="Roboto Light"/>
                <a:sym typeface="Roboto Light"/>
              </a:defRPr>
            </a:lvl1pPr>
            <a:lvl2pPr lvl="1" rtl="0">
              <a:spcBef>
                <a:spcPts val="1200"/>
              </a:spcBef>
              <a:spcAft>
                <a:spcPts val="0"/>
              </a:spcAft>
              <a:buNone/>
              <a:defRPr>
                <a:solidFill>
                  <a:schemeClr val="lt1"/>
                </a:solidFill>
              </a:defRPr>
            </a:lvl2pPr>
            <a:lvl3pPr lvl="2" rtl="0">
              <a:spcBef>
                <a:spcPts val="1200"/>
              </a:spcBef>
              <a:spcAft>
                <a:spcPts val="0"/>
              </a:spcAft>
              <a:buNone/>
              <a:defRPr>
                <a:solidFill>
                  <a:schemeClr val="lt1"/>
                </a:solidFill>
              </a:defRPr>
            </a:lvl3pPr>
            <a:lvl4pPr lvl="3" rtl="0">
              <a:spcBef>
                <a:spcPts val="1200"/>
              </a:spcBef>
              <a:spcAft>
                <a:spcPts val="0"/>
              </a:spcAft>
              <a:buNone/>
              <a:defRPr>
                <a:solidFill>
                  <a:schemeClr val="lt1"/>
                </a:solidFill>
              </a:defRPr>
            </a:lvl4pPr>
            <a:lvl5pPr lvl="4" rtl="0">
              <a:spcBef>
                <a:spcPts val="1200"/>
              </a:spcBef>
              <a:spcAft>
                <a:spcPts val="0"/>
              </a:spcAft>
              <a:buNone/>
              <a:defRPr>
                <a:solidFill>
                  <a:schemeClr val="lt1"/>
                </a:solidFill>
              </a:defRPr>
            </a:lvl5pPr>
            <a:lvl6pPr lvl="5" rtl="0">
              <a:spcBef>
                <a:spcPts val="1200"/>
              </a:spcBef>
              <a:spcAft>
                <a:spcPts val="0"/>
              </a:spcAft>
              <a:buNone/>
              <a:defRPr>
                <a:solidFill>
                  <a:schemeClr val="lt1"/>
                </a:solidFill>
              </a:defRPr>
            </a:lvl6pPr>
            <a:lvl7pPr lvl="6" rtl="0">
              <a:spcBef>
                <a:spcPts val="1200"/>
              </a:spcBef>
              <a:spcAft>
                <a:spcPts val="0"/>
              </a:spcAft>
              <a:buNone/>
              <a:defRPr>
                <a:solidFill>
                  <a:schemeClr val="lt1"/>
                </a:solidFill>
              </a:defRPr>
            </a:lvl7pPr>
            <a:lvl8pPr lvl="7" rtl="0">
              <a:spcBef>
                <a:spcPts val="1200"/>
              </a:spcBef>
              <a:spcAft>
                <a:spcPts val="0"/>
              </a:spcAft>
              <a:buNone/>
              <a:defRPr>
                <a:solidFill>
                  <a:schemeClr val="lt1"/>
                </a:solidFill>
              </a:defRPr>
            </a:lvl8pPr>
            <a:lvl9pPr lvl="8" rtl="0">
              <a:spcBef>
                <a:spcPts val="1200"/>
              </a:spcBef>
              <a:spcAft>
                <a:spcPts val="1200"/>
              </a:spcAft>
              <a:buNone/>
              <a:defRPr>
                <a:solidFill>
                  <a:schemeClr val="lt1"/>
                </a:solidFill>
              </a:defRPr>
            </a:lvl9pPr>
          </a:lstStyle>
          <a:p/>
        </p:txBody>
      </p:sp>
      <p:sp>
        <p:nvSpPr>
          <p:cNvPr id="53" name="Google Shape;53;p13"/>
          <p:cNvSpPr/>
          <p:nvPr/>
        </p:nvSpPr>
        <p:spPr>
          <a:xfrm>
            <a:off x="247700" y="4572000"/>
            <a:ext cx="8751900" cy="3198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4"/>
          <p:cNvSpPr txBox="1"/>
          <p:nvPr/>
        </p:nvSpPr>
        <p:spPr>
          <a:xfrm>
            <a:off x="422858" y="1183109"/>
            <a:ext cx="8205900" cy="210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300">
                <a:latin typeface="Google Sans"/>
                <a:ea typeface="Google Sans"/>
                <a:cs typeface="Google Sans"/>
                <a:sym typeface="Google Sans"/>
              </a:rPr>
              <a:t>Design a menu &amp; ordering app for a cafe</a:t>
            </a:r>
            <a:endParaRPr sz="3300">
              <a:latin typeface="Google Sans"/>
              <a:ea typeface="Google Sans"/>
              <a:cs typeface="Google Sans"/>
              <a:sym typeface="Google Sans"/>
            </a:endParaRPr>
          </a:p>
        </p:txBody>
      </p:sp>
      <p:sp>
        <p:nvSpPr>
          <p:cNvPr id="59" name="Google Shape;59;p14"/>
          <p:cNvSpPr txBox="1"/>
          <p:nvPr/>
        </p:nvSpPr>
        <p:spPr>
          <a:xfrm>
            <a:off x="440189" y="2501378"/>
            <a:ext cx="8075700" cy="637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4285F4"/>
                </a:solidFill>
                <a:latin typeface="Google Sans"/>
                <a:ea typeface="Google Sans"/>
                <a:cs typeface="Google Sans"/>
                <a:sym typeface="Google Sans"/>
              </a:rPr>
              <a:t>17.1.2024</a:t>
            </a:r>
            <a:endParaRPr>
              <a:solidFill>
                <a:srgbClr val="4285F4"/>
              </a:solidFill>
              <a:latin typeface="Google Sans"/>
              <a:ea typeface="Google Sans"/>
              <a:cs typeface="Google Sans"/>
              <a:sym typeface="Google Sans"/>
            </a:endParaRPr>
          </a:p>
        </p:txBody>
      </p:sp>
      <p:sp>
        <p:nvSpPr>
          <p:cNvPr id="60" name="Google Shape;60;p14"/>
          <p:cNvSpPr txBox="1"/>
          <p:nvPr/>
        </p:nvSpPr>
        <p:spPr>
          <a:xfrm>
            <a:off x="442775" y="3728500"/>
            <a:ext cx="2088900" cy="854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solidFill>
                  <a:srgbClr val="666666"/>
                </a:solidFill>
                <a:latin typeface="Roboto Light"/>
                <a:ea typeface="Roboto Light"/>
                <a:cs typeface="Roboto Light"/>
                <a:sym typeface="Roboto Light"/>
              </a:rPr>
              <a:t>Team</a:t>
            </a:r>
            <a:endParaRPr sz="1000">
              <a:solidFill>
                <a:srgbClr val="666666"/>
              </a:solidFill>
              <a:latin typeface="Roboto Light"/>
              <a:ea typeface="Roboto Light"/>
              <a:cs typeface="Roboto Light"/>
              <a:sym typeface="Roboto Light"/>
            </a:endParaRPr>
          </a:p>
          <a:p>
            <a:pPr indent="0" lvl="0" marL="0" rtl="0" algn="l">
              <a:lnSpc>
                <a:spcPct val="150000"/>
              </a:lnSpc>
              <a:spcBef>
                <a:spcPts val="0"/>
              </a:spcBef>
              <a:spcAft>
                <a:spcPts val="0"/>
              </a:spcAft>
              <a:buNone/>
            </a:pPr>
            <a:r>
              <a:rPr lang="en" sz="1000">
                <a:solidFill>
                  <a:srgbClr val="666666"/>
                </a:solidFill>
                <a:latin typeface="Roboto Light"/>
                <a:ea typeface="Roboto Light"/>
                <a:cs typeface="Roboto Light"/>
                <a:sym typeface="Roboto Light"/>
              </a:rPr>
              <a:t>Jana Nozickova</a:t>
            </a:r>
            <a:br>
              <a:rPr lang="en" sz="1000">
                <a:solidFill>
                  <a:srgbClr val="666666"/>
                </a:solidFill>
                <a:latin typeface="Roboto Light"/>
                <a:ea typeface="Roboto Light"/>
                <a:cs typeface="Roboto Light"/>
                <a:sym typeface="Roboto Light"/>
              </a:rPr>
            </a:br>
            <a:endParaRPr sz="1000">
              <a:solidFill>
                <a:srgbClr val="666666"/>
              </a:solidFill>
              <a:latin typeface="Roboto Light"/>
              <a:ea typeface="Roboto Light"/>
              <a:cs typeface="Roboto Light"/>
              <a:sym typeface="Roboto Light"/>
            </a:endParaRPr>
          </a:p>
          <a:p>
            <a:pPr indent="0" lvl="0" marL="0" rtl="0" algn="l">
              <a:lnSpc>
                <a:spcPct val="150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50000"/>
              </a:lnSpc>
              <a:spcBef>
                <a:spcPts val="0"/>
              </a:spcBef>
              <a:spcAft>
                <a:spcPts val="0"/>
              </a:spcAft>
              <a:buNone/>
            </a:pPr>
            <a:r>
              <a:t/>
            </a:r>
            <a:endParaRPr sz="1000">
              <a:solidFill>
                <a:srgbClr val="666666"/>
              </a:solidFill>
              <a:latin typeface="Roboto Light"/>
              <a:ea typeface="Roboto Light"/>
              <a:cs typeface="Roboto Light"/>
              <a:sym typeface="Robo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Google Sans"/>
                <a:ea typeface="Google Sans"/>
                <a:cs typeface="Google Sans"/>
                <a:sym typeface="Google Sans"/>
              </a:rPr>
              <a:t>Theme #</a:t>
            </a:r>
            <a:r>
              <a:rPr lang="en" sz="1800">
                <a:latin typeface="Google Sans"/>
                <a:ea typeface="Google Sans"/>
                <a:cs typeface="Google Sans"/>
                <a:sym typeface="Google Sans"/>
              </a:rPr>
              <a:t>3</a:t>
            </a:r>
            <a:r>
              <a:rPr lang="en" sz="1800">
                <a:solidFill>
                  <a:srgbClr val="000000"/>
                </a:solidFill>
                <a:latin typeface="Google Sans"/>
                <a:ea typeface="Google Sans"/>
                <a:cs typeface="Google Sans"/>
                <a:sym typeface="Google Sans"/>
              </a:rPr>
              <a:t>  </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
        <p:nvSpPr>
          <p:cNvPr id="131" name="Google Shape;131;p23"/>
          <p:cNvSpPr txBox="1"/>
          <p:nvPr/>
        </p:nvSpPr>
        <p:spPr>
          <a:xfrm>
            <a:off x="273625" y="971350"/>
            <a:ext cx="3585900" cy="32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5221F"/>
                </a:solidFill>
                <a:latin typeface="Google Sans"/>
                <a:ea typeface="Google Sans"/>
                <a:cs typeface="Google Sans"/>
                <a:sym typeface="Google Sans"/>
              </a:rPr>
              <a:t>A</a:t>
            </a:r>
            <a:r>
              <a:rPr lang="en">
                <a:solidFill>
                  <a:srgbClr val="C5221F"/>
                </a:solidFill>
                <a:latin typeface="Google Sans"/>
                <a:ea typeface="Google Sans"/>
                <a:cs typeface="Google Sans"/>
                <a:sym typeface="Google Sans"/>
              </a:rPr>
              <a:t> few people do not need to have save details about them, but most people found it useful.</a:t>
            </a:r>
            <a:endParaRPr>
              <a:solidFill>
                <a:schemeClr val="dk1"/>
              </a:solidFill>
              <a:latin typeface="Google Sans"/>
              <a:ea typeface="Google Sans"/>
              <a:cs typeface="Google Sans"/>
              <a:sym typeface="Google Sans"/>
            </a:endParaRPr>
          </a:p>
          <a:p>
            <a:pPr indent="0" lvl="0" marL="0" rtl="0" algn="l">
              <a:spcBef>
                <a:spcPts val="0"/>
              </a:spcBef>
              <a:spcAft>
                <a:spcPts val="0"/>
              </a:spcAft>
              <a:buNone/>
            </a:pPr>
            <a:r>
              <a:t/>
            </a:r>
            <a:endParaRPr>
              <a:solidFill>
                <a:srgbClr val="C5221F"/>
              </a:solidFill>
              <a:latin typeface="Google Sans"/>
              <a:ea typeface="Google Sans"/>
              <a:cs typeface="Google Sans"/>
              <a:sym typeface="Google Sans"/>
            </a:endParaRPr>
          </a:p>
          <a:p>
            <a:pPr indent="0" lvl="0" marL="0" rtl="0" algn="l">
              <a:spcBef>
                <a:spcPts val="0"/>
              </a:spcBef>
              <a:spcAft>
                <a:spcPts val="0"/>
              </a:spcAft>
              <a:buNone/>
            </a:pPr>
            <a:r>
              <a:t/>
            </a:r>
            <a:endParaRPr>
              <a:solidFill>
                <a:srgbClr val="C5221F"/>
              </a:solidFill>
              <a:latin typeface="Google Sans"/>
              <a:ea typeface="Google Sans"/>
              <a:cs typeface="Google Sans"/>
              <a:sym typeface="Google Sans"/>
            </a:endParaRPr>
          </a:p>
          <a:p>
            <a:pPr indent="0" lvl="0" marL="0" rtl="0" algn="l">
              <a:spcBef>
                <a:spcPts val="0"/>
              </a:spcBef>
              <a:spcAft>
                <a:spcPts val="0"/>
              </a:spcAft>
              <a:buNone/>
            </a:pPr>
            <a:r>
              <a:t/>
            </a:r>
            <a:endParaRPr>
              <a:solidFill>
                <a:srgbClr val="595959"/>
              </a:solidFill>
              <a:latin typeface="Google Sans"/>
              <a:ea typeface="Google Sans"/>
              <a:cs typeface="Google Sans"/>
              <a:sym typeface="Google Sans"/>
            </a:endParaRPr>
          </a:p>
          <a:p>
            <a:pPr indent="-311150" lvl="0" marL="457200" rtl="0" algn="l">
              <a:spcBef>
                <a:spcPts val="0"/>
              </a:spcBef>
              <a:spcAft>
                <a:spcPts val="0"/>
              </a:spcAft>
              <a:buClr>
                <a:srgbClr val="595959"/>
              </a:buClr>
              <a:buSzPts val="1300"/>
              <a:buFont typeface="Roboto Light"/>
              <a:buChar char="●"/>
            </a:pPr>
            <a:r>
              <a:rPr lang="en">
                <a:solidFill>
                  <a:srgbClr val="595959"/>
                </a:solidFill>
                <a:latin typeface="Google Sans"/>
                <a:ea typeface="Google Sans"/>
                <a:cs typeface="Google Sans"/>
                <a:sym typeface="Google Sans"/>
              </a:rPr>
              <a:t> 2</a:t>
            </a:r>
            <a:r>
              <a:rPr lang="en">
                <a:solidFill>
                  <a:srgbClr val="595959"/>
                </a:solidFill>
                <a:latin typeface="Google Sans"/>
                <a:ea typeface="Google Sans"/>
                <a:cs typeface="Google Sans"/>
                <a:sym typeface="Google Sans"/>
              </a:rPr>
              <a:t> out of 5 participants were wondering why they need a profile created</a:t>
            </a:r>
            <a:endParaRPr>
              <a:solidFill>
                <a:srgbClr val="595959"/>
              </a:solidFill>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a:solidFill>
                <a:srgbClr val="595959"/>
              </a:solidFill>
              <a:latin typeface="Google Sans"/>
              <a:ea typeface="Google Sans"/>
              <a:cs typeface="Google Sans"/>
              <a:sym typeface="Google Sans"/>
            </a:endParaRPr>
          </a:p>
          <a:p>
            <a:pPr indent="0" lvl="0" marL="0" rtl="0" algn="l">
              <a:spcBef>
                <a:spcPts val="1000"/>
              </a:spcBef>
              <a:spcAft>
                <a:spcPts val="0"/>
              </a:spcAft>
              <a:buNone/>
            </a:pPr>
            <a:r>
              <a:rPr lang="en">
                <a:solidFill>
                  <a:srgbClr val="595959"/>
                </a:solidFill>
                <a:latin typeface="Google Sans"/>
                <a:ea typeface="Google Sans"/>
                <a:cs typeface="Google Sans"/>
                <a:sym typeface="Google Sans"/>
              </a:rPr>
              <a:t>"I think I give up, I do not need to create profile to order the coffee, I guess. Sorry."</a:t>
            </a:r>
            <a:endParaRPr>
              <a:solidFill>
                <a:srgbClr val="595959"/>
              </a:solidFill>
              <a:latin typeface="Google Sans"/>
              <a:ea typeface="Google Sans"/>
              <a:cs typeface="Google Sans"/>
              <a:sym typeface="Google Sans"/>
            </a:endParaRPr>
          </a:p>
          <a:p>
            <a:pPr indent="0" lvl="0" marL="0" rtl="0" algn="l">
              <a:lnSpc>
                <a:spcPct val="115000"/>
              </a:lnSpc>
              <a:spcBef>
                <a:spcPts val="0"/>
              </a:spcBef>
              <a:spcAft>
                <a:spcPts val="1000"/>
              </a:spcAft>
              <a:buNone/>
            </a:pPr>
            <a:r>
              <a:t/>
            </a:r>
            <a:endParaRPr sz="1300">
              <a:solidFill>
                <a:srgbClr val="595959"/>
              </a:solidFill>
              <a:latin typeface="Roboto Light"/>
              <a:ea typeface="Roboto Light"/>
              <a:cs typeface="Roboto Light"/>
              <a:sym typeface="Roboto Light"/>
            </a:endParaRPr>
          </a:p>
        </p:txBody>
      </p:sp>
      <p:sp>
        <p:nvSpPr>
          <p:cNvPr id="132" name="Google Shape;132;p23"/>
          <p:cNvSpPr/>
          <p:nvPr/>
        </p:nvSpPr>
        <p:spPr>
          <a:xfrm>
            <a:off x="6257053" y="3068575"/>
            <a:ext cx="1732800" cy="501600"/>
          </a:xfrm>
          <a:prstGeom prst="rect">
            <a:avLst/>
          </a:prstGeom>
          <a:noFill/>
          <a:ln cap="flat" cmpd="sng" w="2857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285F4"/>
              </a:solidFill>
            </a:endParaRPr>
          </a:p>
        </p:txBody>
      </p:sp>
      <p:grpSp>
        <p:nvGrpSpPr>
          <p:cNvPr id="133" name="Google Shape;133;p23"/>
          <p:cNvGrpSpPr/>
          <p:nvPr/>
        </p:nvGrpSpPr>
        <p:grpSpPr>
          <a:xfrm>
            <a:off x="6134289" y="2951327"/>
            <a:ext cx="234000" cy="234000"/>
            <a:chOff x="4462947" y="2315504"/>
            <a:chExt cx="234000" cy="234000"/>
          </a:xfrm>
        </p:grpSpPr>
        <p:sp>
          <p:nvSpPr>
            <p:cNvPr id="134" name="Google Shape;134;p23"/>
            <p:cNvSpPr/>
            <p:nvPr/>
          </p:nvSpPr>
          <p:spPr>
            <a:xfrm>
              <a:off x="4504550" y="2364650"/>
              <a:ext cx="165900" cy="1659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35" name="Google Shape;135;p23"/>
            <p:cNvSpPr txBox="1"/>
            <p:nvPr/>
          </p:nvSpPr>
          <p:spPr>
            <a:xfrm>
              <a:off x="4462947" y="2315504"/>
              <a:ext cx="234000" cy="23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oboto"/>
                  <a:ea typeface="Roboto"/>
                  <a:cs typeface="Roboto"/>
                  <a:sym typeface="Roboto"/>
                </a:rPr>
                <a:t>a</a:t>
              </a:r>
              <a:endParaRPr sz="900">
                <a:solidFill>
                  <a:srgbClr val="FFFFFF"/>
                </a:solidFill>
                <a:latin typeface="Roboto"/>
                <a:ea typeface="Roboto"/>
                <a:cs typeface="Roboto"/>
                <a:sym typeface="Roboto"/>
              </a:endParaRPr>
            </a:p>
          </p:txBody>
        </p:sp>
      </p:grpSp>
      <p:sp>
        <p:nvSpPr>
          <p:cNvPr id="136" name="Google Shape;136;p23"/>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7" name="Google Shape;137;p23"/>
          <p:cNvPicPr preferRelativeResize="0"/>
          <p:nvPr/>
        </p:nvPicPr>
        <p:blipFill>
          <a:blip r:embed="rId3">
            <a:alphaModFix/>
          </a:blip>
          <a:stretch>
            <a:fillRect/>
          </a:stretch>
        </p:blipFill>
        <p:spPr>
          <a:xfrm>
            <a:off x="5517285" y="0"/>
            <a:ext cx="2645430"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Google Sans"/>
                <a:ea typeface="Google Sans"/>
                <a:cs typeface="Google Sans"/>
                <a:sym typeface="Google Sans"/>
              </a:rPr>
              <a:t>Theme #</a:t>
            </a:r>
            <a:r>
              <a:rPr lang="en" sz="1800">
                <a:latin typeface="Google Sans"/>
                <a:ea typeface="Google Sans"/>
                <a:cs typeface="Google Sans"/>
                <a:sym typeface="Google Sans"/>
              </a:rPr>
              <a:t>4</a:t>
            </a:r>
            <a:r>
              <a:rPr lang="en" sz="1800">
                <a:solidFill>
                  <a:srgbClr val="000000"/>
                </a:solidFill>
                <a:latin typeface="Google Sans"/>
                <a:ea typeface="Google Sans"/>
                <a:cs typeface="Google Sans"/>
                <a:sym typeface="Google Sans"/>
              </a:rPr>
              <a:t>  </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
        <p:nvSpPr>
          <p:cNvPr id="143" name="Google Shape;143;p24"/>
          <p:cNvSpPr txBox="1"/>
          <p:nvPr/>
        </p:nvSpPr>
        <p:spPr>
          <a:xfrm>
            <a:off x="273625" y="971350"/>
            <a:ext cx="3585900" cy="32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5221F"/>
                </a:solidFill>
                <a:latin typeface="Google Sans"/>
                <a:ea typeface="Google Sans"/>
                <a:cs typeface="Google Sans"/>
                <a:sym typeface="Google Sans"/>
              </a:rPr>
              <a:t>A</a:t>
            </a:r>
            <a:r>
              <a:rPr lang="en">
                <a:solidFill>
                  <a:srgbClr val="C5221F"/>
                </a:solidFill>
                <a:latin typeface="Google Sans"/>
                <a:ea typeface="Google Sans"/>
                <a:cs typeface="Google Sans"/>
                <a:sym typeface="Google Sans"/>
              </a:rPr>
              <a:t> small sample of people finds difficulties when adding an address, but not for the majority.</a:t>
            </a:r>
            <a:endParaRPr>
              <a:solidFill>
                <a:schemeClr val="dk1"/>
              </a:solidFill>
              <a:latin typeface="Google Sans"/>
              <a:ea typeface="Google Sans"/>
              <a:cs typeface="Google Sans"/>
              <a:sym typeface="Google Sans"/>
            </a:endParaRPr>
          </a:p>
          <a:p>
            <a:pPr indent="0" lvl="0" marL="0" rtl="0" algn="l">
              <a:spcBef>
                <a:spcPts val="0"/>
              </a:spcBef>
              <a:spcAft>
                <a:spcPts val="0"/>
              </a:spcAft>
              <a:buNone/>
            </a:pPr>
            <a:r>
              <a:t/>
            </a:r>
            <a:endParaRPr>
              <a:solidFill>
                <a:srgbClr val="C5221F"/>
              </a:solidFill>
              <a:latin typeface="Google Sans"/>
              <a:ea typeface="Google Sans"/>
              <a:cs typeface="Google Sans"/>
              <a:sym typeface="Google Sans"/>
            </a:endParaRPr>
          </a:p>
          <a:p>
            <a:pPr indent="0" lvl="0" marL="0" rtl="0" algn="l">
              <a:spcBef>
                <a:spcPts val="0"/>
              </a:spcBef>
              <a:spcAft>
                <a:spcPts val="0"/>
              </a:spcAft>
              <a:buNone/>
            </a:pPr>
            <a:r>
              <a:t/>
            </a:r>
            <a:endParaRPr>
              <a:solidFill>
                <a:srgbClr val="595959"/>
              </a:solidFill>
              <a:latin typeface="Google Sans"/>
              <a:ea typeface="Google Sans"/>
              <a:cs typeface="Google Sans"/>
              <a:sym typeface="Google Sans"/>
            </a:endParaRPr>
          </a:p>
          <a:p>
            <a:pPr indent="-311150" lvl="0" marL="457200" rtl="0" algn="l">
              <a:spcBef>
                <a:spcPts val="0"/>
              </a:spcBef>
              <a:spcAft>
                <a:spcPts val="0"/>
              </a:spcAft>
              <a:buClr>
                <a:srgbClr val="595959"/>
              </a:buClr>
              <a:buSzPts val="1300"/>
              <a:buFont typeface="Roboto Light"/>
              <a:buChar char="●"/>
            </a:pPr>
            <a:r>
              <a:rPr lang="en">
                <a:solidFill>
                  <a:srgbClr val="595959"/>
                </a:solidFill>
                <a:latin typeface="Google Sans"/>
                <a:ea typeface="Google Sans"/>
                <a:cs typeface="Google Sans"/>
                <a:sym typeface="Google Sans"/>
              </a:rPr>
              <a:t> 2 out of 5 p</a:t>
            </a:r>
            <a:r>
              <a:rPr lang="en">
                <a:solidFill>
                  <a:srgbClr val="595959"/>
                </a:solidFill>
                <a:latin typeface="Google Sans"/>
                <a:ea typeface="Google Sans"/>
                <a:cs typeface="Google Sans"/>
                <a:sym typeface="Google Sans"/>
              </a:rPr>
              <a:t>articipants would appreciate a map or some help when adding an address</a:t>
            </a:r>
            <a:endParaRPr>
              <a:solidFill>
                <a:srgbClr val="595959"/>
              </a:solidFill>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a:solidFill>
                <a:srgbClr val="595959"/>
              </a:solidFill>
              <a:latin typeface="Google Sans"/>
              <a:ea typeface="Google Sans"/>
              <a:cs typeface="Google Sans"/>
              <a:sym typeface="Google Sans"/>
            </a:endParaRPr>
          </a:p>
          <a:p>
            <a:pPr indent="0" lvl="0" marL="0" rtl="0" algn="l">
              <a:lnSpc>
                <a:spcPct val="115000"/>
              </a:lnSpc>
              <a:spcBef>
                <a:spcPts val="1000"/>
              </a:spcBef>
              <a:spcAft>
                <a:spcPts val="1000"/>
              </a:spcAft>
              <a:buNone/>
            </a:pPr>
            <a:r>
              <a:rPr lang="en">
                <a:solidFill>
                  <a:srgbClr val="595959"/>
                </a:solidFill>
                <a:latin typeface="Google Sans"/>
                <a:ea typeface="Google Sans"/>
                <a:cs typeface="Google Sans"/>
                <a:sym typeface="Google Sans"/>
              </a:rPr>
              <a:t>"I would appreciate opening some map, when I filling in the address."</a:t>
            </a:r>
            <a:endParaRPr sz="1300">
              <a:solidFill>
                <a:srgbClr val="595959"/>
              </a:solidFill>
              <a:latin typeface="Roboto Light"/>
              <a:ea typeface="Roboto Light"/>
              <a:cs typeface="Roboto Light"/>
              <a:sym typeface="Roboto Light"/>
            </a:endParaRPr>
          </a:p>
        </p:txBody>
      </p:sp>
      <p:sp>
        <p:nvSpPr>
          <p:cNvPr id="144" name="Google Shape;144;p24"/>
          <p:cNvSpPr/>
          <p:nvPr/>
        </p:nvSpPr>
        <p:spPr>
          <a:xfrm>
            <a:off x="6257053" y="3068575"/>
            <a:ext cx="1732800" cy="501600"/>
          </a:xfrm>
          <a:prstGeom prst="rect">
            <a:avLst/>
          </a:prstGeom>
          <a:noFill/>
          <a:ln cap="flat" cmpd="sng" w="2857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285F4"/>
              </a:solidFill>
            </a:endParaRPr>
          </a:p>
        </p:txBody>
      </p:sp>
      <p:grpSp>
        <p:nvGrpSpPr>
          <p:cNvPr id="145" name="Google Shape;145;p24"/>
          <p:cNvGrpSpPr/>
          <p:nvPr/>
        </p:nvGrpSpPr>
        <p:grpSpPr>
          <a:xfrm>
            <a:off x="6134289" y="2951327"/>
            <a:ext cx="234000" cy="234000"/>
            <a:chOff x="4462947" y="2315504"/>
            <a:chExt cx="234000" cy="234000"/>
          </a:xfrm>
        </p:grpSpPr>
        <p:sp>
          <p:nvSpPr>
            <p:cNvPr id="146" name="Google Shape;146;p24"/>
            <p:cNvSpPr/>
            <p:nvPr/>
          </p:nvSpPr>
          <p:spPr>
            <a:xfrm>
              <a:off x="4504550" y="2364650"/>
              <a:ext cx="165900" cy="1659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47" name="Google Shape;147;p24"/>
            <p:cNvSpPr txBox="1"/>
            <p:nvPr/>
          </p:nvSpPr>
          <p:spPr>
            <a:xfrm>
              <a:off x="4462947" y="2315504"/>
              <a:ext cx="234000" cy="23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oboto"/>
                  <a:ea typeface="Roboto"/>
                  <a:cs typeface="Roboto"/>
                  <a:sym typeface="Roboto"/>
                </a:rPr>
                <a:t>a</a:t>
              </a:r>
              <a:endParaRPr sz="900">
                <a:solidFill>
                  <a:srgbClr val="FFFFFF"/>
                </a:solidFill>
                <a:latin typeface="Roboto"/>
                <a:ea typeface="Roboto"/>
                <a:cs typeface="Roboto"/>
                <a:sym typeface="Roboto"/>
              </a:endParaRPr>
            </a:p>
          </p:txBody>
        </p:sp>
      </p:grpSp>
      <p:sp>
        <p:nvSpPr>
          <p:cNvPr id="148" name="Google Shape;148;p24"/>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24"/>
          <p:cNvPicPr preferRelativeResize="0"/>
          <p:nvPr/>
        </p:nvPicPr>
        <p:blipFill>
          <a:blip r:embed="rId3">
            <a:alphaModFix/>
          </a:blip>
          <a:stretch>
            <a:fillRect/>
          </a:stretch>
        </p:blipFill>
        <p:spPr>
          <a:xfrm>
            <a:off x="5517285" y="0"/>
            <a:ext cx="2645430"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Google Sans"/>
                <a:ea typeface="Google Sans"/>
                <a:cs typeface="Google Sans"/>
                <a:sym typeface="Google Sans"/>
              </a:rPr>
              <a:t>Theme #</a:t>
            </a:r>
            <a:r>
              <a:rPr lang="en" sz="1800">
                <a:latin typeface="Google Sans"/>
                <a:ea typeface="Google Sans"/>
                <a:cs typeface="Google Sans"/>
                <a:sym typeface="Google Sans"/>
              </a:rPr>
              <a:t>5</a:t>
            </a:r>
            <a:r>
              <a:rPr lang="en" sz="1800">
                <a:solidFill>
                  <a:srgbClr val="000000"/>
                </a:solidFill>
                <a:latin typeface="Google Sans"/>
                <a:ea typeface="Google Sans"/>
                <a:cs typeface="Google Sans"/>
                <a:sym typeface="Google Sans"/>
              </a:rPr>
              <a:t> </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
        <p:nvSpPr>
          <p:cNvPr id="155" name="Google Shape;155;p25"/>
          <p:cNvSpPr txBox="1"/>
          <p:nvPr/>
        </p:nvSpPr>
        <p:spPr>
          <a:xfrm>
            <a:off x="273625" y="971350"/>
            <a:ext cx="3585900" cy="32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5221F"/>
                </a:solidFill>
                <a:latin typeface="Google Sans"/>
                <a:ea typeface="Google Sans"/>
                <a:cs typeface="Google Sans"/>
                <a:sym typeface="Google Sans"/>
              </a:rPr>
              <a:t>F</a:t>
            </a:r>
            <a:r>
              <a:rPr lang="en">
                <a:solidFill>
                  <a:srgbClr val="C5221F"/>
                </a:solidFill>
                <a:latin typeface="Google Sans"/>
                <a:ea typeface="Google Sans"/>
                <a:cs typeface="Google Sans"/>
                <a:sym typeface="Google Sans"/>
              </a:rPr>
              <a:t>or most people it is important to order coffee as easily and intuitively as possible.</a:t>
            </a:r>
            <a:endParaRPr>
              <a:solidFill>
                <a:srgbClr val="C5221F"/>
              </a:solidFill>
              <a:latin typeface="Google Sans"/>
              <a:ea typeface="Google Sans"/>
              <a:cs typeface="Google Sans"/>
              <a:sym typeface="Google Sans"/>
            </a:endParaRPr>
          </a:p>
          <a:p>
            <a:pPr indent="0" lvl="0" marL="0" rtl="0" algn="l">
              <a:spcBef>
                <a:spcPts val="0"/>
              </a:spcBef>
              <a:spcAft>
                <a:spcPts val="0"/>
              </a:spcAft>
              <a:buNone/>
            </a:pPr>
            <a:r>
              <a:t/>
            </a:r>
            <a:endParaRPr>
              <a:solidFill>
                <a:srgbClr val="C5221F"/>
              </a:solidFill>
              <a:latin typeface="Google Sans"/>
              <a:ea typeface="Google Sans"/>
              <a:cs typeface="Google Sans"/>
              <a:sym typeface="Google Sans"/>
            </a:endParaRPr>
          </a:p>
          <a:p>
            <a:pPr indent="0" lvl="0" marL="0" rtl="0" algn="l">
              <a:spcBef>
                <a:spcPts val="0"/>
              </a:spcBef>
              <a:spcAft>
                <a:spcPts val="0"/>
              </a:spcAft>
              <a:buNone/>
            </a:pPr>
            <a:r>
              <a:t/>
            </a:r>
            <a:endParaRPr>
              <a:solidFill>
                <a:srgbClr val="C5221F"/>
              </a:solidFill>
              <a:latin typeface="Google Sans"/>
              <a:ea typeface="Google Sans"/>
              <a:cs typeface="Google Sans"/>
              <a:sym typeface="Google Sans"/>
            </a:endParaRPr>
          </a:p>
          <a:p>
            <a:pPr indent="0" lvl="0" marL="0" rtl="0" algn="l">
              <a:spcBef>
                <a:spcPts val="0"/>
              </a:spcBef>
              <a:spcAft>
                <a:spcPts val="0"/>
              </a:spcAft>
              <a:buNone/>
            </a:pPr>
            <a:r>
              <a:t/>
            </a:r>
            <a:endParaRPr>
              <a:solidFill>
                <a:srgbClr val="595959"/>
              </a:solidFill>
              <a:latin typeface="Google Sans"/>
              <a:ea typeface="Google Sans"/>
              <a:cs typeface="Google Sans"/>
              <a:sym typeface="Google Sans"/>
            </a:endParaRPr>
          </a:p>
          <a:p>
            <a:pPr indent="-311150" lvl="0" marL="457200" rtl="0" algn="l">
              <a:spcBef>
                <a:spcPts val="0"/>
              </a:spcBef>
              <a:spcAft>
                <a:spcPts val="0"/>
              </a:spcAft>
              <a:buClr>
                <a:srgbClr val="595959"/>
              </a:buClr>
              <a:buSzPts val="1300"/>
              <a:buFont typeface="Roboto Light"/>
              <a:buChar char="●"/>
            </a:pPr>
            <a:r>
              <a:rPr lang="en">
                <a:solidFill>
                  <a:srgbClr val="595959"/>
                </a:solidFill>
                <a:latin typeface="Google Sans"/>
                <a:ea typeface="Google Sans"/>
                <a:cs typeface="Google Sans"/>
                <a:sym typeface="Google Sans"/>
              </a:rPr>
              <a:t> 4 out of 5 participants found the checkout process quick and smooth</a:t>
            </a:r>
            <a:endParaRPr>
              <a:solidFill>
                <a:srgbClr val="595959"/>
              </a:solidFill>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a:solidFill>
                <a:srgbClr val="595959"/>
              </a:solidFill>
              <a:latin typeface="Google Sans"/>
              <a:ea typeface="Google Sans"/>
              <a:cs typeface="Google Sans"/>
              <a:sym typeface="Google Sans"/>
            </a:endParaRPr>
          </a:p>
          <a:p>
            <a:pPr indent="0" lvl="0" marL="0" rtl="0" algn="l">
              <a:lnSpc>
                <a:spcPct val="115000"/>
              </a:lnSpc>
              <a:spcBef>
                <a:spcPts val="1000"/>
              </a:spcBef>
              <a:spcAft>
                <a:spcPts val="1000"/>
              </a:spcAft>
              <a:buNone/>
            </a:pPr>
            <a:r>
              <a:rPr lang="en">
                <a:solidFill>
                  <a:srgbClr val="595959"/>
                </a:solidFill>
                <a:latin typeface="Google Sans"/>
                <a:ea typeface="Google Sans"/>
                <a:cs typeface="Google Sans"/>
                <a:sym typeface="Google Sans"/>
              </a:rPr>
              <a:t>"Yes, this is an easy App. I like it."</a:t>
            </a:r>
            <a:endParaRPr sz="1300">
              <a:solidFill>
                <a:srgbClr val="595959"/>
              </a:solidFill>
              <a:latin typeface="Roboto Light"/>
              <a:ea typeface="Roboto Light"/>
              <a:cs typeface="Roboto Light"/>
              <a:sym typeface="Roboto Light"/>
            </a:endParaRPr>
          </a:p>
        </p:txBody>
      </p:sp>
      <p:sp>
        <p:nvSpPr>
          <p:cNvPr id="156" name="Google Shape;156;p25"/>
          <p:cNvSpPr/>
          <p:nvPr/>
        </p:nvSpPr>
        <p:spPr>
          <a:xfrm>
            <a:off x="6257053" y="3068575"/>
            <a:ext cx="1732800" cy="501600"/>
          </a:xfrm>
          <a:prstGeom prst="rect">
            <a:avLst/>
          </a:prstGeom>
          <a:noFill/>
          <a:ln cap="flat" cmpd="sng" w="2857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285F4"/>
              </a:solidFill>
            </a:endParaRPr>
          </a:p>
        </p:txBody>
      </p:sp>
      <p:grpSp>
        <p:nvGrpSpPr>
          <p:cNvPr id="157" name="Google Shape;157;p25"/>
          <p:cNvGrpSpPr/>
          <p:nvPr/>
        </p:nvGrpSpPr>
        <p:grpSpPr>
          <a:xfrm>
            <a:off x="6134289" y="2951327"/>
            <a:ext cx="234000" cy="234000"/>
            <a:chOff x="4462947" y="2315504"/>
            <a:chExt cx="234000" cy="234000"/>
          </a:xfrm>
        </p:grpSpPr>
        <p:sp>
          <p:nvSpPr>
            <p:cNvPr id="158" name="Google Shape;158;p25"/>
            <p:cNvSpPr/>
            <p:nvPr/>
          </p:nvSpPr>
          <p:spPr>
            <a:xfrm>
              <a:off x="4504550" y="2364650"/>
              <a:ext cx="165900" cy="1659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59" name="Google Shape;159;p25"/>
            <p:cNvSpPr txBox="1"/>
            <p:nvPr/>
          </p:nvSpPr>
          <p:spPr>
            <a:xfrm>
              <a:off x="4462947" y="2315504"/>
              <a:ext cx="234000" cy="23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oboto"/>
                  <a:ea typeface="Roboto"/>
                  <a:cs typeface="Roboto"/>
                  <a:sym typeface="Roboto"/>
                </a:rPr>
                <a:t>a</a:t>
              </a:r>
              <a:endParaRPr sz="900">
                <a:solidFill>
                  <a:srgbClr val="FFFFFF"/>
                </a:solidFill>
                <a:latin typeface="Roboto"/>
                <a:ea typeface="Roboto"/>
                <a:cs typeface="Roboto"/>
                <a:sym typeface="Roboto"/>
              </a:endParaRPr>
            </a:p>
          </p:txBody>
        </p:sp>
      </p:grpSp>
      <p:sp>
        <p:nvSpPr>
          <p:cNvPr id="160" name="Google Shape;160;p25"/>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 name="Google Shape;161;p25"/>
          <p:cNvPicPr preferRelativeResize="0"/>
          <p:nvPr/>
        </p:nvPicPr>
        <p:blipFill>
          <a:blip r:embed="rId3">
            <a:alphaModFix/>
          </a:blip>
          <a:stretch>
            <a:fillRect/>
          </a:stretch>
        </p:blipFill>
        <p:spPr>
          <a:xfrm>
            <a:off x="5626838" y="196025"/>
            <a:ext cx="2421300" cy="4751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Google Sans"/>
                <a:ea typeface="Google Sans"/>
                <a:cs typeface="Google Sans"/>
                <a:sym typeface="Google Sans"/>
              </a:rPr>
              <a:t>Theme #</a:t>
            </a:r>
            <a:r>
              <a:rPr lang="en" sz="1800">
                <a:latin typeface="Google Sans"/>
                <a:ea typeface="Google Sans"/>
                <a:cs typeface="Google Sans"/>
                <a:sym typeface="Google Sans"/>
              </a:rPr>
              <a:t>6</a:t>
            </a:r>
            <a:r>
              <a:rPr lang="en" sz="1800">
                <a:solidFill>
                  <a:srgbClr val="000000"/>
                </a:solidFill>
                <a:latin typeface="Google Sans"/>
                <a:ea typeface="Google Sans"/>
                <a:cs typeface="Google Sans"/>
                <a:sym typeface="Google Sans"/>
              </a:rPr>
              <a:t> </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
        <p:nvSpPr>
          <p:cNvPr id="167" name="Google Shape;167;p26"/>
          <p:cNvSpPr txBox="1"/>
          <p:nvPr/>
        </p:nvSpPr>
        <p:spPr>
          <a:xfrm>
            <a:off x="273625" y="971350"/>
            <a:ext cx="3585900" cy="32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5221F"/>
                </a:solidFill>
                <a:latin typeface="Google Sans"/>
                <a:ea typeface="Google Sans"/>
                <a:cs typeface="Google Sans"/>
                <a:sym typeface="Google Sans"/>
              </a:rPr>
              <a:t>For most use</a:t>
            </a:r>
            <a:r>
              <a:rPr lang="en">
                <a:solidFill>
                  <a:srgbClr val="C5221F"/>
                </a:solidFill>
                <a:latin typeface="Google Sans"/>
                <a:ea typeface="Google Sans"/>
                <a:cs typeface="Google Sans"/>
                <a:sym typeface="Google Sans"/>
              </a:rPr>
              <a:t>rs delivery and time searching are intuitive and clear</a:t>
            </a:r>
            <a:r>
              <a:rPr lang="en">
                <a:solidFill>
                  <a:srgbClr val="188038"/>
                </a:solidFill>
                <a:latin typeface="Google Sans"/>
                <a:ea typeface="Google Sans"/>
                <a:cs typeface="Google Sans"/>
                <a:sym typeface="Google Sans"/>
              </a:rPr>
              <a:t>.</a:t>
            </a:r>
            <a:endParaRPr>
              <a:solidFill>
                <a:srgbClr val="C5221F"/>
              </a:solidFill>
              <a:latin typeface="Google Sans"/>
              <a:ea typeface="Google Sans"/>
              <a:cs typeface="Google Sans"/>
              <a:sym typeface="Google Sans"/>
            </a:endParaRPr>
          </a:p>
          <a:p>
            <a:pPr indent="0" lvl="0" marL="0" rtl="0" algn="l">
              <a:spcBef>
                <a:spcPts val="0"/>
              </a:spcBef>
              <a:spcAft>
                <a:spcPts val="0"/>
              </a:spcAft>
              <a:buNone/>
            </a:pPr>
            <a:r>
              <a:t/>
            </a:r>
            <a:endParaRPr>
              <a:solidFill>
                <a:srgbClr val="C5221F"/>
              </a:solidFill>
              <a:latin typeface="Google Sans"/>
              <a:ea typeface="Google Sans"/>
              <a:cs typeface="Google Sans"/>
              <a:sym typeface="Google Sans"/>
            </a:endParaRPr>
          </a:p>
          <a:p>
            <a:pPr indent="0" lvl="0" marL="0" rtl="0" algn="l">
              <a:spcBef>
                <a:spcPts val="0"/>
              </a:spcBef>
              <a:spcAft>
                <a:spcPts val="0"/>
              </a:spcAft>
              <a:buNone/>
            </a:pPr>
            <a:r>
              <a:t/>
            </a:r>
            <a:endParaRPr>
              <a:solidFill>
                <a:srgbClr val="C5221F"/>
              </a:solidFill>
              <a:latin typeface="Google Sans"/>
              <a:ea typeface="Google Sans"/>
              <a:cs typeface="Google Sans"/>
              <a:sym typeface="Google Sans"/>
            </a:endParaRPr>
          </a:p>
          <a:p>
            <a:pPr indent="0" lvl="0" marL="0" rtl="0" algn="l">
              <a:spcBef>
                <a:spcPts val="0"/>
              </a:spcBef>
              <a:spcAft>
                <a:spcPts val="0"/>
              </a:spcAft>
              <a:buNone/>
            </a:pPr>
            <a:r>
              <a:t/>
            </a:r>
            <a:endParaRPr>
              <a:solidFill>
                <a:srgbClr val="595959"/>
              </a:solidFill>
              <a:latin typeface="Google Sans"/>
              <a:ea typeface="Google Sans"/>
              <a:cs typeface="Google Sans"/>
              <a:sym typeface="Google Sans"/>
            </a:endParaRPr>
          </a:p>
          <a:p>
            <a:pPr indent="-311150" lvl="0" marL="457200" rtl="0" algn="l">
              <a:spcBef>
                <a:spcPts val="0"/>
              </a:spcBef>
              <a:spcAft>
                <a:spcPts val="0"/>
              </a:spcAft>
              <a:buClr>
                <a:srgbClr val="595959"/>
              </a:buClr>
              <a:buSzPts val="1300"/>
              <a:buFont typeface="Roboto Light"/>
              <a:buChar char="●"/>
            </a:pPr>
            <a:r>
              <a:rPr lang="en">
                <a:solidFill>
                  <a:srgbClr val="595959"/>
                </a:solidFill>
                <a:latin typeface="Google Sans"/>
                <a:ea typeface="Google Sans"/>
                <a:cs typeface="Google Sans"/>
                <a:sym typeface="Google Sans"/>
              </a:rPr>
              <a:t> 3 out of 5 participants appreciated the intuitive schedule of delivery and time</a:t>
            </a:r>
            <a:endParaRPr>
              <a:solidFill>
                <a:srgbClr val="595959"/>
              </a:solidFill>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a:solidFill>
                <a:srgbClr val="595959"/>
              </a:solidFill>
              <a:latin typeface="Google Sans"/>
              <a:ea typeface="Google Sans"/>
              <a:cs typeface="Google Sans"/>
              <a:sym typeface="Google Sans"/>
            </a:endParaRPr>
          </a:p>
          <a:p>
            <a:pPr indent="0" lvl="0" marL="0" rtl="0" algn="l">
              <a:lnSpc>
                <a:spcPct val="115000"/>
              </a:lnSpc>
              <a:spcBef>
                <a:spcPts val="1000"/>
              </a:spcBef>
              <a:spcAft>
                <a:spcPts val="1000"/>
              </a:spcAft>
              <a:buNone/>
            </a:pPr>
            <a:r>
              <a:rPr lang="en">
                <a:solidFill>
                  <a:srgbClr val="595959"/>
                </a:solidFill>
                <a:latin typeface="Google Sans"/>
                <a:ea typeface="Google Sans"/>
                <a:cs typeface="Google Sans"/>
                <a:sym typeface="Google Sans"/>
              </a:rPr>
              <a:t>"I like this time schedule, very intuitive."</a:t>
            </a:r>
            <a:endParaRPr sz="1300">
              <a:solidFill>
                <a:srgbClr val="595959"/>
              </a:solidFill>
              <a:latin typeface="Roboto Light"/>
              <a:ea typeface="Roboto Light"/>
              <a:cs typeface="Roboto Light"/>
              <a:sym typeface="Roboto Light"/>
            </a:endParaRPr>
          </a:p>
        </p:txBody>
      </p:sp>
      <p:sp>
        <p:nvSpPr>
          <p:cNvPr id="168" name="Google Shape;168;p26"/>
          <p:cNvSpPr/>
          <p:nvPr/>
        </p:nvSpPr>
        <p:spPr>
          <a:xfrm>
            <a:off x="6257053" y="3068575"/>
            <a:ext cx="1732800" cy="501600"/>
          </a:xfrm>
          <a:prstGeom prst="rect">
            <a:avLst/>
          </a:prstGeom>
          <a:noFill/>
          <a:ln cap="flat" cmpd="sng" w="2857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285F4"/>
              </a:solidFill>
            </a:endParaRPr>
          </a:p>
        </p:txBody>
      </p:sp>
      <p:grpSp>
        <p:nvGrpSpPr>
          <p:cNvPr id="169" name="Google Shape;169;p26"/>
          <p:cNvGrpSpPr/>
          <p:nvPr/>
        </p:nvGrpSpPr>
        <p:grpSpPr>
          <a:xfrm>
            <a:off x="6134289" y="2951327"/>
            <a:ext cx="234000" cy="234000"/>
            <a:chOff x="4462947" y="2315504"/>
            <a:chExt cx="234000" cy="234000"/>
          </a:xfrm>
        </p:grpSpPr>
        <p:sp>
          <p:nvSpPr>
            <p:cNvPr id="170" name="Google Shape;170;p26"/>
            <p:cNvSpPr/>
            <p:nvPr/>
          </p:nvSpPr>
          <p:spPr>
            <a:xfrm>
              <a:off x="4504550" y="2364650"/>
              <a:ext cx="165900" cy="1659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71" name="Google Shape;171;p26"/>
            <p:cNvSpPr txBox="1"/>
            <p:nvPr/>
          </p:nvSpPr>
          <p:spPr>
            <a:xfrm>
              <a:off x="4462947" y="2315504"/>
              <a:ext cx="234000" cy="23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oboto"/>
                  <a:ea typeface="Roboto"/>
                  <a:cs typeface="Roboto"/>
                  <a:sym typeface="Roboto"/>
                </a:rPr>
                <a:t>a</a:t>
              </a:r>
              <a:endParaRPr sz="900">
                <a:solidFill>
                  <a:srgbClr val="FFFFFF"/>
                </a:solidFill>
                <a:latin typeface="Roboto"/>
                <a:ea typeface="Roboto"/>
                <a:cs typeface="Roboto"/>
                <a:sym typeface="Roboto"/>
              </a:endParaRPr>
            </a:p>
          </p:txBody>
        </p:sp>
      </p:grpSp>
      <p:sp>
        <p:nvSpPr>
          <p:cNvPr id="172" name="Google Shape;172;p26"/>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p26"/>
          <p:cNvPicPr preferRelativeResize="0"/>
          <p:nvPr/>
        </p:nvPicPr>
        <p:blipFill>
          <a:blip r:embed="rId3">
            <a:alphaModFix/>
          </a:blip>
          <a:stretch>
            <a:fillRect/>
          </a:stretch>
        </p:blipFill>
        <p:spPr>
          <a:xfrm>
            <a:off x="5498937" y="0"/>
            <a:ext cx="2703725"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956075" y="1361850"/>
            <a:ext cx="7443000" cy="278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 &amp; Recommendations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p:nvPr/>
        </p:nvSpPr>
        <p:spPr>
          <a:xfrm>
            <a:off x="225900" y="1837775"/>
            <a:ext cx="2039400" cy="27618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8"/>
          <p:cNvSpPr/>
          <p:nvPr/>
        </p:nvSpPr>
        <p:spPr>
          <a:xfrm>
            <a:off x="416850" y="946425"/>
            <a:ext cx="1657500" cy="16575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8"/>
          <p:cNvSpPr/>
          <p:nvPr/>
        </p:nvSpPr>
        <p:spPr>
          <a:xfrm>
            <a:off x="2393575" y="1837775"/>
            <a:ext cx="2039400" cy="27618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p:nvPr/>
        </p:nvSpPr>
        <p:spPr>
          <a:xfrm>
            <a:off x="2581900" y="946425"/>
            <a:ext cx="1657500" cy="16575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p:nvPr/>
        </p:nvSpPr>
        <p:spPr>
          <a:xfrm>
            <a:off x="4634825" y="1837775"/>
            <a:ext cx="2039400" cy="27618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p:nvPr/>
        </p:nvSpPr>
        <p:spPr>
          <a:xfrm>
            <a:off x="4823150" y="946425"/>
            <a:ext cx="1657500" cy="16575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p:nvPr/>
        </p:nvSpPr>
        <p:spPr>
          <a:xfrm>
            <a:off x="6876075" y="1837775"/>
            <a:ext cx="2039400" cy="27618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8"/>
          <p:cNvSpPr/>
          <p:nvPr/>
        </p:nvSpPr>
        <p:spPr>
          <a:xfrm>
            <a:off x="7064400" y="946425"/>
            <a:ext cx="1657500" cy="16575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8"/>
          <p:cNvSpPr txBox="1"/>
          <p:nvPr/>
        </p:nvSpPr>
        <p:spPr>
          <a:xfrm>
            <a:off x="282075" y="1231182"/>
            <a:ext cx="1779900" cy="970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500">
                <a:solidFill>
                  <a:srgbClr val="FFFFFF"/>
                </a:solidFill>
                <a:latin typeface="Google Sans"/>
                <a:ea typeface="Google Sans"/>
                <a:cs typeface="Google Sans"/>
                <a:sym typeface="Google Sans"/>
              </a:rPr>
              <a:t>no final summary before order</a:t>
            </a:r>
            <a:endParaRPr sz="1500">
              <a:solidFill>
                <a:srgbClr val="FFFFFF"/>
              </a:solidFill>
              <a:latin typeface="Google Sans"/>
              <a:ea typeface="Google Sans"/>
              <a:cs typeface="Google Sans"/>
              <a:sym typeface="Google Sans"/>
            </a:endParaRPr>
          </a:p>
        </p:txBody>
      </p:sp>
      <p:sp>
        <p:nvSpPr>
          <p:cNvPr id="192" name="Google Shape;192;p28"/>
          <p:cNvSpPr txBox="1"/>
          <p:nvPr/>
        </p:nvSpPr>
        <p:spPr>
          <a:xfrm>
            <a:off x="2393575" y="1128687"/>
            <a:ext cx="1779900" cy="12930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rPr lang="en" sz="1500">
                <a:solidFill>
                  <a:schemeClr val="lt1"/>
                </a:solidFill>
                <a:latin typeface="Google Sans"/>
                <a:ea typeface="Google Sans"/>
                <a:cs typeface="Google Sans"/>
                <a:sym typeface="Google Sans"/>
              </a:rPr>
              <a:t>it</a:t>
            </a:r>
            <a:r>
              <a:rPr lang="en">
                <a:solidFill>
                  <a:schemeClr val="lt1"/>
                </a:solidFill>
                <a:latin typeface="Google Sans"/>
                <a:ea typeface="Google Sans"/>
                <a:cs typeface="Google Sans"/>
                <a:sym typeface="Google Sans"/>
              </a:rPr>
              <a:t> is </a:t>
            </a:r>
            <a:r>
              <a:rPr lang="en" sz="1500">
                <a:solidFill>
                  <a:schemeClr val="lt1"/>
                </a:solidFill>
                <a:latin typeface="Google Sans"/>
                <a:ea typeface="Google Sans"/>
                <a:cs typeface="Google Sans"/>
                <a:sym typeface="Google Sans"/>
              </a:rPr>
              <a:t>possible</a:t>
            </a:r>
            <a:r>
              <a:rPr lang="en">
                <a:solidFill>
                  <a:schemeClr val="lt1"/>
                </a:solidFill>
                <a:latin typeface="Google Sans"/>
                <a:ea typeface="Google Sans"/>
                <a:cs typeface="Google Sans"/>
                <a:sym typeface="Google Sans"/>
              </a:rPr>
              <a:t> to order the item only from the item detail</a:t>
            </a:r>
            <a:endParaRPr sz="1500">
              <a:solidFill>
                <a:schemeClr val="lt1"/>
              </a:solidFill>
              <a:latin typeface="Google Sans"/>
              <a:ea typeface="Google Sans"/>
              <a:cs typeface="Google Sans"/>
              <a:sym typeface="Google Sans"/>
            </a:endParaRPr>
          </a:p>
        </p:txBody>
      </p:sp>
      <p:sp>
        <p:nvSpPr>
          <p:cNvPr id="193" name="Google Shape;193;p28"/>
          <p:cNvSpPr txBox="1"/>
          <p:nvPr/>
        </p:nvSpPr>
        <p:spPr>
          <a:xfrm>
            <a:off x="4889413" y="1285200"/>
            <a:ext cx="1657500" cy="14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Google Sans"/>
                <a:ea typeface="Google Sans"/>
                <a:cs typeface="Google Sans"/>
                <a:sym typeface="Google Sans"/>
              </a:rPr>
              <a:t>Users like saved information in their profile</a:t>
            </a:r>
            <a:endParaRPr>
              <a:solidFill>
                <a:schemeClr val="lt1"/>
              </a:solidFill>
              <a:latin typeface="Google Sans"/>
              <a:ea typeface="Google Sans"/>
              <a:cs typeface="Google Sans"/>
              <a:sym typeface="Google Sans"/>
            </a:endParaRPr>
          </a:p>
          <a:p>
            <a:pPr indent="0" lvl="0" marL="0" rtl="0" algn="ctr">
              <a:spcBef>
                <a:spcPts val="0"/>
              </a:spcBef>
              <a:spcAft>
                <a:spcPts val="1600"/>
              </a:spcAft>
              <a:buNone/>
            </a:pPr>
            <a:r>
              <a:t/>
            </a:r>
            <a:endParaRPr>
              <a:solidFill>
                <a:schemeClr val="lt1"/>
              </a:solidFill>
              <a:latin typeface="Google Sans"/>
              <a:ea typeface="Google Sans"/>
              <a:cs typeface="Google Sans"/>
              <a:sym typeface="Google Sans"/>
            </a:endParaRPr>
          </a:p>
        </p:txBody>
      </p:sp>
      <p:sp>
        <p:nvSpPr>
          <p:cNvPr id="194" name="Google Shape;194;p28"/>
          <p:cNvSpPr txBox="1"/>
          <p:nvPr/>
        </p:nvSpPr>
        <p:spPr>
          <a:xfrm>
            <a:off x="6876075" y="1197085"/>
            <a:ext cx="1779600" cy="1156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chemeClr val="lt1"/>
                </a:solidFill>
                <a:latin typeface="Google Sans"/>
                <a:ea typeface="Google Sans"/>
                <a:cs typeface="Google Sans"/>
                <a:sym typeface="Google Sans"/>
              </a:rPr>
              <a:t>Appreciate a map or some help when adding an address</a:t>
            </a:r>
            <a:endParaRPr>
              <a:solidFill>
                <a:schemeClr val="lt1"/>
              </a:solidFill>
              <a:latin typeface="Google Sans"/>
              <a:ea typeface="Google Sans"/>
              <a:cs typeface="Google Sans"/>
              <a:sym typeface="Google Sans"/>
            </a:endParaRPr>
          </a:p>
          <a:p>
            <a:pPr indent="0" lvl="0" marL="0" rtl="0" algn="ctr">
              <a:spcBef>
                <a:spcPts val="0"/>
              </a:spcBef>
              <a:spcAft>
                <a:spcPts val="1600"/>
              </a:spcAft>
              <a:buNone/>
            </a:pPr>
            <a:r>
              <a:t/>
            </a:r>
            <a:endParaRPr>
              <a:solidFill>
                <a:schemeClr val="lt1"/>
              </a:solidFill>
              <a:latin typeface="Google Sans"/>
              <a:ea typeface="Google Sans"/>
              <a:cs typeface="Google Sans"/>
              <a:sym typeface="Google Sans"/>
            </a:endParaRPr>
          </a:p>
        </p:txBody>
      </p:sp>
      <p:sp>
        <p:nvSpPr>
          <p:cNvPr id="195" name="Google Shape;195;p28"/>
          <p:cNvSpPr txBox="1"/>
          <p:nvPr/>
        </p:nvSpPr>
        <p:spPr>
          <a:xfrm>
            <a:off x="546076" y="2545250"/>
            <a:ext cx="1515900" cy="134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100">
              <a:solidFill>
                <a:srgbClr val="595959"/>
              </a:solidFill>
              <a:latin typeface="Roboto Light"/>
              <a:ea typeface="Roboto Light"/>
              <a:cs typeface="Roboto Light"/>
              <a:sym typeface="Roboto Light"/>
            </a:endParaRPr>
          </a:p>
          <a:p>
            <a:pPr indent="0" lvl="0" marL="0" rtl="0" algn="l">
              <a:spcBef>
                <a:spcPts val="1600"/>
              </a:spcBef>
              <a:spcAft>
                <a:spcPts val="0"/>
              </a:spcAft>
              <a:buNone/>
            </a:pPr>
            <a:r>
              <a:rPr lang="en" sz="1100">
                <a:solidFill>
                  <a:srgbClr val="595959"/>
                </a:solidFill>
                <a:latin typeface="Roboto Light"/>
                <a:ea typeface="Roboto Light"/>
                <a:cs typeface="Roboto Light"/>
                <a:sym typeface="Roboto Light"/>
              </a:rPr>
              <a:t>Users need to be assured about their order more, adding final summarization.</a:t>
            </a:r>
            <a:endParaRPr sz="1100">
              <a:solidFill>
                <a:srgbClr val="595959"/>
              </a:solidFill>
              <a:latin typeface="Roboto Light"/>
              <a:ea typeface="Roboto Light"/>
              <a:cs typeface="Roboto Light"/>
              <a:sym typeface="Roboto Light"/>
            </a:endParaRPr>
          </a:p>
        </p:txBody>
      </p:sp>
      <p:sp>
        <p:nvSpPr>
          <p:cNvPr id="196" name="Google Shape;196;p28"/>
          <p:cNvSpPr txBox="1"/>
          <p:nvPr/>
        </p:nvSpPr>
        <p:spPr>
          <a:xfrm>
            <a:off x="2692100" y="3014775"/>
            <a:ext cx="1515900" cy="11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595959"/>
                </a:solidFill>
                <a:latin typeface="Roboto Light"/>
                <a:ea typeface="Roboto Light"/>
                <a:cs typeface="Roboto Light"/>
                <a:sym typeface="Roboto Light"/>
              </a:rPr>
              <a:t>Users need smoother user flow when getting the information about the product and ordering it.</a:t>
            </a:r>
            <a:endParaRPr sz="1100">
              <a:solidFill>
                <a:srgbClr val="595959"/>
              </a:solidFill>
              <a:latin typeface="Roboto Light"/>
              <a:ea typeface="Roboto Light"/>
              <a:cs typeface="Roboto Light"/>
              <a:sym typeface="Roboto Light"/>
            </a:endParaRPr>
          </a:p>
        </p:txBody>
      </p:sp>
      <p:sp>
        <p:nvSpPr>
          <p:cNvPr id="197" name="Google Shape;197;p28"/>
          <p:cNvSpPr txBox="1"/>
          <p:nvPr/>
        </p:nvSpPr>
        <p:spPr>
          <a:xfrm>
            <a:off x="4930176" y="3014775"/>
            <a:ext cx="1448700" cy="13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595959"/>
                </a:solidFill>
                <a:latin typeface="Roboto Light"/>
                <a:ea typeface="Roboto Light"/>
                <a:cs typeface="Roboto Light"/>
                <a:sym typeface="Roboto Light"/>
              </a:rPr>
              <a:t>Users like to have personal information saved, so they do not need to fill it again and again.</a:t>
            </a:r>
            <a:endParaRPr sz="1100">
              <a:solidFill>
                <a:srgbClr val="595959"/>
              </a:solidFill>
              <a:latin typeface="Roboto Light"/>
              <a:ea typeface="Roboto Light"/>
              <a:cs typeface="Roboto Light"/>
              <a:sym typeface="Roboto Light"/>
            </a:endParaRPr>
          </a:p>
        </p:txBody>
      </p:sp>
      <p:sp>
        <p:nvSpPr>
          <p:cNvPr id="198" name="Google Shape;198;p28"/>
          <p:cNvSpPr txBox="1"/>
          <p:nvPr/>
        </p:nvSpPr>
        <p:spPr>
          <a:xfrm>
            <a:off x="7002504" y="2547877"/>
            <a:ext cx="1779900" cy="134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100">
              <a:solidFill>
                <a:srgbClr val="595959"/>
              </a:solidFill>
              <a:latin typeface="Roboto Light"/>
              <a:ea typeface="Roboto Light"/>
              <a:cs typeface="Roboto Light"/>
              <a:sym typeface="Roboto Light"/>
            </a:endParaRPr>
          </a:p>
          <a:p>
            <a:pPr indent="0" lvl="0" marL="0" rtl="0" algn="ctr">
              <a:lnSpc>
                <a:spcPct val="115000"/>
              </a:lnSpc>
              <a:spcBef>
                <a:spcPts val="1600"/>
              </a:spcBef>
              <a:spcAft>
                <a:spcPts val="1600"/>
              </a:spcAft>
              <a:buNone/>
            </a:pPr>
            <a:r>
              <a:rPr lang="en" sz="1100">
                <a:solidFill>
                  <a:srgbClr val="595959"/>
                </a:solidFill>
                <a:latin typeface="Roboto Light"/>
                <a:ea typeface="Roboto Light"/>
                <a:cs typeface="Roboto Light"/>
                <a:sym typeface="Roboto Light"/>
              </a:rPr>
              <a:t>Som</a:t>
            </a:r>
            <a:r>
              <a:rPr lang="en" sz="1100">
                <a:solidFill>
                  <a:srgbClr val="595959"/>
                </a:solidFill>
                <a:latin typeface="Roboto Light"/>
                <a:ea typeface="Roboto Light"/>
                <a:cs typeface="Roboto Light"/>
                <a:sym typeface="Roboto Light"/>
              </a:rPr>
              <a:t>e users would appreciate more features in the app</a:t>
            </a:r>
            <a:endParaRPr sz="1100">
              <a:solidFill>
                <a:srgbClr val="595959"/>
              </a:solidFill>
              <a:latin typeface="Roboto Light"/>
              <a:ea typeface="Roboto Light"/>
              <a:cs typeface="Roboto Light"/>
              <a:sym typeface="Roboto Light"/>
            </a:endParaRPr>
          </a:p>
        </p:txBody>
      </p:sp>
      <p:sp>
        <p:nvSpPr>
          <p:cNvPr id="199" name="Google Shape;199;p28"/>
          <p:cNvSpPr txBox="1"/>
          <p:nvPr/>
        </p:nvSpPr>
        <p:spPr>
          <a:xfrm>
            <a:off x="273625" y="404600"/>
            <a:ext cx="4607100" cy="48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Google Sans"/>
                <a:ea typeface="Google Sans"/>
                <a:cs typeface="Google Sans"/>
                <a:sym typeface="Google Sans"/>
              </a:rPr>
              <a:t>Research insights </a:t>
            </a:r>
            <a:endParaRPr sz="1800">
              <a:latin typeface="Google Sans"/>
              <a:ea typeface="Google Sans"/>
              <a:cs typeface="Google Sans"/>
              <a:sym typeface="Google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p:nvPr/>
        </p:nvSpPr>
        <p:spPr>
          <a:xfrm>
            <a:off x="358600" y="1064550"/>
            <a:ext cx="8438100" cy="34302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9"/>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Google Sans"/>
                <a:ea typeface="Google Sans"/>
                <a:cs typeface="Google Sans"/>
                <a:sym typeface="Google Sans"/>
              </a:rPr>
              <a:t>Recommendations</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
        <p:nvSpPr>
          <p:cNvPr id="206" name="Google Shape;206;p29"/>
          <p:cNvSpPr txBox="1"/>
          <p:nvPr/>
        </p:nvSpPr>
        <p:spPr>
          <a:xfrm>
            <a:off x="486649" y="1252475"/>
            <a:ext cx="6017400" cy="2214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Add new screen with summarization of the order</a:t>
            </a:r>
            <a:endParaRPr sz="1300">
              <a:solidFill>
                <a:srgbClr val="595959"/>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Make </a:t>
            </a:r>
            <a:r>
              <a:rPr lang="en" sz="1300">
                <a:solidFill>
                  <a:srgbClr val="595959"/>
                </a:solidFill>
                <a:latin typeface="Roboto Light"/>
                <a:ea typeface="Roboto Light"/>
                <a:cs typeface="Roboto Light"/>
                <a:sym typeface="Roboto Light"/>
              </a:rPr>
              <a:t>additional connections dealing with the menu and detail of the items</a:t>
            </a:r>
            <a:endParaRPr sz="1300">
              <a:solidFill>
                <a:srgbClr val="595959"/>
              </a:solidFill>
              <a:latin typeface="Roboto Light"/>
              <a:ea typeface="Roboto Light"/>
              <a:cs typeface="Roboto Light"/>
              <a:sym typeface="Roboto Light"/>
            </a:endParaRPr>
          </a:p>
          <a:p>
            <a:pPr indent="0" lvl="0" marL="457200" rtl="0" algn="l">
              <a:lnSpc>
                <a:spcPct val="115000"/>
              </a:lnSpc>
              <a:spcBef>
                <a:spcPts val="0"/>
              </a:spcBef>
              <a:spcAft>
                <a:spcPts val="0"/>
              </a:spcAft>
              <a:buNone/>
            </a:pPr>
            <a:r>
              <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Make user flow clear, so that users who does not want to create profile can order as well, with no profile needed.</a:t>
            </a:r>
            <a:endParaRPr sz="1300">
              <a:solidFill>
                <a:srgbClr val="595959"/>
              </a:solidFill>
              <a:latin typeface="Roboto Light"/>
              <a:ea typeface="Roboto Light"/>
              <a:cs typeface="Roboto Light"/>
              <a:sym typeface="Roboto Light"/>
            </a:endParaRPr>
          </a:p>
          <a:p>
            <a:pPr indent="0" lvl="0" marL="0" rtl="0" algn="l">
              <a:lnSpc>
                <a:spcPct val="115000"/>
              </a:lnSpc>
              <a:spcBef>
                <a:spcPts val="1600"/>
              </a:spcBef>
              <a:spcAft>
                <a:spcPts val="1600"/>
              </a:spcAft>
              <a:buNone/>
            </a:pPr>
            <a:r>
              <a:t/>
            </a:r>
            <a:endParaRPr sz="1300">
              <a:solidFill>
                <a:srgbClr val="595959"/>
              </a:solidFill>
              <a:latin typeface="Roboto Light"/>
              <a:ea typeface="Roboto Light"/>
              <a:cs typeface="Roboto Light"/>
              <a:sym typeface="Roboto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nvSpPr>
        <p:spPr>
          <a:xfrm>
            <a:off x="954116" y="1202218"/>
            <a:ext cx="6110400" cy="2101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4600">
                <a:solidFill>
                  <a:srgbClr val="000000"/>
                </a:solidFill>
                <a:latin typeface="Google Sans"/>
                <a:ea typeface="Google Sans"/>
                <a:cs typeface="Google Sans"/>
                <a:sym typeface="Google Sans"/>
              </a:rPr>
              <a:t>Thank you!</a:t>
            </a:r>
            <a:endParaRPr sz="4600">
              <a:solidFill>
                <a:srgbClr val="000000"/>
              </a:solidFill>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25" y="404600"/>
            <a:ext cx="9144000" cy="578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rgbClr val="434343"/>
                </a:solidFill>
                <a:latin typeface="Google Sans"/>
                <a:ea typeface="Google Sans"/>
                <a:cs typeface="Google Sans"/>
                <a:sym typeface="Google Sans"/>
              </a:rPr>
              <a:t>Table of Contents</a:t>
            </a:r>
            <a:endParaRPr b="1" sz="2000">
              <a:solidFill>
                <a:srgbClr val="434343"/>
              </a:solidFill>
              <a:latin typeface="Google Sans"/>
              <a:ea typeface="Google Sans"/>
              <a:cs typeface="Google Sans"/>
              <a:sym typeface="Google Sans"/>
            </a:endParaRPr>
          </a:p>
        </p:txBody>
      </p:sp>
      <p:sp>
        <p:nvSpPr>
          <p:cNvPr id="66" name="Google Shape;66;p15"/>
          <p:cNvSpPr txBox="1"/>
          <p:nvPr/>
        </p:nvSpPr>
        <p:spPr>
          <a:xfrm>
            <a:off x="2416201" y="1434800"/>
            <a:ext cx="4568100" cy="3430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500">
                <a:solidFill>
                  <a:srgbClr val="4285F4"/>
                </a:solidFill>
                <a:latin typeface="Google Sans"/>
                <a:ea typeface="Google Sans"/>
                <a:cs typeface="Google Sans"/>
                <a:sym typeface="Google Sans"/>
              </a:rPr>
              <a:t>Section 1</a:t>
            </a:r>
            <a:r>
              <a:rPr lang="en" sz="1500">
                <a:solidFill>
                  <a:srgbClr val="434343"/>
                </a:solidFill>
                <a:latin typeface="Google Sans"/>
                <a:ea typeface="Google Sans"/>
                <a:cs typeface="Google Sans"/>
                <a:sym typeface="Google Sans"/>
              </a:rPr>
              <a:t>   Study Details</a:t>
            </a:r>
            <a:endParaRPr sz="1500">
              <a:solidFill>
                <a:srgbClr val="434343"/>
              </a:solidFill>
              <a:latin typeface="Google Sans"/>
              <a:ea typeface="Google Sans"/>
              <a:cs typeface="Google Sans"/>
              <a:sym typeface="Google Sans"/>
            </a:endParaRPr>
          </a:p>
          <a:p>
            <a:pPr indent="0" lvl="0" marL="0" rtl="0" algn="l">
              <a:lnSpc>
                <a:spcPct val="150000"/>
              </a:lnSpc>
              <a:spcBef>
                <a:spcPts val="1600"/>
              </a:spcBef>
              <a:spcAft>
                <a:spcPts val="0"/>
              </a:spcAft>
              <a:buNone/>
            </a:pPr>
            <a:r>
              <a:rPr b="1" lang="en" sz="1500">
                <a:solidFill>
                  <a:srgbClr val="4285F4"/>
                </a:solidFill>
                <a:latin typeface="Google Sans"/>
                <a:ea typeface="Google Sans"/>
                <a:cs typeface="Google Sans"/>
                <a:sym typeface="Google Sans"/>
              </a:rPr>
              <a:t>Section 2</a:t>
            </a:r>
            <a:r>
              <a:rPr lang="en" sz="1500">
                <a:solidFill>
                  <a:srgbClr val="434343"/>
                </a:solidFill>
                <a:latin typeface="Google Sans"/>
                <a:ea typeface="Google Sans"/>
                <a:cs typeface="Google Sans"/>
                <a:sym typeface="Google Sans"/>
              </a:rPr>
              <a:t>   Themes</a:t>
            </a:r>
            <a:endParaRPr sz="1500">
              <a:solidFill>
                <a:srgbClr val="434343"/>
              </a:solidFill>
              <a:latin typeface="Google Sans"/>
              <a:ea typeface="Google Sans"/>
              <a:cs typeface="Google Sans"/>
              <a:sym typeface="Google Sans"/>
            </a:endParaRPr>
          </a:p>
          <a:p>
            <a:pPr indent="0" lvl="0" marL="0" rtl="0" algn="l">
              <a:lnSpc>
                <a:spcPct val="150000"/>
              </a:lnSpc>
              <a:spcBef>
                <a:spcPts val="1600"/>
              </a:spcBef>
              <a:spcAft>
                <a:spcPts val="0"/>
              </a:spcAft>
              <a:buNone/>
            </a:pPr>
            <a:r>
              <a:rPr b="1" lang="en" sz="1500">
                <a:solidFill>
                  <a:srgbClr val="4285F4"/>
                </a:solidFill>
                <a:latin typeface="Google Sans"/>
                <a:ea typeface="Google Sans"/>
                <a:cs typeface="Google Sans"/>
                <a:sym typeface="Google Sans"/>
              </a:rPr>
              <a:t>Section 3</a:t>
            </a:r>
            <a:r>
              <a:rPr lang="en" sz="1500">
                <a:solidFill>
                  <a:srgbClr val="434343"/>
                </a:solidFill>
                <a:latin typeface="Google Sans"/>
                <a:ea typeface="Google Sans"/>
                <a:cs typeface="Google Sans"/>
                <a:sym typeface="Google Sans"/>
              </a:rPr>
              <a:t>   Insights &amp; Recommendations </a:t>
            </a:r>
            <a:endParaRPr sz="1500">
              <a:solidFill>
                <a:srgbClr val="434343"/>
              </a:solidFill>
              <a:latin typeface="Google Sans"/>
              <a:ea typeface="Google Sans"/>
              <a:cs typeface="Google Sans"/>
              <a:sym typeface="Google Sans"/>
            </a:endParaRPr>
          </a:p>
          <a:p>
            <a:pPr indent="0" lvl="0" marL="0" rtl="0" algn="l">
              <a:lnSpc>
                <a:spcPct val="150000"/>
              </a:lnSpc>
              <a:spcBef>
                <a:spcPts val="1600"/>
              </a:spcBef>
              <a:spcAft>
                <a:spcPts val="1600"/>
              </a:spcAft>
              <a:buNone/>
            </a:pPr>
            <a:r>
              <a:t/>
            </a:r>
            <a:endParaRPr b="1" sz="1500">
              <a:solidFill>
                <a:srgbClr val="4285F4"/>
              </a:solidFill>
              <a:latin typeface="Google Sans"/>
              <a:ea typeface="Google Sans"/>
              <a:cs typeface="Google Sans"/>
              <a:sym typeface="Google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285F4"/>
        </a:solidFill>
      </p:bgPr>
    </p:bg>
    <p:spTree>
      <p:nvGrpSpPr>
        <p:cNvPr id="70" name="Shape 70"/>
        <p:cNvGrpSpPr/>
        <p:nvPr/>
      </p:nvGrpSpPr>
      <p:grpSpPr>
        <a:xfrm>
          <a:off x="0" y="0"/>
          <a:ext cx="0" cy="0"/>
          <a:chOff x="0" y="0"/>
          <a:chExt cx="0" cy="0"/>
        </a:xfrm>
      </p:grpSpPr>
      <p:sp>
        <p:nvSpPr>
          <p:cNvPr id="71" name="Google Shape;71;p16"/>
          <p:cNvSpPr txBox="1"/>
          <p:nvPr/>
        </p:nvSpPr>
        <p:spPr>
          <a:xfrm>
            <a:off x="956075" y="1361850"/>
            <a:ext cx="6732000" cy="27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FF"/>
                </a:solidFill>
                <a:latin typeface="Google Sans"/>
                <a:ea typeface="Google Sans"/>
                <a:cs typeface="Google Sans"/>
                <a:sym typeface="Google Sans"/>
              </a:rPr>
              <a:t>Study Details</a:t>
            </a:r>
            <a:endParaRPr sz="4000">
              <a:solidFill>
                <a:srgbClr val="FFFFFF"/>
              </a:solidFill>
              <a:latin typeface="Google Sans"/>
              <a:ea typeface="Google Sans"/>
              <a:cs typeface="Google Sans"/>
              <a:sym typeface="Google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nvSpPr>
        <p:spPr>
          <a:xfrm>
            <a:off x="273625" y="404600"/>
            <a:ext cx="5526600" cy="34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Google Sans"/>
                <a:ea typeface="Google Sans"/>
                <a:cs typeface="Google Sans"/>
                <a:sym typeface="Google Sans"/>
              </a:rPr>
              <a:t>Project Background</a:t>
            </a:r>
            <a:endParaRPr sz="1800">
              <a:solidFill>
                <a:srgbClr val="000000"/>
              </a:solidFill>
              <a:latin typeface="Google Sans"/>
              <a:ea typeface="Google Sans"/>
              <a:cs typeface="Google Sans"/>
              <a:sym typeface="Google Sans"/>
            </a:endParaRPr>
          </a:p>
          <a:p>
            <a:pPr indent="0" lvl="0" marL="0" rtl="0" algn="l">
              <a:spcBef>
                <a:spcPts val="0"/>
              </a:spcBef>
              <a:spcAft>
                <a:spcPts val="0"/>
              </a:spcAft>
              <a:buNone/>
            </a:pPr>
            <a:r>
              <a:t/>
            </a:r>
            <a:endParaRPr sz="3000">
              <a:solidFill>
                <a:srgbClr val="000000"/>
              </a:solidFill>
              <a:latin typeface="Google Sans"/>
              <a:ea typeface="Google Sans"/>
              <a:cs typeface="Google Sans"/>
              <a:sym typeface="Google Sans"/>
            </a:endParaRPr>
          </a:p>
        </p:txBody>
      </p:sp>
      <p:sp>
        <p:nvSpPr>
          <p:cNvPr id="77" name="Google Shape;77;p17"/>
          <p:cNvSpPr txBox="1"/>
          <p:nvPr/>
        </p:nvSpPr>
        <p:spPr>
          <a:xfrm>
            <a:off x="745575" y="994125"/>
            <a:ext cx="7488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5E6268"/>
                </a:solidFill>
                <a:latin typeface="Google Sans"/>
                <a:ea typeface="Google Sans"/>
                <a:cs typeface="Google Sans"/>
                <a:sym typeface="Google Sans"/>
              </a:rPr>
              <a:t>We’re creating a new app for a Café, where users place orders in advance. We need to find out if the main user experience, searching and ordering from the menu is easy for users to complete. We’d also like to understand the specific challenges that users might face in the searching ordering processes.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p:nvPr/>
        </p:nvSpPr>
        <p:spPr>
          <a:xfrm>
            <a:off x="6169938" y="1254500"/>
            <a:ext cx="2723100" cy="33843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8"/>
          <p:cNvSpPr/>
          <p:nvPr/>
        </p:nvSpPr>
        <p:spPr>
          <a:xfrm>
            <a:off x="3257313" y="1254500"/>
            <a:ext cx="2723100" cy="33843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8"/>
          <p:cNvSpPr/>
          <p:nvPr/>
        </p:nvSpPr>
        <p:spPr>
          <a:xfrm>
            <a:off x="344700" y="1254500"/>
            <a:ext cx="2723100" cy="33843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8"/>
          <p:cNvSpPr txBox="1"/>
          <p:nvPr/>
        </p:nvSpPr>
        <p:spPr>
          <a:xfrm>
            <a:off x="465593" y="1310355"/>
            <a:ext cx="24813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285F4"/>
                </a:solidFill>
                <a:latin typeface="Google Sans"/>
                <a:ea typeface="Google Sans"/>
                <a:cs typeface="Google Sans"/>
                <a:sym typeface="Google Sans"/>
              </a:rPr>
              <a:t>Research Questions</a:t>
            </a:r>
            <a:endParaRPr>
              <a:solidFill>
                <a:srgbClr val="4285F4"/>
              </a:solidFill>
              <a:latin typeface="Google Sans"/>
              <a:ea typeface="Google Sans"/>
              <a:cs typeface="Google Sans"/>
              <a:sym typeface="Google Sans"/>
            </a:endParaRPr>
          </a:p>
          <a:p>
            <a:pPr indent="0" lvl="0" marL="0" rtl="0" algn="l">
              <a:spcBef>
                <a:spcPts val="0"/>
              </a:spcBef>
              <a:spcAft>
                <a:spcPts val="0"/>
              </a:spcAft>
              <a:buNone/>
            </a:pPr>
            <a:r>
              <a:t/>
            </a:r>
            <a:endParaRPr>
              <a:solidFill>
                <a:srgbClr val="4285F4"/>
              </a:solidFill>
              <a:latin typeface="Google Sans"/>
              <a:ea typeface="Google Sans"/>
              <a:cs typeface="Google Sans"/>
              <a:sym typeface="Google Sans"/>
            </a:endParaRPr>
          </a:p>
        </p:txBody>
      </p:sp>
      <p:sp>
        <p:nvSpPr>
          <p:cNvPr id="86" name="Google Shape;86;p18"/>
          <p:cNvSpPr txBox="1"/>
          <p:nvPr/>
        </p:nvSpPr>
        <p:spPr>
          <a:xfrm>
            <a:off x="455700" y="1839498"/>
            <a:ext cx="2481300" cy="27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5E6268"/>
                </a:solidFill>
                <a:latin typeface="Google Sans"/>
                <a:ea typeface="Google Sans"/>
                <a:cs typeface="Google Sans"/>
                <a:sym typeface="Google Sans"/>
              </a:rPr>
              <a:t>How long does it take a user to go through the order in the app?</a:t>
            </a:r>
            <a:endParaRPr sz="1100">
              <a:solidFill>
                <a:srgbClr val="5E6268"/>
              </a:solidFill>
              <a:latin typeface="Google Sans"/>
              <a:ea typeface="Google Sans"/>
              <a:cs typeface="Google Sans"/>
              <a:sym typeface="Google Sans"/>
            </a:endParaRPr>
          </a:p>
          <a:p>
            <a:pPr indent="0" lvl="0" marL="0" rtl="0" algn="l">
              <a:spcBef>
                <a:spcPts val="0"/>
              </a:spcBef>
              <a:spcAft>
                <a:spcPts val="0"/>
              </a:spcAft>
              <a:buNone/>
            </a:pPr>
            <a:r>
              <a:t/>
            </a:r>
            <a:endParaRPr sz="1100">
              <a:solidFill>
                <a:srgbClr val="5E6268"/>
              </a:solidFill>
              <a:latin typeface="Google Sans"/>
              <a:ea typeface="Google Sans"/>
              <a:cs typeface="Google Sans"/>
              <a:sym typeface="Google Sans"/>
            </a:endParaRPr>
          </a:p>
          <a:p>
            <a:pPr indent="0" lvl="0" marL="0" rtl="0" algn="l">
              <a:spcBef>
                <a:spcPts val="0"/>
              </a:spcBef>
              <a:spcAft>
                <a:spcPts val="0"/>
              </a:spcAft>
              <a:buNone/>
            </a:pPr>
            <a:r>
              <a:rPr lang="en" sz="1100">
                <a:solidFill>
                  <a:srgbClr val="5E6268"/>
                </a:solidFill>
                <a:latin typeface="Google Sans"/>
                <a:ea typeface="Google Sans"/>
                <a:cs typeface="Google Sans"/>
                <a:sym typeface="Google Sans"/>
              </a:rPr>
              <a:t>What are the steps that users take to order their coffee?</a:t>
            </a:r>
            <a:endParaRPr sz="1100">
              <a:solidFill>
                <a:srgbClr val="5E6268"/>
              </a:solidFill>
              <a:latin typeface="Google Sans"/>
              <a:ea typeface="Google Sans"/>
              <a:cs typeface="Google Sans"/>
              <a:sym typeface="Google Sans"/>
            </a:endParaRPr>
          </a:p>
          <a:p>
            <a:pPr indent="0" lvl="0" marL="0" rtl="0" algn="l">
              <a:spcBef>
                <a:spcPts val="0"/>
              </a:spcBef>
              <a:spcAft>
                <a:spcPts val="0"/>
              </a:spcAft>
              <a:buNone/>
            </a:pPr>
            <a:r>
              <a:t/>
            </a:r>
            <a:endParaRPr sz="1100">
              <a:solidFill>
                <a:srgbClr val="5E6268"/>
              </a:solidFill>
              <a:latin typeface="Google Sans"/>
              <a:ea typeface="Google Sans"/>
              <a:cs typeface="Google Sans"/>
              <a:sym typeface="Google Sans"/>
            </a:endParaRPr>
          </a:p>
          <a:p>
            <a:pPr indent="0" lvl="0" marL="0" rtl="0" algn="l">
              <a:spcBef>
                <a:spcPts val="0"/>
              </a:spcBef>
              <a:spcAft>
                <a:spcPts val="0"/>
              </a:spcAft>
              <a:buNone/>
            </a:pPr>
            <a:r>
              <a:rPr lang="en" sz="1100">
                <a:solidFill>
                  <a:srgbClr val="5E6268"/>
                </a:solidFill>
                <a:latin typeface="Google Sans"/>
                <a:ea typeface="Google Sans"/>
                <a:cs typeface="Google Sans"/>
                <a:sym typeface="Google Sans"/>
              </a:rPr>
              <a:t>Are there parts of the user flow where users get stuck?</a:t>
            </a:r>
            <a:endParaRPr sz="1100">
              <a:solidFill>
                <a:srgbClr val="5E6268"/>
              </a:solidFill>
              <a:latin typeface="Google Sans"/>
              <a:ea typeface="Google Sans"/>
              <a:cs typeface="Google Sans"/>
              <a:sym typeface="Google Sans"/>
            </a:endParaRPr>
          </a:p>
          <a:p>
            <a:pPr indent="0" lvl="0" marL="0" rtl="0" algn="l">
              <a:spcBef>
                <a:spcPts val="0"/>
              </a:spcBef>
              <a:spcAft>
                <a:spcPts val="0"/>
              </a:spcAft>
              <a:buNone/>
            </a:pPr>
            <a:r>
              <a:t/>
            </a:r>
            <a:endParaRPr sz="1100">
              <a:solidFill>
                <a:srgbClr val="5E6268"/>
              </a:solidFill>
              <a:latin typeface="Google Sans"/>
              <a:ea typeface="Google Sans"/>
              <a:cs typeface="Google Sans"/>
              <a:sym typeface="Google Sans"/>
            </a:endParaRPr>
          </a:p>
          <a:p>
            <a:pPr indent="0" lvl="0" marL="0" rtl="0" algn="l">
              <a:spcBef>
                <a:spcPts val="0"/>
              </a:spcBef>
              <a:spcAft>
                <a:spcPts val="0"/>
              </a:spcAft>
              <a:buNone/>
            </a:pPr>
            <a:r>
              <a:rPr lang="en" sz="1100">
                <a:solidFill>
                  <a:srgbClr val="5E6268"/>
                </a:solidFill>
                <a:latin typeface="Google Sans"/>
                <a:ea typeface="Google Sans"/>
                <a:cs typeface="Google Sans"/>
                <a:sym typeface="Google Sans"/>
              </a:rPr>
              <a:t>Are there more features that users would like to see included in the app?</a:t>
            </a:r>
            <a:endParaRPr sz="1100">
              <a:solidFill>
                <a:srgbClr val="5E6268"/>
              </a:solidFill>
              <a:latin typeface="Google Sans"/>
              <a:ea typeface="Google Sans"/>
              <a:cs typeface="Google Sans"/>
              <a:sym typeface="Google Sans"/>
            </a:endParaRPr>
          </a:p>
          <a:p>
            <a:pPr indent="0" lvl="0" marL="0" rtl="0" algn="l">
              <a:spcBef>
                <a:spcPts val="0"/>
              </a:spcBef>
              <a:spcAft>
                <a:spcPts val="0"/>
              </a:spcAft>
              <a:buNone/>
            </a:pPr>
            <a:r>
              <a:t/>
            </a:r>
            <a:endParaRPr sz="1100">
              <a:solidFill>
                <a:srgbClr val="5E6268"/>
              </a:solidFill>
              <a:latin typeface="Google Sans"/>
              <a:ea typeface="Google Sans"/>
              <a:cs typeface="Google Sans"/>
              <a:sym typeface="Google Sans"/>
            </a:endParaRPr>
          </a:p>
          <a:p>
            <a:pPr indent="0" lvl="0" marL="0" rtl="0" algn="l">
              <a:spcBef>
                <a:spcPts val="0"/>
              </a:spcBef>
              <a:spcAft>
                <a:spcPts val="0"/>
              </a:spcAft>
              <a:buNone/>
            </a:pPr>
            <a:r>
              <a:rPr lang="en" sz="1100">
                <a:solidFill>
                  <a:srgbClr val="5E6268"/>
                </a:solidFill>
                <a:latin typeface="Google Sans"/>
                <a:ea typeface="Google Sans"/>
                <a:cs typeface="Google Sans"/>
                <a:sym typeface="Google Sans"/>
              </a:rPr>
              <a:t>Do users think the app is easy or difficult to use?</a:t>
            </a:r>
            <a:endParaRPr sz="1300">
              <a:solidFill>
                <a:srgbClr val="595959"/>
              </a:solidFill>
              <a:latin typeface="Roboto Light"/>
              <a:ea typeface="Roboto Light"/>
              <a:cs typeface="Roboto Light"/>
              <a:sym typeface="Roboto Light"/>
            </a:endParaRPr>
          </a:p>
          <a:p>
            <a:pPr indent="0" lvl="0" marL="0" rtl="0" algn="l">
              <a:lnSpc>
                <a:spcPct val="115000"/>
              </a:lnSpc>
              <a:spcBef>
                <a:spcPts val="0"/>
              </a:spcBef>
              <a:spcAft>
                <a:spcPts val="1600"/>
              </a:spcAft>
              <a:buNone/>
            </a:pPr>
            <a:r>
              <a:t/>
            </a:r>
            <a:endParaRPr sz="1300">
              <a:solidFill>
                <a:srgbClr val="595959"/>
              </a:solidFill>
              <a:latin typeface="Roboto Light"/>
              <a:ea typeface="Roboto Light"/>
              <a:cs typeface="Roboto Light"/>
              <a:sym typeface="Roboto Light"/>
            </a:endParaRPr>
          </a:p>
        </p:txBody>
      </p:sp>
      <p:sp>
        <p:nvSpPr>
          <p:cNvPr id="87" name="Google Shape;87;p18"/>
          <p:cNvSpPr txBox="1"/>
          <p:nvPr/>
        </p:nvSpPr>
        <p:spPr>
          <a:xfrm>
            <a:off x="3312598" y="1310355"/>
            <a:ext cx="24813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285F4"/>
                </a:solidFill>
                <a:latin typeface="Google Sans"/>
                <a:ea typeface="Google Sans"/>
                <a:cs typeface="Google Sans"/>
                <a:sym typeface="Google Sans"/>
              </a:rPr>
              <a:t>Participants</a:t>
            </a:r>
            <a:endParaRPr>
              <a:solidFill>
                <a:srgbClr val="4285F4"/>
              </a:solidFill>
              <a:latin typeface="Google Sans"/>
              <a:ea typeface="Google Sans"/>
              <a:cs typeface="Google Sans"/>
              <a:sym typeface="Google Sans"/>
            </a:endParaRPr>
          </a:p>
        </p:txBody>
      </p:sp>
      <p:sp>
        <p:nvSpPr>
          <p:cNvPr id="88" name="Google Shape;88;p18"/>
          <p:cNvSpPr txBox="1"/>
          <p:nvPr/>
        </p:nvSpPr>
        <p:spPr>
          <a:xfrm>
            <a:off x="3323346" y="1839507"/>
            <a:ext cx="2481300" cy="22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5E6268"/>
                </a:solidFill>
                <a:latin typeface="Google Sans"/>
                <a:ea typeface="Google Sans"/>
                <a:cs typeface="Google Sans"/>
                <a:sym typeface="Google Sans"/>
              </a:rPr>
              <a:t>Participants are all people who visits a cafe at least once a week</a:t>
            </a:r>
            <a:endParaRPr sz="1100">
              <a:solidFill>
                <a:srgbClr val="5E6268"/>
              </a:solidFill>
              <a:latin typeface="Google Sans"/>
              <a:ea typeface="Google Sans"/>
              <a:cs typeface="Google Sans"/>
              <a:sym typeface="Google Sans"/>
            </a:endParaRPr>
          </a:p>
          <a:p>
            <a:pPr indent="0" lvl="0" marL="0" rtl="0" algn="l">
              <a:spcBef>
                <a:spcPts val="0"/>
              </a:spcBef>
              <a:spcAft>
                <a:spcPts val="0"/>
              </a:spcAft>
              <a:buNone/>
            </a:pPr>
            <a:r>
              <a:t/>
            </a:r>
            <a:endParaRPr sz="1100">
              <a:solidFill>
                <a:srgbClr val="5E6268"/>
              </a:solidFill>
              <a:latin typeface="Google Sans"/>
              <a:ea typeface="Google Sans"/>
              <a:cs typeface="Google Sans"/>
              <a:sym typeface="Google Sans"/>
            </a:endParaRPr>
          </a:p>
          <a:p>
            <a:pPr indent="0" lvl="0" marL="0" rtl="0" algn="l">
              <a:spcBef>
                <a:spcPts val="0"/>
              </a:spcBef>
              <a:spcAft>
                <a:spcPts val="0"/>
              </a:spcAft>
              <a:buNone/>
            </a:pPr>
            <a:r>
              <a:rPr lang="en" sz="1100">
                <a:solidFill>
                  <a:srgbClr val="5E6268"/>
                </a:solidFill>
                <a:latin typeface="Google Sans"/>
                <a:ea typeface="Google Sans"/>
                <a:cs typeface="Google Sans"/>
                <a:sym typeface="Google Sans"/>
              </a:rPr>
              <a:t>Two males, two females, and one nonbinary individual, aged 18 to 60. One participant is a person with a visual impairment.</a:t>
            </a:r>
            <a:endParaRPr sz="1100">
              <a:solidFill>
                <a:srgbClr val="5E6268"/>
              </a:solidFill>
              <a:latin typeface="Google Sans"/>
              <a:ea typeface="Google Sans"/>
              <a:cs typeface="Google Sans"/>
              <a:sym typeface="Google Sans"/>
            </a:endParaRPr>
          </a:p>
          <a:p>
            <a:pPr indent="0" lvl="0" marL="0" rtl="0" algn="l">
              <a:spcBef>
                <a:spcPts val="0"/>
              </a:spcBef>
              <a:spcAft>
                <a:spcPts val="0"/>
              </a:spcAft>
              <a:buNone/>
            </a:pPr>
            <a:r>
              <a:t/>
            </a:r>
            <a:endParaRPr sz="1100">
              <a:solidFill>
                <a:srgbClr val="5E6268"/>
              </a:solidFill>
              <a:latin typeface="Google Sans"/>
              <a:ea typeface="Google Sans"/>
              <a:cs typeface="Google Sans"/>
              <a:sym typeface="Google Sans"/>
            </a:endParaRPr>
          </a:p>
          <a:p>
            <a:pPr indent="0" lvl="0" marL="0" rtl="0" algn="l">
              <a:spcBef>
                <a:spcPts val="0"/>
              </a:spcBef>
              <a:spcAft>
                <a:spcPts val="0"/>
              </a:spcAft>
              <a:buNone/>
            </a:pPr>
            <a:r>
              <a:rPr lang="en" sz="1100">
                <a:solidFill>
                  <a:srgbClr val="5E6268"/>
                </a:solidFill>
                <a:latin typeface="Google Sans"/>
                <a:ea typeface="Google Sans"/>
                <a:cs typeface="Google Sans"/>
                <a:sym typeface="Google Sans"/>
              </a:rPr>
              <a:t>The study is accessible for use with a screen reader and a switch device.</a:t>
            </a:r>
            <a:endParaRPr sz="1300">
              <a:solidFill>
                <a:srgbClr val="595959"/>
              </a:solidFill>
              <a:latin typeface="Roboto Light"/>
              <a:ea typeface="Roboto Light"/>
              <a:cs typeface="Roboto Light"/>
              <a:sym typeface="Roboto Light"/>
            </a:endParaRPr>
          </a:p>
        </p:txBody>
      </p:sp>
      <p:sp>
        <p:nvSpPr>
          <p:cNvPr id="89" name="Google Shape;89;p18"/>
          <p:cNvSpPr txBox="1"/>
          <p:nvPr/>
        </p:nvSpPr>
        <p:spPr>
          <a:xfrm>
            <a:off x="6169923" y="1310355"/>
            <a:ext cx="24813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285F4"/>
                </a:solidFill>
                <a:latin typeface="Google Sans"/>
                <a:ea typeface="Google Sans"/>
                <a:cs typeface="Google Sans"/>
                <a:sym typeface="Google Sans"/>
              </a:rPr>
              <a:t>Methodology</a:t>
            </a:r>
            <a:endParaRPr>
              <a:solidFill>
                <a:srgbClr val="4285F4"/>
              </a:solidFill>
              <a:latin typeface="Google Sans"/>
              <a:ea typeface="Google Sans"/>
              <a:cs typeface="Google Sans"/>
              <a:sym typeface="Google Sans"/>
            </a:endParaRPr>
          </a:p>
        </p:txBody>
      </p:sp>
      <p:sp>
        <p:nvSpPr>
          <p:cNvPr id="90" name="Google Shape;90;p18"/>
          <p:cNvSpPr txBox="1"/>
          <p:nvPr/>
        </p:nvSpPr>
        <p:spPr>
          <a:xfrm>
            <a:off x="6180675" y="1839499"/>
            <a:ext cx="2481300" cy="24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5E6268"/>
                </a:solidFill>
                <a:latin typeface="Google Sans"/>
                <a:ea typeface="Google Sans"/>
                <a:cs typeface="Google Sans"/>
                <a:sym typeface="Google Sans"/>
              </a:rPr>
              <a:t>Unmoderated usability study</a:t>
            </a:r>
            <a:endParaRPr sz="1100">
              <a:solidFill>
                <a:srgbClr val="5E6268"/>
              </a:solidFill>
              <a:latin typeface="Google Sans"/>
              <a:ea typeface="Google Sans"/>
              <a:cs typeface="Google Sans"/>
              <a:sym typeface="Google Sans"/>
            </a:endParaRPr>
          </a:p>
          <a:p>
            <a:pPr indent="0" lvl="0" marL="0" rtl="0" algn="l">
              <a:spcBef>
                <a:spcPts val="0"/>
              </a:spcBef>
              <a:spcAft>
                <a:spcPts val="0"/>
              </a:spcAft>
              <a:buNone/>
            </a:pPr>
            <a:r>
              <a:t/>
            </a:r>
            <a:endParaRPr sz="1100">
              <a:solidFill>
                <a:srgbClr val="5E6268"/>
              </a:solidFill>
              <a:latin typeface="Google Sans"/>
              <a:ea typeface="Google Sans"/>
              <a:cs typeface="Google Sans"/>
              <a:sym typeface="Google Sans"/>
            </a:endParaRPr>
          </a:p>
          <a:p>
            <a:pPr indent="0" lvl="0" marL="0" rtl="0" algn="l">
              <a:spcBef>
                <a:spcPts val="0"/>
              </a:spcBef>
              <a:spcAft>
                <a:spcPts val="0"/>
              </a:spcAft>
              <a:buNone/>
            </a:pPr>
            <a:r>
              <a:rPr lang="en" sz="1100">
                <a:solidFill>
                  <a:srgbClr val="5E6268"/>
                </a:solidFill>
                <a:latin typeface="Google Sans"/>
                <a:ea typeface="Google Sans"/>
                <a:cs typeface="Google Sans"/>
                <a:sym typeface="Google Sans"/>
              </a:rPr>
              <a:t>Location: Brno,, remote (each participant will complete the study</a:t>
            </a:r>
            <a:endParaRPr sz="1100">
              <a:solidFill>
                <a:srgbClr val="5E6268"/>
              </a:solidFill>
              <a:latin typeface="Google Sans"/>
              <a:ea typeface="Google Sans"/>
              <a:cs typeface="Google Sans"/>
              <a:sym typeface="Google Sans"/>
            </a:endParaRPr>
          </a:p>
          <a:p>
            <a:pPr indent="0" lvl="0" marL="457200" rtl="0" algn="l">
              <a:spcBef>
                <a:spcPts val="0"/>
              </a:spcBef>
              <a:spcAft>
                <a:spcPts val="0"/>
              </a:spcAft>
              <a:buClr>
                <a:schemeClr val="dk1"/>
              </a:buClr>
              <a:buSzPts val="1100"/>
              <a:buFont typeface="Arial"/>
              <a:buNone/>
            </a:pPr>
            <a:r>
              <a:rPr lang="en" sz="1100">
                <a:solidFill>
                  <a:srgbClr val="5E6268"/>
                </a:solidFill>
                <a:latin typeface="Google Sans"/>
                <a:ea typeface="Google Sans"/>
                <a:cs typeface="Google Sans"/>
                <a:sym typeface="Google Sans"/>
              </a:rPr>
              <a:t>in their own home)</a:t>
            </a:r>
            <a:endParaRPr sz="1100">
              <a:solidFill>
                <a:srgbClr val="5E6268"/>
              </a:solidFill>
              <a:latin typeface="Google Sans"/>
              <a:ea typeface="Google Sans"/>
              <a:cs typeface="Google Sans"/>
              <a:sym typeface="Google Sans"/>
            </a:endParaRPr>
          </a:p>
          <a:p>
            <a:pPr indent="0" lvl="0" marL="0" rtl="0" algn="l">
              <a:spcBef>
                <a:spcPts val="0"/>
              </a:spcBef>
              <a:spcAft>
                <a:spcPts val="0"/>
              </a:spcAft>
              <a:buNone/>
            </a:pPr>
            <a:r>
              <a:t/>
            </a:r>
            <a:endParaRPr sz="1100">
              <a:solidFill>
                <a:srgbClr val="5E6268"/>
              </a:solidFill>
              <a:latin typeface="Google Sans"/>
              <a:ea typeface="Google Sans"/>
              <a:cs typeface="Google Sans"/>
              <a:sym typeface="Google Sans"/>
            </a:endParaRPr>
          </a:p>
          <a:p>
            <a:pPr indent="0" lvl="0" marL="0" rtl="0" algn="l">
              <a:spcBef>
                <a:spcPts val="0"/>
              </a:spcBef>
              <a:spcAft>
                <a:spcPts val="0"/>
              </a:spcAft>
              <a:buNone/>
            </a:pPr>
            <a:r>
              <a:rPr lang="en" sz="1100">
                <a:solidFill>
                  <a:srgbClr val="5E6268"/>
                </a:solidFill>
                <a:latin typeface="Google Sans"/>
                <a:ea typeface="Google Sans"/>
                <a:cs typeface="Google Sans"/>
                <a:sym typeface="Google Sans"/>
              </a:rPr>
              <a:t>Date: Sessions will take place on February 1 (weekday, normal business hours) and February 2 (weekend day)</a:t>
            </a:r>
            <a:endParaRPr sz="1100">
              <a:solidFill>
                <a:srgbClr val="5E6268"/>
              </a:solidFill>
              <a:latin typeface="Google Sans"/>
              <a:ea typeface="Google Sans"/>
              <a:cs typeface="Google Sans"/>
              <a:sym typeface="Google Sans"/>
            </a:endParaRPr>
          </a:p>
          <a:p>
            <a:pPr indent="0" lvl="0" marL="0" rtl="0" algn="l">
              <a:spcBef>
                <a:spcPts val="0"/>
              </a:spcBef>
              <a:spcAft>
                <a:spcPts val="0"/>
              </a:spcAft>
              <a:buNone/>
            </a:pPr>
            <a:r>
              <a:t/>
            </a:r>
            <a:endParaRPr sz="1100">
              <a:solidFill>
                <a:srgbClr val="5E6268"/>
              </a:solidFill>
              <a:latin typeface="Google Sans"/>
              <a:ea typeface="Google Sans"/>
              <a:cs typeface="Google Sans"/>
              <a:sym typeface="Google Sans"/>
            </a:endParaRPr>
          </a:p>
          <a:p>
            <a:pPr indent="0" lvl="0" marL="0" rtl="0" algn="l">
              <a:spcBef>
                <a:spcPts val="0"/>
              </a:spcBef>
              <a:spcAft>
                <a:spcPts val="0"/>
              </a:spcAft>
              <a:buNone/>
            </a:pPr>
            <a:r>
              <a:rPr lang="en" sz="1100">
                <a:solidFill>
                  <a:srgbClr val="5E6268"/>
                </a:solidFill>
                <a:latin typeface="Google Sans"/>
                <a:ea typeface="Google Sans"/>
                <a:cs typeface="Google Sans"/>
                <a:sym typeface="Google Sans"/>
              </a:rPr>
              <a:t>Length: Each session will last 10-20 minutes, based on a list of prompts</a:t>
            </a:r>
            <a:endParaRPr sz="1300">
              <a:solidFill>
                <a:srgbClr val="595959"/>
              </a:solidFill>
              <a:latin typeface="Roboto Light"/>
              <a:ea typeface="Roboto Light"/>
              <a:cs typeface="Roboto Light"/>
              <a:sym typeface="Roboto Light"/>
            </a:endParaRPr>
          </a:p>
        </p:txBody>
      </p:sp>
      <p:sp>
        <p:nvSpPr>
          <p:cNvPr id="91" name="Google Shape;91;p18"/>
          <p:cNvSpPr txBox="1"/>
          <p:nvPr/>
        </p:nvSpPr>
        <p:spPr>
          <a:xfrm>
            <a:off x="273625" y="404600"/>
            <a:ext cx="1764900" cy="75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Google Sans"/>
                <a:ea typeface="Google Sans"/>
                <a:cs typeface="Google Sans"/>
                <a:sym typeface="Google Sans"/>
              </a:rPr>
              <a:t>Study Details</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Google Sans"/>
                <a:ea typeface="Google Sans"/>
                <a:cs typeface="Google Sans"/>
                <a:sym typeface="Google Sans"/>
              </a:rPr>
              <a:t>Prototype / Design Tested</a:t>
            </a:r>
            <a:endParaRPr sz="1800">
              <a:solidFill>
                <a:srgbClr val="000000"/>
              </a:solidFill>
              <a:latin typeface="Google Sans"/>
              <a:ea typeface="Google Sans"/>
              <a:cs typeface="Google Sans"/>
              <a:sym typeface="Google Sans"/>
            </a:endParaRPr>
          </a:p>
        </p:txBody>
      </p:sp>
      <p:sp>
        <p:nvSpPr>
          <p:cNvPr id="97" name="Google Shape;97;p19"/>
          <p:cNvSpPr txBox="1"/>
          <p:nvPr/>
        </p:nvSpPr>
        <p:spPr>
          <a:xfrm>
            <a:off x="310725" y="934250"/>
            <a:ext cx="3200400" cy="320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S</a:t>
            </a:r>
            <a:r>
              <a:rPr lang="en" sz="1300">
                <a:solidFill>
                  <a:srgbClr val="595959"/>
                </a:solidFill>
                <a:latin typeface="Roboto Light"/>
                <a:ea typeface="Roboto Light"/>
                <a:cs typeface="Roboto Light"/>
                <a:sym typeface="Roboto Light"/>
              </a:rPr>
              <a:t>creenshot of homepage</a:t>
            </a:r>
            <a:br>
              <a:rPr lang="en" sz="1300">
                <a:solidFill>
                  <a:srgbClr val="595959"/>
                </a:solidFill>
                <a:latin typeface="Roboto Light"/>
                <a:ea typeface="Roboto Light"/>
                <a:cs typeface="Roboto Light"/>
                <a:sym typeface="Roboto Light"/>
              </a:rPr>
            </a:br>
            <a:br>
              <a:rPr lang="en" sz="1300">
                <a:solidFill>
                  <a:srgbClr val="595959"/>
                </a:solidFill>
                <a:latin typeface="Roboto Light"/>
                <a:ea typeface="Roboto Light"/>
                <a:cs typeface="Roboto Light"/>
                <a:sym typeface="Roboto Light"/>
              </a:rPr>
            </a:br>
            <a:br>
              <a:rPr lang="en" sz="1300">
                <a:solidFill>
                  <a:srgbClr val="595959"/>
                </a:solidFill>
                <a:latin typeface="Roboto Light"/>
                <a:ea typeface="Roboto Light"/>
                <a:cs typeface="Roboto Light"/>
                <a:sym typeface="Roboto Light"/>
              </a:rPr>
            </a:br>
            <a:endParaRPr sz="1300">
              <a:solidFill>
                <a:srgbClr val="595959"/>
              </a:solidFill>
              <a:latin typeface="Roboto Light"/>
              <a:ea typeface="Roboto Light"/>
              <a:cs typeface="Roboto Light"/>
              <a:sym typeface="Roboto Light"/>
            </a:endParaRPr>
          </a:p>
          <a:p>
            <a:pPr indent="0" lvl="0" marL="0" rtl="0" algn="l">
              <a:lnSpc>
                <a:spcPct val="115000"/>
              </a:lnSpc>
              <a:spcBef>
                <a:spcPts val="1600"/>
              </a:spcBef>
              <a:spcAft>
                <a:spcPts val="1600"/>
              </a:spcAft>
              <a:buNone/>
            </a:pPr>
            <a:r>
              <a:t/>
            </a:r>
            <a:endParaRPr sz="1100">
              <a:solidFill>
                <a:srgbClr val="595959"/>
              </a:solidFill>
              <a:latin typeface="Roboto Light"/>
              <a:ea typeface="Roboto Light"/>
              <a:cs typeface="Roboto Light"/>
              <a:sym typeface="Roboto Light"/>
            </a:endParaRPr>
          </a:p>
        </p:txBody>
      </p:sp>
      <p:pic>
        <p:nvPicPr>
          <p:cNvPr id="98" name="Google Shape;98;p19"/>
          <p:cNvPicPr preferRelativeResize="0"/>
          <p:nvPr/>
        </p:nvPicPr>
        <p:blipFill>
          <a:blip r:embed="rId3">
            <a:alphaModFix/>
          </a:blip>
          <a:stretch>
            <a:fillRect/>
          </a:stretch>
        </p:blipFill>
        <p:spPr>
          <a:xfrm>
            <a:off x="4393050" y="1429200"/>
            <a:ext cx="4397275" cy="2285100"/>
          </a:xfrm>
          <a:prstGeom prst="rect">
            <a:avLst/>
          </a:prstGeom>
          <a:noFill/>
          <a:ln>
            <a:noFill/>
          </a:ln>
        </p:spPr>
      </p:pic>
      <p:sp>
        <p:nvSpPr>
          <p:cNvPr id="99" name="Google Shape;99;p19"/>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0" name="Google Shape;100;p19"/>
          <p:cNvPicPr preferRelativeResize="0"/>
          <p:nvPr/>
        </p:nvPicPr>
        <p:blipFill>
          <a:blip r:embed="rId4">
            <a:alphaModFix/>
          </a:blip>
          <a:stretch>
            <a:fillRect/>
          </a:stretch>
        </p:blipFill>
        <p:spPr>
          <a:xfrm>
            <a:off x="5404826" y="55375"/>
            <a:ext cx="2604350" cy="49584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956075" y="1361850"/>
            <a:ext cx="6732000" cy="278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lt1"/>
                </a:solidFill>
              </a:rPr>
              <a:t>Themes</a:t>
            </a:r>
            <a:endParaRPr>
              <a:solidFill>
                <a:schemeClr val="lt1"/>
              </a:solidFill>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Google Sans"/>
                <a:ea typeface="Google Sans"/>
                <a:cs typeface="Google Sans"/>
                <a:sym typeface="Google Sans"/>
              </a:rPr>
              <a:t>Theme #1  </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
        <p:nvSpPr>
          <p:cNvPr id="111" name="Google Shape;111;p21"/>
          <p:cNvSpPr txBox="1"/>
          <p:nvPr/>
        </p:nvSpPr>
        <p:spPr>
          <a:xfrm>
            <a:off x="273625" y="971350"/>
            <a:ext cx="3585900" cy="32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5221F"/>
                </a:solidFill>
                <a:latin typeface="Google Sans"/>
                <a:ea typeface="Google Sans"/>
                <a:cs typeface="Google Sans"/>
                <a:sym typeface="Google Sans"/>
              </a:rPr>
              <a:t>For most users it is important to check their order twice before ordering</a:t>
            </a:r>
            <a:endParaRPr>
              <a:solidFill>
                <a:srgbClr val="C5221F"/>
              </a:solidFill>
              <a:latin typeface="Google Sans"/>
              <a:ea typeface="Google Sans"/>
              <a:cs typeface="Google Sans"/>
              <a:sym typeface="Google Sans"/>
            </a:endParaRPr>
          </a:p>
          <a:p>
            <a:pPr indent="0" lvl="0" marL="0" rtl="0" algn="l">
              <a:spcBef>
                <a:spcPts val="0"/>
              </a:spcBef>
              <a:spcAft>
                <a:spcPts val="0"/>
              </a:spcAft>
              <a:buNone/>
            </a:pPr>
            <a:r>
              <a:t/>
            </a:r>
            <a:endParaRPr>
              <a:solidFill>
                <a:srgbClr val="595959"/>
              </a:solidFill>
              <a:latin typeface="Google Sans"/>
              <a:ea typeface="Google Sans"/>
              <a:cs typeface="Google Sans"/>
              <a:sym typeface="Google Sans"/>
            </a:endParaRPr>
          </a:p>
          <a:p>
            <a:pPr indent="-311150" lvl="0" marL="457200" rtl="0" algn="l">
              <a:spcBef>
                <a:spcPts val="0"/>
              </a:spcBef>
              <a:spcAft>
                <a:spcPts val="0"/>
              </a:spcAft>
              <a:buClr>
                <a:srgbClr val="595959"/>
              </a:buClr>
              <a:buSzPts val="1300"/>
              <a:buFont typeface="Roboto Light"/>
              <a:buChar char="●"/>
            </a:pPr>
            <a:r>
              <a:rPr lang="en">
                <a:solidFill>
                  <a:srgbClr val="595959"/>
                </a:solidFill>
                <a:latin typeface="Google Sans"/>
                <a:ea typeface="Google Sans"/>
                <a:cs typeface="Google Sans"/>
                <a:sym typeface="Google Sans"/>
              </a:rPr>
              <a:t> 4 out of 5 participants had trouble with the checkout process when there was no final summary before order.</a:t>
            </a:r>
            <a:endParaRPr>
              <a:solidFill>
                <a:srgbClr val="595959"/>
              </a:solidFill>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a:solidFill>
                <a:srgbClr val="595959"/>
              </a:solidFill>
              <a:latin typeface="Google Sans"/>
              <a:ea typeface="Google Sans"/>
              <a:cs typeface="Google Sans"/>
              <a:sym typeface="Google Sans"/>
            </a:endParaRPr>
          </a:p>
          <a:p>
            <a:pPr indent="0" lvl="0" marL="0" rtl="0" algn="l">
              <a:spcBef>
                <a:spcPts val="1000"/>
              </a:spcBef>
              <a:spcAft>
                <a:spcPts val="0"/>
              </a:spcAft>
              <a:buNone/>
            </a:pPr>
            <a:r>
              <a:rPr lang="en">
                <a:solidFill>
                  <a:srgbClr val="595959"/>
                </a:solidFill>
                <a:latin typeface="Google Sans"/>
                <a:ea typeface="Google Sans"/>
                <a:cs typeface="Google Sans"/>
                <a:sym typeface="Google Sans"/>
              </a:rPr>
              <a:t>"I expected brief summary of my order in addition, but straight away congrants screen appeared."</a:t>
            </a:r>
            <a:endParaRPr>
              <a:solidFill>
                <a:srgbClr val="595959"/>
              </a:solidFill>
              <a:latin typeface="Google Sans"/>
              <a:ea typeface="Google Sans"/>
              <a:cs typeface="Google Sans"/>
              <a:sym typeface="Google Sans"/>
            </a:endParaRPr>
          </a:p>
          <a:p>
            <a:pPr indent="0" lvl="0" marL="0" rtl="0" algn="l">
              <a:lnSpc>
                <a:spcPct val="115000"/>
              </a:lnSpc>
              <a:spcBef>
                <a:spcPts val="0"/>
              </a:spcBef>
              <a:spcAft>
                <a:spcPts val="1000"/>
              </a:spcAft>
              <a:buNone/>
            </a:pPr>
            <a:r>
              <a:t/>
            </a:r>
            <a:endParaRPr sz="1300">
              <a:solidFill>
                <a:srgbClr val="595959"/>
              </a:solidFill>
              <a:latin typeface="Roboto Light"/>
              <a:ea typeface="Roboto Light"/>
              <a:cs typeface="Roboto Light"/>
              <a:sym typeface="Roboto Light"/>
            </a:endParaRPr>
          </a:p>
        </p:txBody>
      </p:sp>
      <p:sp>
        <p:nvSpPr>
          <p:cNvPr id="112" name="Google Shape;112;p21"/>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 name="Google Shape;113;p21"/>
          <p:cNvPicPr preferRelativeResize="0"/>
          <p:nvPr/>
        </p:nvPicPr>
        <p:blipFill>
          <a:blip r:embed="rId3">
            <a:alphaModFix/>
          </a:blip>
          <a:stretch>
            <a:fillRect/>
          </a:stretch>
        </p:blipFill>
        <p:spPr>
          <a:xfrm>
            <a:off x="5512875" y="95025"/>
            <a:ext cx="2699426" cy="4953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Google Sans"/>
                <a:ea typeface="Google Sans"/>
                <a:cs typeface="Google Sans"/>
                <a:sym typeface="Google Sans"/>
              </a:rPr>
              <a:t>Theme #</a:t>
            </a:r>
            <a:r>
              <a:rPr lang="en" sz="1800">
                <a:latin typeface="Google Sans"/>
                <a:ea typeface="Google Sans"/>
                <a:cs typeface="Google Sans"/>
                <a:sym typeface="Google Sans"/>
              </a:rPr>
              <a:t>2</a:t>
            </a:r>
            <a:r>
              <a:rPr lang="en" sz="1800">
                <a:solidFill>
                  <a:srgbClr val="000000"/>
                </a:solidFill>
                <a:latin typeface="Google Sans"/>
                <a:ea typeface="Google Sans"/>
                <a:cs typeface="Google Sans"/>
                <a:sym typeface="Google Sans"/>
              </a:rPr>
              <a:t>  </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
        <p:nvSpPr>
          <p:cNvPr id="119" name="Google Shape;119;p22"/>
          <p:cNvSpPr txBox="1"/>
          <p:nvPr/>
        </p:nvSpPr>
        <p:spPr>
          <a:xfrm>
            <a:off x="273625" y="971350"/>
            <a:ext cx="3585900" cy="32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5221F"/>
                </a:solidFill>
                <a:latin typeface="Google Sans"/>
                <a:ea typeface="Google Sans"/>
                <a:cs typeface="Google Sans"/>
                <a:sym typeface="Google Sans"/>
              </a:rPr>
              <a:t>N</a:t>
            </a:r>
            <a:r>
              <a:rPr lang="en">
                <a:solidFill>
                  <a:srgbClr val="C5221F"/>
                </a:solidFill>
                <a:latin typeface="Google Sans"/>
                <a:ea typeface="Google Sans"/>
                <a:cs typeface="Google Sans"/>
                <a:sym typeface="Google Sans"/>
              </a:rPr>
              <a:t>ot everyone needs to display details of the item to order it.</a:t>
            </a:r>
            <a:endParaRPr>
              <a:solidFill>
                <a:srgbClr val="188038"/>
              </a:solidFill>
              <a:latin typeface="Google Sans"/>
              <a:ea typeface="Google Sans"/>
              <a:cs typeface="Google Sans"/>
              <a:sym typeface="Google Sans"/>
            </a:endParaRPr>
          </a:p>
          <a:p>
            <a:pPr indent="0" lvl="0" marL="0" rtl="0" algn="l">
              <a:spcBef>
                <a:spcPts val="0"/>
              </a:spcBef>
              <a:spcAft>
                <a:spcPts val="0"/>
              </a:spcAft>
              <a:buNone/>
            </a:pPr>
            <a:r>
              <a:t/>
            </a:r>
            <a:endParaRPr>
              <a:solidFill>
                <a:srgbClr val="C5221F"/>
              </a:solidFill>
              <a:latin typeface="Google Sans"/>
              <a:ea typeface="Google Sans"/>
              <a:cs typeface="Google Sans"/>
              <a:sym typeface="Google Sans"/>
            </a:endParaRPr>
          </a:p>
          <a:p>
            <a:pPr indent="0" lvl="0" marL="0" rtl="0" algn="l">
              <a:spcBef>
                <a:spcPts val="0"/>
              </a:spcBef>
              <a:spcAft>
                <a:spcPts val="0"/>
              </a:spcAft>
              <a:buNone/>
            </a:pPr>
            <a:r>
              <a:t/>
            </a:r>
            <a:endParaRPr>
              <a:solidFill>
                <a:srgbClr val="595959"/>
              </a:solidFill>
              <a:latin typeface="Google Sans"/>
              <a:ea typeface="Google Sans"/>
              <a:cs typeface="Google Sans"/>
              <a:sym typeface="Google Sans"/>
            </a:endParaRPr>
          </a:p>
          <a:p>
            <a:pPr indent="-311150" lvl="0" marL="457200" rtl="0" algn="l">
              <a:spcBef>
                <a:spcPts val="0"/>
              </a:spcBef>
              <a:spcAft>
                <a:spcPts val="0"/>
              </a:spcAft>
              <a:buClr>
                <a:srgbClr val="595959"/>
              </a:buClr>
              <a:buSzPts val="1300"/>
              <a:buFont typeface="Roboto Light"/>
              <a:buChar char="●"/>
            </a:pPr>
            <a:r>
              <a:rPr lang="en">
                <a:solidFill>
                  <a:srgbClr val="595959"/>
                </a:solidFill>
                <a:latin typeface="Google Sans"/>
                <a:ea typeface="Google Sans"/>
                <a:cs typeface="Google Sans"/>
                <a:sym typeface="Google Sans"/>
              </a:rPr>
              <a:t> </a:t>
            </a:r>
            <a:r>
              <a:rPr lang="en">
                <a:solidFill>
                  <a:srgbClr val="595959"/>
                </a:solidFill>
                <a:latin typeface="Google Sans"/>
                <a:ea typeface="Google Sans"/>
                <a:cs typeface="Google Sans"/>
                <a:sym typeface="Google Sans"/>
              </a:rPr>
              <a:t>3 out of 5 participants found difficulty in searching the menu, because it is possible to order the item only from the item detail</a:t>
            </a:r>
            <a:endParaRPr>
              <a:solidFill>
                <a:srgbClr val="595959"/>
              </a:solidFill>
              <a:latin typeface="Google Sans"/>
              <a:ea typeface="Google Sans"/>
              <a:cs typeface="Google Sans"/>
              <a:sym typeface="Google Sans"/>
            </a:endParaRPr>
          </a:p>
          <a:p>
            <a:pPr indent="0" lvl="0" marL="457200" rtl="0" algn="l">
              <a:lnSpc>
                <a:spcPct val="115000"/>
              </a:lnSpc>
              <a:spcBef>
                <a:spcPts val="0"/>
              </a:spcBef>
              <a:spcAft>
                <a:spcPts val="0"/>
              </a:spcAft>
              <a:buNone/>
            </a:pPr>
            <a:r>
              <a:t/>
            </a:r>
            <a:endParaRPr>
              <a:solidFill>
                <a:srgbClr val="595959"/>
              </a:solidFill>
              <a:latin typeface="Google Sans"/>
              <a:ea typeface="Google Sans"/>
              <a:cs typeface="Google Sans"/>
              <a:sym typeface="Google Sans"/>
            </a:endParaRPr>
          </a:p>
          <a:p>
            <a:pPr indent="0" lvl="0" marL="0" rtl="0" algn="l">
              <a:spcBef>
                <a:spcPts val="1000"/>
              </a:spcBef>
              <a:spcAft>
                <a:spcPts val="0"/>
              </a:spcAft>
              <a:buNone/>
            </a:pPr>
            <a:r>
              <a:rPr lang="en">
                <a:solidFill>
                  <a:srgbClr val="595959"/>
                </a:solidFill>
                <a:latin typeface="Google Sans"/>
                <a:ea typeface="Google Sans"/>
                <a:cs typeface="Google Sans"/>
                <a:sym typeface="Google Sans"/>
              </a:rPr>
              <a:t>"Now, I do not know, what to do. I am confused. When I press the image, nothing happened. I got stuck."</a:t>
            </a:r>
            <a:endParaRPr>
              <a:solidFill>
                <a:srgbClr val="595959"/>
              </a:solidFill>
              <a:latin typeface="Google Sans"/>
              <a:ea typeface="Google Sans"/>
              <a:cs typeface="Google Sans"/>
              <a:sym typeface="Google Sans"/>
            </a:endParaRPr>
          </a:p>
          <a:p>
            <a:pPr indent="0" lvl="0" marL="0" rtl="0" algn="l">
              <a:lnSpc>
                <a:spcPct val="115000"/>
              </a:lnSpc>
              <a:spcBef>
                <a:spcPts val="0"/>
              </a:spcBef>
              <a:spcAft>
                <a:spcPts val="1000"/>
              </a:spcAft>
              <a:buNone/>
            </a:pPr>
            <a:r>
              <a:t/>
            </a:r>
            <a:endParaRPr sz="1300">
              <a:solidFill>
                <a:srgbClr val="595959"/>
              </a:solidFill>
              <a:latin typeface="Roboto Light"/>
              <a:ea typeface="Roboto Light"/>
              <a:cs typeface="Roboto Light"/>
              <a:sym typeface="Roboto Light"/>
            </a:endParaRPr>
          </a:p>
        </p:txBody>
      </p:sp>
      <p:sp>
        <p:nvSpPr>
          <p:cNvPr id="120" name="Google Shape;120;p22"/>
          <p:cNvSpPr/>
          <p:nvPr/>
        </p:nvSpPr>
        <p:spPr>
          <a:xfrm>
            <a:off x="6257053" y="3068575"/>
            <a:ext cx="1732800" cy="501600"/>
          </a:xfrm>
          <a:prstGeom prst="rect">
            <a:avLst/>
          </a:prstGeom>
          <a:noFill/>
          <a:ln cap="flat" cmpd="sng" w="2857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285F4"/>
              </a:solidFill>
            </a:endParaRPr>
          </a:p>
        </p:txBody>
      </p:sp>
      <p:grpSp>
        <p:nvGrpSpPr>
          <p:cNvPr id="121" name="Google Shape;121;p22"/>
          <p:cNvGrpSpPr/>
          <p:nvPr/>
        </p:nvGrpSpPr>
        <p:grpSpPr>
          <a:xfrm>
            <a:off x="6134289" y="2951327"/>
            <a:ext cx="234000" cy="234000"/>
            <a:chOff x="4462947" y="2315504"/>
            <a:chExt cx="234000" cy="234000"/>
          </a:xfrm>
        </p:grpSpPr>
        <p:sp>
          <p:nvSpPr>
            <p:cNvPr id="122" name="Google Shape;122;p22"/>
            <p:cNvSpPr/>
            <p:nvPr/>
          </p:nvSpPr>
          <p:spPr>
            <a:xfrm>
              <a:off x="4504550" y="2364650"/>
              <a:ext cx="165900" cy="1659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23" name="Google Shape;123;p22"/>
            <p:cNvSpPr txBox="1"/>
            <p:nvPr/>
          </p:nvSpPr>
          <p:spPr>
            <a:xfrm>
              <a:off x="4462947" y="2315504"/>
              <a:ext cx="234000" cy="23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oboto"/>
                  <a:ea typeface="Roboto"/>
                  <a:cs typeface="Roboto"/>
                  <a:sym typeface="Roboto"/>
                </a:rPr>
                <a:t>a</a:t>
              </a:r>
              <a:endParaRPr sz="900">
                <a:solidFill>
                  <a:srgbClr val="FFFFFF"/>
                </a:solidFill>
                <a:latin typeface="Roboto"/>
                <a:ea typeface="Roboto"/>
                <a:cs typeface="Roboto"/>
                <a:sym typeface="Roboto"/>
              </a:endParaRPr>
            </a:p>
          </p:txBody>
        </p:sp>
      </p:grpSp>
      <p:sp>
        <p:nvSpPr>
          <p:cNvPr id="124" name="Google Shape;124;p22"/>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5" name="Google Shape;125;p22"/>
          <p:cNvPicPr preferRelativeResize="0"/>
          <p:nvPr/>
        </p:nvPicPr>
        <p:blipFill>
          <a:blip r:embed="rId3">
            <a:alphaModFix/>
          </a:blip>
          <a:stretch>
            <a:fillRect/>
          </a:stretch>
        </p:blipFill>
        <p:spPr>
          <a:xfrm>
            <a:off x="5462398" y="0"/>
            <a:ext cx="2582304"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