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255385"/>
    <a:srgbClr val="3494CD"/>
    <a:srgbClr val="6ED0EE"/>
    <a:srgbClr val="2B6CAB"/>
    <a:srgbClr val="4392C3"/>
    <a:srgbClr val="3292CC"/>
    <a:srgbClr val="912F11"/>
    <a:srgbClr val="53BBE3"/>
    <a:srgbClr val="3F92CB"/>
    <a:srgbClr val="54B6E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293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0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1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2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6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70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7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6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864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D9ED-D329-4319-BDDC-953585DE2F7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6DE0-2B0E-4C11-AEB8-C4D45744449B}" type="slidenum">
              <a:rPr altLang="en-US" lang="zh-CN" smtClean="0"/>
            </a:fld>
            <a:endParaRPr altLang="en-US" lang="zh-CN"/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2" cstate="print"/>
          <a:srcRect l="26623" t="41127" r="21331" b="5208"/>
          <a:stretch>
            <a:fillRect/>
          </a:stretch>
        </p:blipFill>
        <p:spPr>
          <a:xfrm>
            <a:off x="2201333" y="-12462"/>
            <a:ext cx="7772400" cy="6870462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6176" t="60238" r="20489" b="4766"/>
          <a:stretch>
            <a:fillRect/>
          </a:stretch>
        </p:blipFill>
        <p:spPr>
          <a:xfrm>
            <a:off x="0" y="-20725"/>
            <a:ext cx="12192000" cy="6968836"/>
          </a:xfrm>
          <a:custGeom>
            <a:avLst/>
            <a:gdLst>
              <a:gd name="connsiteX0" fmla="*/ 0 w 4031673"/>
              <a:gd name="connsiteY0" fmla="*/ 0 h 2267816"/>
              <a:gd name="connsiteX1" fmla="*/ 4031673 w 4031673"/>
              <a:gd name="connsiteY1" fmla="*/ 0 h 2267816"/>
              <a:gd name="connsiteX2" fmla="*/ 4031673 w 4031673"/>
              <a:gd name="connsiteY2" fmla="*/ 2267816 h 2267816"/>
              <a:gd name="connsiteX3" fmla="*/ 0 w 4031673"/>
              <a:gd name="connsiteY3" fmla="*/ 2267816 h 226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1673" h="2267816">
                <a:moveTo>
                  <a:pt x="0" y="0"/>
                </a:moveTo>
                <a:lnTo>
                  <a:pt x="4031673" y="0"/>
                </a:lnTo>
                <a:lnTo>
                  <a:pt x="4031673" y="2267816"/>
                </a:lnTo>
                <a:lnTo>
                  <a:pt x="0" y="2267816"/>
                </a:lnTo>
                <a:close/>
              </a:path>
            </a:pathLst>
          </a:custGeom>
        </p:spPr>
      </p:pic>
      <p:sp>
        <p:nvSpPr>
          <p:cNvPr id="1048586" name=""/>
          <p:cNvSpPr txBox="1"/>
          <p:nvPr/>
        </p:nvSpPr>
        <p:spPr>
          <a:xfrm>
            <a:off x="1048000" y="1573530"/>
            <a:ext cx="10096000" cy="3710941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Shahrisabz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davlat pedagogika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instituti MI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yo'nalishi 302-guruh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talabasi Turayeva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Nozimaning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veb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texnologiyalari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fanidan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tayyorlagan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mustaqil ishi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.</a:t>
            </a:r>
            <a:r>
              <a:rPr altLang="uz" b="1" sz="4800" i="1" lang="en-US" u="none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rial"/>
              </a:rPr>
              <a:t> </a:t>
            </a:r>
            <a:endParaRPr b="1" sz="4800" i="1" lang="uz-UZ-#Latn" u="none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84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613" name="Freeform 37"/>
          <p:cNvSpPr/>
          <p:nvPr/>
        </p:nvSpPr>
        <p:spPr bwMode="auto">
          <a:xfrm>
            <a:off x="1736072" y="3952059"/>
            <a:ext cx="2184023" cy="499956"/>
          </a:xfrm>
          <a:custGeom>
            <a:avLst/>
            <a:gdLst>
              <a:gd name="T0" fmla="*/ 2147483646 w 1577"/>
              <a:gd name="T1" fmla="*/ 2147483646 h 361"/>
              <a:gd name="T2" fmla="*/ 2147483646 w 1577"/>
              <a:gd name="T3" fmla="*/ 0 h 361"/>
              <a:gd name="T4" fmla="*/ 0 w 1577"/>
              <a:gd name="T5" fmla="*/ 2147483646 h 361"/>
              <a:gd name="T6" fmla="*/ 2147483646 w 1577"/>
              <a:gd name="T7" fmla="*/ 2147483646 h 361"/>
              <a:gd name="T8" fmla="*/ 2147483646 w 1577"/>
              <a:gd name="T9" fmla="*/ 2147483646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7" h="361">
                <a:moveTo>
                  <a:pt x="1577" y="361"/>
                </a:moveTo>
                <a:lnTo>
                  <a:pt x="787" y="0"/>
                </a:lnTo>
                <a:lnTo>
                  <a:pt x="0" y="361"/>
                </a:lnTo>
                <a:lnTo>
                  <a:pt x="787" y="361"/>
                </a:lnTo>
                <a:lnTo>
                  <a:pt x="1577" y="361"/>
                </a:lnTo>
                <a:close/>
              </a:path>
            </a:pathLst>
          </a:custGeom>
          <a:solidFill>
            <a:srgbClr val="2B6CAB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4" name="Freeform 38"/>
          <p:cNvSpPr/>
          <p:nvPr/>
        </p:nvSpPr>
        <p:spPr bwMode="auto">
          <a:xfrm>
            <a:off x="2826006" y="2808113"/>
            <a:ext cx="1094089" cy="1643902"/>
          </a:xfrm>
          <a:custGeom>
            <a:avLst/>
            <a:gdLst>
              <a:gd name="T0" fmla="*/ 2147483646 w 790"/>
              <a:gd name="T1" fmla="*/ 2147483646 h 1187"/>
              <a:gd name="T2" fmla="*/ 0 w 790"/>
              <a:gd name="T3" fmla="*/ 0 h 1187"/>
              <a:gd name="T4" fmla="*/ 0 w 790"/>
              <a:gd name="T5" fmla="*/ 2147483646 h 1187"/>
              <a:gd name="T6" fmla="*/ 2147483646 w 790"/>
              <a:gd name="T7" fmla="*/ 2147483646 h 1187"/>
              <a:gd name="T8" fmla="*/ 2147483646 w 790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" h="1187">
                <a:moveTo>
                  <a:pt x="394" y="593"/>
                </a:moveTo>
                <a:lnTo>
                  <a:pt x="0" y="0"/>
                </a:lnTo>
                <a:lnTo>
                  <a:pt x="0" y="826"/>
                </a:lnTo>
                <a:lnTo>
                  <a:pt x="790" y="1187"/>
                </a:lnTo>
                <a:lnTo>
                  <a:pt x="394" y="593"/>
                </a:lnTo>
                <a:close/>
              </a:path>
            </a:pathLst>
          </a:custGeom>
          <a:solidFill>
            <a:srgbClr val="3494CD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5" name="Freeform 39"/>
          <p:cNvSpPr/>
          <p:nvPr/>
        </p:nvSpPr>
        <p:spPr bwMode="auto">
          <a:xfrm>
            <a:off x="1736072" y="2808113"/>
            <a:ext cx="1089934" cy="1643902"/>
          </a:xfrm>
          <a:custGeom>
            <a:avLst/>
            <a:gdLst>
              <a:gd name="T0" fmla="*/ 2147483646 w 787"/>
              <a:gd name="T1" fmla="*/ 2147483646 h 1187"/>
              <a:gd name="T2" fmla="*/ 0 w 787"/>
              <a:gd name="T3" fmla="*/ 2147483646 h 1187"/>
              <a:gd name="T4" fmla="*/ 2147483646 w 787"/>
              <a:gd name="T5" fmla="*/ 2147483646 h 1187"/>
              <a:gd name="T6" fmla="*/ 2147483646 w 787"/>
              <a:gd name="T7" fmla="*/ 0 h 1187"/>
              <a:gd name="T8" fmla="*/ 2147483646 w 787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1187">
                <a:moveTo>
                  <a:pt x="394" y="593"/>
                </a:moveTo>
                <a:lnTo>
                  <a:pt x="0" y="1187"/>
                </a:lnTo>
                <a:lnTo>
                  <a:pt x="787" y="826"/>
                </a:lnTo>
                <a:lnTo>
                  <a:pt x="787" y="0"/>
                </a:lnTo>
                <a:lnTo>
                  <a:pt x="394" y="593"/>
                </a:lnTo>
                <a:close/>
              </a:path>
            </a:pathLst>
          </a:custGeom>
          <a:solidFill>
            <a:srgbClr val="6ED0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6" name="Freeform 40"/>
          <p:cNvSpPr/>
          <p:nvPr/>
        </p:nvSpPr>
        <p:spPr bwMode="auto">
          <a:xfrm>
            <a:off x="3920095" y="4457555"/>
            <a:ext cx="2185408" cy="504111"/>
          </a:xfrm>
          <a:custGeom>
            <a:avLst/>
            <a:gdLst>
              <a:gd name="T0" fmla="*/ 0 w 1578"/>
              <a:gd name="T1" fmla="*/ 0 h 364"/>
              <a:gd name="T2" fmla="*/ 2147483646 w 1578"/>
              <a:gd name="T3" fmla="*/ 2147483646 h 364"/>
              <a:gd name="T4" fmla="*/ 2147483646 w 1578"/>
              <a:gd name="T5" fmla="*/ 0 h 364"/>
              <a:gd name="T6" fmla="*/ 2147483646 w 1578"/>
              <a:gd name="T7" fmla="*/ 0 h 364"/>
              <a:gd name="T8" fmla="*/ 0 w 1578"/>
              <a:gd name="T9" fmla="*/ 0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8" h="364">
                <a:moveTo>
                  <a:pt x="0" y="0"/>
                </a:moveTo>
                <a:lnTo>
                  <a:pt x="788" y="364"/>
                </a:lnTo>
                <a:lnTo>
                  <a:pt x="1578" y="0"/>
                </a:lnTo>
                <a:lnTo>
                  <a:pt x="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2B6CAB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7" name="Freeform 41"/>
          <p:cNvSpPr/>
          <p:nvPr/>
        </p:nvSpPr>
        <p:spPr bwMode="auto">
          <a:xfrm>
            <a:off x="3920095" y="4452015"/>
            <a:ext cx="1091318" cy="1643903"/>
          </a:xfrm>
          <a:custGeom>
            <a:avLst/>
            <a:gdLst>
              <a:gd name="T0" fmla="*/ 2147483646 w 788"/>
              <a:gd name="T1" fmla="*/ 2147483646 h 1187"/>
              <a:gd name="T2" fmla="*/ 2147483646 w 788"/>
              <a:gd name="T3" fmla="*/ 2147483646 h 1187"/>
              <a:gd name="T4" fmla="*/ 2147483646 w 788"/>
              <a:gd name="T5" fmla="*/ 2147483646 h 1187"/>
              <a:gd name="T6" fmla="*/ 0 w 788"/>
              <a:gd name="T7" fmla="*/ 0 h 1187"/>
              <a:gd name="T8" fmla="*/ 2147483646 w 788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1187">
                <a:moveTo>
                  <a:pt x="394" y="593"/>
                </a:moveTo>
                <a:lnTo>
                  <a:pt x="788" y="1187"/>
                </a:lnTo>
                <a:lnTo>
                  <a:pt x="788" y="364"/>
                </a:lnTo>
                <a:lnTo>
                  <a:pt x="0" y="0"/>
                </a:lnTo>
                <a:lnTo>
                  <a:pt x="394" y="593"/>
                </a:lnTo>
                <a:close/>
              </a:path>
            </a:pathLst>
          </a:custGeom>
          <a:solidFill>
            <a:srgbClr val="6ED0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8" name="Freeform 42"/>
          <p:cNvSpPr/>
          <p:nvPr/>
        </p:nvSpPr>
        <p:spPr bwMode="auto">
          <a:xfrm>
            <a:off x="5011413" y="4452015"/>
            <a:ext cx="1094089" cy="1643903"/>
          </a:xfrm>
          <a:custGeom>
            <a:avLst/>
            <a:gdLst>
              <a:gd name="T0" fmla="*/ 2147483646 w 790"/>
              <a:gd name="T1" fmla="*/ 2147483646 h 1187"/>
              <a:gd name="T2" fmla="*/ 2147483646 w 790"/>
              <a:gd name="T3" fmla="*/ 0 h 1187"/>
              <a:gd name="T4" fmla="*/ 0 w 790"/>
              <a:gd name="T5" fmla="*/ 2147483646 h 1187"/>
              <a:gd name="T6" fmla="*/ 0 w 790"/>
              <a:gd name="T7" fmla="*/ 2147483646 h 1187"/>
              <a:gd name="T8" fmla="*/ 2147483646 w 790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" h="1187">
                <a:moveTo>
                  <a:pt x="393" y="593"/>
                </a:moveTo>
                <a:lnTo>
                  <a:pt x="790" y="0"/>
                </a:lnTo>
                <a:lnTo>
                  <a:pt x="0" y="364"/>
                </a:lnTo>
                <a:lnTo>
                  <a:pt x="0" y="1187"/>
                </a:lnTo>
                <a:lnTo>
                  <a:pt x="393" y="593"/>
                </a:lnTo>
                <a:close/>
              </a:path>
            </a:pathLst>
          </a:custGeom>
          <a:solidFill>
            <a:srgbClr val="3494CD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19" name="Freeform 43"/>
          <p:cNvSpPr/>
          <p:nvPr/>
        </p:nvSpPr>
        <p:spPr bwMode="auto">
          <a:xfrm>
            <a:off x="6105502" y="3952059"/>
            <a:ext cx="2179868" cy="499956"/>
          </a:xfrm>
          <a:custGeom>
            <a:avLst/>
            <a:gdLst>
              <a:gd name="T0" fmla="*/ 2147483646 w 1574"/>
              <a:gd name="T1" fmla="*/ 2147483646 h 361"/>
              <a:gd name="T2" fmla="*/ 2147483646 w 1574"/>
              <a:gd name="T3" fmla="*/ 0 h 361"/>
              <a:gd name="T4" fmla="*/ 0 w 1574"/>
              <a:gd name="T5" fmla="*/ 2147483646 h 361"/>
              <a:gd name="T6" fmla="*/ 2147483646 w 1574"/>
              <a:gd name="T7" fmla="*/ 2147483646 h 361"/>
              <a:gd name="T8" fmla="*/ 2147483646 w 1574"/>
              <a:gd name="T9" fmla="*/ 2147483646 h 3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4" h="361">
                <a:moveTo>
                  <a:pt x="1574" y="361"/>
                </a:moveTo>
                <a:lnTo>
                  <a:pt x="787" y="0"/>
                </a:lnTo>
                <a:lnTo>
                  <a:pt x="0" y="361"/>
                </a:lnTo>
                <a:lnTo>
                  <a:pt x="787" y="361"/>
                </a:lnTo>
                <a:lnTo>
                  <a:pt x="1574" y="361"/>
                </a:lnTo>
                <a:close/>
              </a:path>
            </a:pathLst>
          </a:custGeom>
          <a:solidFill>
            <a:srgbClr val="2B6CAB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0" name="Freeform 44"/>
          <p:cNvSpPr/>
          <p:nvPr/>
        </p:nvSpPr>
        <p:spPr bwMode="auto">
          <a:xfrm>
            <a:off x="7195436" y="2808113"/>
            <a:ext cx="1089934" cy="1643902"/>
          </a:xfrm>
          <a:custGeom>
            <a:avLst/>
            <a:gdLst>
              <a:gd name="T0" fmla="*/ 2147483646 w 787"/>
              <a:gd name="T1" fmla="*/ 2147483646 h 1187"/>
              <a:gd name="T2" fmla="*/ 0 w 787"/>
              <a:gd name="T3" fmla="*/ 0 h 1187"/>
              <a:gd name="T4" fmla="*/ 0 w 787"/>
              <a:gd name="T5" fmla="*/ 2147483646 h 1187"/>
              <a:gd name="T6" fmla="*/ 2147483646 w 787"/>
              <a:gd name="T7" fmla="*/ 2147483646 h 1187"/>
              <a:gd name="T8" fmla="*/ 2147483646 w 787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1187">
                <a:moveTo>
                  <a:pt x="394" y="593"/>
                </a:moveTo>
                <a:lnTo>
                  <a:pt x="0" y="0"/>
                </a:lnTo>
                <a:lnTo>
                  <a:pt x="0" y="826"/>
                </a:lnTo>
                <a:lnTo>
                  <a:pt x="787" y="1187"/>
                </a:lnTo>
                <a:lnTo>
                  <a:pt x="394" y="593"/>
                </a:lnTo>
                <a:close/>
              </a:path>
            </a:pathLst>
          </a:custGeom>
          <a:solidFill>
            <a:srgbClr val="3494CD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1" name="Freeform 45"/>
          <p:cNvSpPr/>
          <p:nvPr/>
        </p:nvSpPr>
        <p:spPr bwMode="auto">
          <a:xfrm>
            <a:off x="6105502" y="2808113"/>
            <a:ext cx="1089935" cy="1643902"/>
          </a:xfrm>
          <a:custGeom>
            <a:avLst/>
            <a:gdLst>
              <a:gd name="T0" fmla="*/ 2147483646 w 787"/>
              <a:gd name="T1" fmla="*/ 2147483646 h 1187"/>
              <a:gd name="T2" fmla="*/ 0 w 787"/>
              <a:gd name="T3" fmla="*/ 2147483646 h 1187"/>
              <a:gd name="T4" fmla="*/ 2147483646 w 787"/>
              <a:gd name="T5" fmla="*/ 2147483646 h 1187"/>
              <a:gd name="T6" fmla="*/ 2147483646 w 787"/>
              <a:gd name="T7" fmla="*/ 0 h 1187"/>
              <a:gd name="T8" fmla="*/ 2147483646 w 787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1187">
                <a:moveTo>
                  <a:pt x="393" y="593"/>
                </a:moveTo>
                <a:lnTo>
                  <a:pt x="0" y="1187"/>
                </a:lnTo>
                <a:lnTo>
                  <a:pt x="787" y="826"/>
                </a:lnTo>
                <a:lnTo>
                  <a:pt x="787" y="0"/>
                </a:lnTo>
                <a:lnTo>
                  <a:pt x="393" y="593"/>
                </a:lnTo>
                <a:close/>
              </a:path>
            </a:pathLst>
          </a:custGeom>
          <a:solidFill>
            <a:srgbClr val="6ED0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2" name="Freeform 46"/>
          <p:cNvSpPr/>
          <p:nvPr/>
        </p:nvSpPr>
        <p:spPr bwMode="auto">
          <a:xfrm>
            <a:off x="8285369" y="4457555"/>
            <a:ext cx="2185408" cy="504111"/>
          </a:xfrm>
          <a:custGeom>
            <a:avLst/>
            <a:gdLst>
              <a:gd name="T0" fmla="*/ 0 w 1578"/>
              <a:gd name="T1" fmla="*/ 0 h 364"/>
              <a:gd name="T2" fmla="*/ 2147483646 w 1578"/>
              <a:gd name="T3" fmla="*/ 2147483646 h 364"/>
              <a:gd name="T4" fmla="*/ 2147483646 w 1578"/>
              <a:gd name="T5" fmla="*/ 0 h 364"/>
              <a:gd name="T6" fmla="*/ 2147483646 w 1578"/>
              <a:gd name="T7" fmla="*/ 0 h 364"/>
              <a:gd name="T8" fmla="*/ 0 w 1578"/>
              <a:gd name="T9" fmla="*/ 0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8" h="364">
                <a:moveTo>
                  <a:pt x="0" y="0"/>
                </a:moveTo>
                <a:lnTo>
                  <a:pt x="790" y="364"/>
                </a:lnTo>
                <a:lnTo>
                  <a:pt x="1578" y="0"/>
                </a:lnTo>
                <a:lnTo>
                  <a:pt x="790" y="0"/>
                </a:lnTo>
                <a:lnTo>
                  <a:pt x="0" y="0"/>
                </a:lnTo>
                <a:close/>
              </a:path>
            </a:pathLst>
          </a:custGeom>
          <a:solidFill>
            <a:srgbClr val="2B6CAB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3" name="Freeform 47"/>
          <p:cNvSpPr/>
          <p:nvPr/>
        </p:nvSpPr>
        <p:spPr bwMode="auto">
          <a:xfrm>
            <a:off x="8285369" y="4452015"/>
            <a:ext cx="1094089" cy="1643903"/>
          </a:xfrm>
          <a:custGeom>
            <a:avLst/>
            <a:gdLst>
              <a:gd name="T0" fmla="*/ 2147483646 w 790"/>
              <a:gd name="T1" fmla="*/ 2147483646 h 1187"/>
              <a:gd name="T2" fmla="*/ 2147483646 w 790"/>
              <a:gd name="T3" fmla="*/ 2147483646 h 1187"/>
              <a:gd name="T4" fmla="*/ 2147483646 w 790"/>
              <a:gd name="T5" fmla="*/ 2147483646 h 1187"/>
              <a:gd name="T6" fmla="*/ 0 w 790"/>
              <a:gd name="T7" fmla="*/ 0 h 1187"/>
              <a:gd name="T8" fmla="*/ 2147483646 w 790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0" h="1187">
                <a:moveTo>
                  <a:pt x="397" y="593"/>
                </a:moveTo>
                <a:lnTo>
                  <a:pt x="790" y="1187"/>
                </a:lnTo>
                <a:lnTo>
                  <a:pt x="790" y="364"/>
                </a:lnTo>
                <a:lnTo>
                  <a:pt x="0" y="0"/>
                </a:lnTo>
                <a:lnTo>
                  <a:pt x="397" y="593"/>
                </a:lnTo>
                <a:close/>
              </a:path>
            </a:pathLst>
          </a:custGeom>
          <a:solidFill>
            <a:srgbClr val="6ED0EE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4" name="Freeform 48"/>
          <p:cNvSpPr/>
          <p:nvPr/>
        </p:nvSpPr>
        <p:spPr bwMode="auto">
          <a:xfrm>
            <a:off x="9379459" y="4452015"/>
            <a:ext cx="1091318" cy="1643903"/>
          </a:xfrm>
          <a:custGeom>
            <a:avLst/>
            <a:gdLst>
              <a:gd name="T0" fmla="*/ 2147483646 w 788"/>
              <a:gd name="T1" fmla="*/ 2147483646 h 1187"/>
              <a:gd name="T2" fmla="*/ 2147483646 w 788"/>
              <a:gd name="T3" fmla="*/ 0 h 1187"/>
              <a:gd name="T4" fmla="*/ 0 w 788"/>
              <a:gd name="T5" fmla="*/ 2147483646 h 1187"/>
              <a:gd name="T6" fmla="*/ 0 w 788"/>
              <a:gd name="T7" fmla="*/ 2147483646 h 1187"/>
              <a:gd name="T8" fmla="*/ 2147483646 w 788"/>
              <a:gd name="T9" fmla="*/ 2147483646 h 1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8" h="1187">
                <a:moveTo>
                  <a:pt x="394" y="593"/>
                </a:moveTo>
                <a:lnTo>
                  <a:pt x="788" y="0"/>
                </a:lnTo>
                <a:lnTo>
                  <a:pt x="0" y="364"/>
                </a:lnTo>
                <a:lnTo>
                  <a:pt x="0" y="1187"/>
                </a:lnTo>
                <a:lnTo>
                  <a:pt x="394" y="593"/>
                </a:lnTo>
                <a:close/>
              </a:path>
            </a:pathLst>
          </a:custGeom>
          <a:solidFill>
            <a:srgbClr val="3494CD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25" name=""/>
          <p:cNvSpPr txBox="1"/>
          <p:nvPr/>
        </p:nvSpPr>
        <p:spPr>
          <a:xfrm>
            <a:off x="1361416" y="697231"/>
            <a:ext cx="9109361" cy="5463539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Eng keng tarqalgan operatsion tizimlar uchun (Windows, MacOS, Linux) PHP 
dasturiy ta'minotini ishlab chiqish paketlarining mavjudligi, ya'ni biz ushbu 
operatsion tizimlarning har qandayida web-saytlar yaratishimiz mumkin.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8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626" name=""/>
          <p:cNvSpPr txBox="1"/>
          <p:nvPr/>
        </p:nvSpPr>
        <p:spPr>
          <a:xfrm>
            <a:off x="1181964" y="191601"/>
            <a:ext cx="10460178" cy="1691640"/>
          </a:xfrm>
          <a:prstGeom prst="rect"/>
        </p:spPr>
        <p:txBody>
          <a:bodyPr rtlCol="0" wrap="square">
            <a:spAutoFit/>
          </a:bodyPr>
          <a:p>
            <a:r>
              <a:rPr b="1" sz="36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 turli web-serverlar bilan birgalikda ishlay olishi mumkin: Apache, Nginx, 
IIS.</a:t>
            </a:r>
            <a:endParaRPr b="1" sz="36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1181964" y="1679096"/>
            <a:ext cx="9698180" cy="2758440"/>
          </a:xfrm>
          <a:prstGeom prst="rect"/>
        </p:spPr>
        <p:txBody>
          <a:bodyPr rtlCol="0" wrap="square">
            <a:spAutoFit/>
          </a:bodyPr>
          <a:p>
            <a:r>
              <a:rPr b="1" sz="36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Rivojlanishning soddaligi va qulayligi. Qoida tariqasida, PHP-da dasturlash 
borasida kam tajribaga ega bo'lgan holda ham, biz oddiy web-saytlar 
yaratishimiz mumkin.</a:t>
            </a:r>
            <a:endParaRPr b="1" sz="36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1181963" y="4437536"/>
            <a:ext cx="9914658" cy="2225039"/>
          </a:xfrm>
          <a:prstGeom prst="rect"/>
        </p:spPr>
        <p:txBody>
          <a:bodyPr rtlCol="0" wrap="square">
            <a:spAutoFit/>
          </a:bodyPr>
          <a:p>
            <a:r>
              <a:rPr b="1" sz="36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 C ga o'xshash, shuning uchun S yoki sintaksis kabi sintaksisga ega 
tillardan birini bilsak, PHPni o'rganish biz uchun yanada osonroq bo'ladi.</a:t>
            </a:r>
            <a:endParaRPr b="1" sz="36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23" t="41127" r="21331" b="5208"/>
          <a:stretch>
            <a:fillRect/>
          </a:stretch>
        </p:blipFill>
        <p:spPr>
          <a:xfrm>
            <a:off x="2201333" y="-12462"/>
            <a:ext cx="7772400" cy="6870462"/>
          </a:xfrm>
          <a:prstGeom prst="rect"/>
        </p:spPr>
      </p:pic>
      <p:pic>
        <p:nvPicPr>
          <p:cNvPr id="2097188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22894" t="39851" r="52912"/>
          <a:stretch>
            <a:fillRect/>
          </a:stretch>
        </p:blipFill>
        <p:spPr>
          <a:xfrm rot="16200000" flipH="1">
            <a:off x="7817555" y="-1633574"/>
            <a:ext cx="2794013" cy="5954877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89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 rot="16200000" flipH="1">
            <a:off x="258606" y="251978"/>
            <a:ext cx="1733322" cy="1526353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90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 rot="16200000" flipH="1">
            <a:off x="667144" y="1874914"/>
            <a:ext cx="3831564" cy="3629907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pic>
        <p:nvPicPr>
          <p:cNvPr id="2097191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51815" t="8493" r="17697" b="48521"/>
          <a:stretch>
            <a:fillRect/>
          </a:stretch>
        </p:blipFill>
        <p:spPr>
          <a:xfrm rot="16200000" flipH="1">
            <a:off x="5484606" y="4928473"/>
            <a:ext cx="3056310" cy="3694058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pic>
        <p:nvPicPr>
          <p:cNvPr id="2097192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2894" t="39851" r="52912" b="46865"/>
          <a:stretch>
            <a:fillRect/>
          </a:stretch>
        </p:blipFill>
        <p:spPr>
          <a:xfrm rot="16200000" flipH="1">
            <a:off x="-74852" y="6200427"/>
            <a:ext cx="2794013" cy="1315144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sp>
        <p:nvSpPr>
          <p:cNvPr id="1048629" name=""/>
          <p:cNvSpPr txBox="1"/>
          <p:nvPr/>
        </p:nvSpPr>
        <p:spPr>
          <a:xfrm>
            <a:off x="4026477" y="670659"/>
            <a:ext cx="7074476" cy="54635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 - ko'plab ma'lumotlar bazalari tizimlari (MySQL, MSSQL, Oracle, Postgre, 
MongoDB va shu kabilar) bilan ishlashni qo'llab-quvvatlaydi.
Xosting xizmatlarining keng tarqalishi, hamda ularning arzonligi.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23" t="41127" r="21331" b="5208"/>
          <a:stretch>
            <a:fillRect/>
          </a:stretch>
        </p:blipFill>
        <p:spPr>
          <a:xfrm>
            <a:off x="2201333" y="-12462"/>
            <a:ext cx="7772400" cy="6870462"/>
          </a:xfrm>
          <a:prstGeom prst="rect"/>
        </p:spPr>
      </p:pic>
      <p:pic>
        <p:nvPicPr>
          <p:cNvPr id="2097194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22894" t="39851" r="52912"/>
          <a:stretch>
            <a:fillRect/>
          </a:stretch>
        </p:blipFill>
        <p:spPr>
          <a:xfrm rot="16200000" flipH="1">
            <a:off x="7817555" y="-1633574"/>
            <a:ext cx="2794013" cy="5954877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95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 rot="16200000" flipH="1">
            <a:off x="258606" y="251978"/>
            <a:ext cx="1733322" cy="1526353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96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 rot="16200000" flipH="1">
            <a:off x="667144" y="1874914"/>
            <a:ext cx="3831564" cy="3629907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pic>
        <p:nvPicPr>
          <p:cNvPr id="2097197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51815" t="8493" r="17697" b="48521"/>
          <a:stretch>
            <a:fillRect/>
          </a:stretch>
        </p:blipFill>
        <p:spPr>
          <a:xfrm rot="16200000" flipH="1">
            <a:off x="5484606" y="4928473"/>
            <a:ext cx="3056310" cy="3694058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pic>
        <p:nvPicPr>
          <p:cNvPr id="2097198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2894" t="39851" r="52912" b="46865"/>
          <a:stretch>
            <a:fillRect/>
          </a:stretch>
        </p:blipFill>
        <p:spPr>
          <a:xfrm rot="16200000" flipH="1">
            <a:off x="-74852" y="6200427"/>
            <a:ext cx="2794013" cy="1315144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20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64581" y="635905"/>
            <a:ext cx="7261424" cy="3540242"/>
          </a:xfrm>
          <a:prstGeom prst="rect"/>
        </p:spPr>
      </p:pic>
      <p:pic>
        <p:nvPicPr>
          <p:cNvPr id="209720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895485" y="2801833"/>
            <a:ext cx="6767839" cy="368253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6176" t="60238" r="20489" b="4766"/>
          <a:stretch>
            <a:fillRect/>
          </a:stretch>
        </p:blipFill>
        <p:spPr>
          <a:xfrm>
            <a:off x="0" y="-27710"/>
            <a:ext cx="12192000" cy="6968836"/>
          </a:xfrm>
          <a:custGeom>
            <a:avLst/>
            <a:gdLst>
              <a:gd name="connsiteX0" fmla="*/ 0 w 4031673"/>
              <a:gd name="connsiteY0" fmla="*/ 0 h 2267816"/>
              <a:gd name="connsiteX1" fmla="*/ 4031673 w 4031673"/>
              <a:gd name="connsiteY1" fmla="*/ 0 h 2267816"/>
              <a:gd name="connsiteX2" fmla="*/ 4031673 w 4031673"/>
              <a:gd name="connsiteY2" fmla="*/ 2267816 h 2267816"/>
              <a:gd name="connsiteX3" fmla="*/ 0 w 4031673"/>
              <a:gd name="connsiteY3" fmla="*/ 2267816 h 226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1673" h="2267816">
                <a:moveTo>
                  <a:pt x="0" y="0"/>
                </a:moveTo>
                <a:lnTo>
                  <a:pt x="4031673" y="0"/>
                </a:lnTo>
                <a:lnTo>
                  <a:pt x="4031673" y="2267816"/>
                </a:lnTo>
                <a:lnTo>
                  <a:pt x="0" y="2267816"/>
                </a:lnTo>
                <a:close/>
              </a:path>
            </a:pathLst>
          </a:custGeom>
        </p:spPr>
      </p:pic>
      <p:sp>
        <p:nvSpPr>
          <p:cNvPr id="1048686" name=""/>
          <p:cNvSpPr txBox="1"/>
          <p:nvPr/>
        </p:nvSpPr>
        <p:spPr>
          <a:xfrm>
            <a:off x="1134590" y="2142481"/>
            <a:ext cx="9403273" cy="1894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E'TIBORINGIZ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UCHUN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RAXMAT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!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23" t="41127" r="21331" b="5208"/>
          <a:stretch>
            <a:fillRect/>
          </a:stretch>
        </p:blipFill>
        <p:spPr>
          <a:xfrm>
            <a:off x="2201333" y="-12462"/>
            <a:ext cx="7772400" cy="6870462"/>
          </a:xfrm>
          <a:prstGeom prst="rect"/>
        </p:spPr>
      </p:pic>
      <p:pic>
        <p:nvPicPr>
          <p:cNvPr id="209715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>
            <a:off x="3838578" y="2802668"/>
            <a:ext cx="1870459" cy="1647115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56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>
            <a:off x="544163" y="2366577"/>
            <a:ext cx="2659256" cy="2519298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pic>
        <p:nvPicPr>
          <p:cNvPr id="2097157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5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pic>
        <p:nvPicPr>
          <p:cNvPr id="2097159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>
            <a:off x="9638611" y="2802668"/>
            <a:ext cx="1870459" cy="1647115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60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>
            <a:off x="6344196" y="2366576"/>
            <a:ext cx="2659256" cy="2519298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sp>
        <p:nvSpPr>
          <p:cNvPr id="1048590" name=""/>
          <p:cNvSpPr txBox="1"/>
          <p:nvPr/>
        </p:nvSpPr>
        <p:spPr>
          <a:xfrm>
            <a:off x="1755127" y="856354"/>
            <a:ext cx="9377296" cy="5463540"/>
          </a:xfrm>
          <a:prstGeom prst="rect"/>
        </p:spPr>
        <p:txBody>
          <a:bodyPr rtlCol="0" wrap="square">
            <a:spAutoFit/>
          </a:bodyPr>
          <a:p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Mavzu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dasturlash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asoslari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dasturlash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tili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uning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asosiy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tushunchalari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sintaksisi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o'zgaruvchi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o'zgarmas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ularning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turlari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matematik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standart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funksiyalar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massivlar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forma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ma'lumotlarni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qabul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qilish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qayta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ishlash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Cookelar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sessiyalar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sahifani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ma'lumotlar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bazasi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bilan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bog'lash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23" t="41127" r="21331" b="5208"/>
          <a:stretch>
            <a:fillRect/>
          </a:stretch>
        </p:blipFill>
        <p:spPr>
          <a:xfrm>
            <a:off x="2209588" y="-12462"/>
            <a:ext cx="7772400" cy="6870462"/>
          </a:xfrm>
          <a:prstGeom prst="rect"/>
        </p:spPr>
      </p:pic>
      <p:pic>
        <p:nvPicPr>
          <p:cNvPr id="2097162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22894" t="39851" r="52912"/>
          <a:stretch>
            <a:fillRect/>
          </a:stretch>
        </p:blipFill>
        <p:spPr>
          <a:xfrm rot="16200000" flipH="1">
            <a:off x="7817555" y="-1633574"/>
            <a:ext cx="2794013" cy="5954877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63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 rot="16200000" flipH="1">
            <a:off x="258606" y="251978"/>
            <a:ext cx="1733322" cy="1526353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64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 rot="16200000" flipH="1">
            <a:off x="667144" y="1874914"/>
            <a:ext cx="3831564" cy="3629907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pic>
        <p:nvPicPr>
          <p:cNvPr id="2097165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51815" t="8493" r="17697" b="48521"/>
          <a:stretch>
            <a:fillRect/>
          </a:stretch>
        </p:blipFill>
        <p:spPr>
          <a:xfrm rot="16200000" flipH="1">
            <a:off x="5484606" y="4928473"/>
            <a:ext cx="3056310" cy="3694058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pic>
        <p:nvPicPr>
          <p:cNvPr id="2097166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2894" t="39851" r="52912" b="46865"/>
          <a:stretch>
            <a:fillRect/>
          </a:stretch>
        </p:blipFill>
        <p:spPr>
          <a:xfrm rot="16200000" flipH="1">
            <a:off x="-74852" y="6200427"/>
            <a:ext cx="2794013" cy="1315144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sp>
        <p:nvSpPr>
          <p:cNvPr id="1048591" name=""/>
          <p:cNvSpPr txBox="1"/>
          <p:nvPr/>
        </p:nvSpPr>
        <p:spPr>
          <a:xfrm>
            <a:off x="4989424" y="882545"/>
            <a:ext cx="4225137" cy="993140"/>
          </a:xfrm>
          <a:prstGeom prst="rect"/>
        </p:spPr>
        <p:txBody>
          <a:bodyPr rtlCol="0" wrap="square">
            <a:spAutoFit/>
          </a:bodyPr>
          <a:p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Reja</a:t>
            </a:r>
            <a:r>
              <a:rPr altLang="uz" b="1" sz="60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3955760" y="2499358"/>
            <a:ext cx="7325090" cy="22631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dasturlash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asoslari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endParaRPr b="1" sz="54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pPr indent="-514350" marL="514350">
              <a:buFont typeface="+mj-lt"/>
              <a:buAutoNum type="arabicPeriod" startAt="1"/>
            </a:pP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dasturlash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tili</a:t>
            </a:r>
            <a:r>
              <a:rPr altLang="uz" b="1" sz="4800" i="1" lang="en-US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6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593" name="椭圆 7"/>
          <p:cNvSpPr/>
          <p:nvPr/>
        </p:nvSpPr>
        <p:spPr>
          <a:xfrm>
            <a:off x="773996" y="3726933"/>
            <a:ext cx="425450" cy="423863"/>
          </a:xfrm>
          <a:prstGeom prst="ellipse"/>
          <a:solidFill>
            <a:srgbClr val="349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4" name="椭圆 8"/>
          <p:cNvSpPr/>
          <p:nvPr/>
        </p:nvSpPr>
        <p:spPr>
          <a:xfrm>
            <a:off x="2009071" y="5558908"/>
            <a:ext cx="280988" cy="280988"/>
          </a:xfrm>
          <a:prstGeom prst="ellipse"/>
          <a:solidFill>
            <a:srgbClr val="6E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5" name="椭圆 9"/>
          <p:cNvSpPr/>
          <p:nvPr/>
        </p:nvSpPr>
        <p:spPr>
          <a:xfrm>
            <a:off x="4869746" y="4984233"/>
            <a:ext cx="476250" cy="476250"/>
          </a:xfrm>
          <a:prstGeom prst="ellipse"/>
          <a:solidFill>
            <a:srgbClr val="349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6" name="椭圆 10"/>
          <p:cNvSpPr/>
          <p:nvPr/>
        </p:nvSpPr>
        <p:spPr>
          <a:xfrm>
            <a:off x="5460296" y="5411271"/>
            <a:ext cx="677863" cy="676275"/>
          </a:xfrm>
          <a:prstGeom prst="ellipse"/>
          <a:solidFill>
            <a:srgbClr val="6E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7" name="椭圆 11"/>
          <p:cNvSpPr/>
          <p:nvPr/>
        </p:nvSpPr>
        <p:spPr>
          <a:xfrm>
            <a:off x="6436609" y="5476358"/>
            <a:ext cx="301625" cy="301625"/>
          </a:xfrm>
          <a:prstGeom prst="ellipse"/>
          <a:solidFill>
            <a:srgbClr val="349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8" name="椭圆 12"/>
          <p:cNvSpPr/>
          <p:nvPr/>
        </p:nvSpPr>
        <p:spPr>
          <a:xfrm>
            <a:off x="5145971" y="2401371"/>
            <a:ext cx="1030288" cy="1030287"/>
          </a:xfrm>
          <a:prstGeom prst="ellipse"/>
          <a:solidFill>
            <a:srgbClr val="6E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599" name=""/>
          <p:cNvSpPr txBox="1"/>
          <p:nvPr/>
        </p:nvSpPr>
        <p:spPr>
          <a:xfrm>
            <a:off x="1504318" y="1370190"/>
            <a:ext cx="8771658" cy="47142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 - bu eng keng tarqalgan, zamonaviy web dasturlash tili hisoblanadi. 
Internetdagi saytlar va web-xizmatlarning aksariyati PHP-dan foydalangan 
holda yaratilgan.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5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 animBg="1"/>
      <p:bldP spid="1048594" grpId="0" animBg="1"/>
      <p:bldP spid="1048595" grpId="0" animBg="1"/>
      <p:bldP spid="1048596" grpId="0" animBg="1"/>
      <p:bldP spid="1048597" grpId="0" animBg="1"/>
      <p:bldP spid="10485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7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grpSp>
        <p:nvGrpSpPr>
          <p:cNvPr id="35" name="组合 26"/>
          <p:cNvGrpSpPr/>
          <p:nvPr/>
        </p:nvGrpSpPr>
        <p:grpSpPr>
          <a:xfrm>
            <a:off x="5839239" y="3221429"/>
            <a:ext cx="2293697" cy="2293697"/>
            <a:chOff x="4308468" y="1981527"/>
            <a:chExt cx="1611824" cy="1611824"/>
          </a:xfrm>
          <a:solidFill>
            <a:srgbClr val="3494CD"/>
          </a:solidFill>
        </p:grpSpPr>
        <p:sp>
          <p:nvSpPr>
            <p:cNvPr id="1048600" name="Freeform: Shape 4"/>
            <p:cNvSpPr/>
            <p:nvPr/>
          </p:nvSpPr>
          <p:spPr bwMode="auto">
            <a:xfrm>
              <a:off x="5248946" y="2562186"/>
              <a:ext cx="287155" cy="282993"/>
            </a:xfrm>
            <a:custGeom>
              <a:av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01" name="Freeform: Shape 7"/>
            <p:cNvSpPr/>
            <p:nvPr/>
          </p:nvSpPr>
          <p:spPr>
            <a:xfrm rot="7768221">
              <a:off x="4308468" y="1981527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29"/>
          <p:cNvGrpSpPr/>
          <p:nvPr/>
        </p:nvGrpSpPr>
        <p:grpSpPr>
          <a:xfrm>
            <a:off x="4056980" y="3220258"/>
            <a:ext cx="2293697" cy="2293697"/>
            <a:chOff x="3056041" y="1980704"/>
            <a:chExt cx="1611824" cy="1611824"/>
          </a:xfrm>
          <a:solidFill>
            <a:srgbClr val="3494CD"/>
          </a:solidFill>
        </p:grpSpPr>
        <p:sp>
          <p:nvSpPr>
            <p:cNvPr id="1048602" name="Freeform: Shape 3"/>
            <p:cNvSpPr/>
            <p:nvPr/>
          </p:nvSpPr>
          <p:spPr bwMode="auto">
            <a:xfrm>
              <a:off x="3413084" y="2644974"/>
              <a:ext cx="247781" cy="364863"/>
            </a:xfrm>
            <a:custGeom>
              <a:av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03" name="Freeform: Shape 8"/>
            <p:cNvSpPr/>
            <p:nvPr/>
          </p:nvSpPr>
          <p:spPr>
            <a:xfrm rot="18235072">
              <a:off x="3056041" y="198070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组合 32"/>
          <p:cNvGrpSpPr/>
          <p:nvPr/>
        </p:nvGrpSpPr>
        <p:grpSpPr>
          <a:xfrm>
            <a:off x="4888018" y="2336889"/>
            <a:ext cx="2293697" cy="2293697"/>
            <a:chOff x="3640027" y="1359944"/>
            <a:chExt cx="1611824" cy="1611824"/>
          </a:xfrm>
          <a:solidFill>
            <a:srgbClr val="6ED0EE"/>
          </a:solidFill>
        </p:grpSpPr>
        <p:sp>
          <p:nvSpPr>
            <p:cNvPr id="1048604" name="Freeform: Shape 6"/>
            <p:cNvSpPr/>
            <p:nvPr/>
          </p:nvSpPr>
          <p:spPr bwMode="auto">
            <a:xfrm>
              <a:off x="4305950" y="1712923"/>
              <a:ext cx="302603" cy="236819"/>
            </a:xfrm>
            <a:custGeom>
              <a:av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  <a:effectLst/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8605" name="Freeform: Shape 9"/>
            <p:cNvSpPr/>
            <p:nvPr/>
          </p:nvSpPr>
          <p:spPr>
            <a:xfrm rot="2018970">
              <a:off x="3640027" y="135994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48606" name=""/>
          <p:cNvSpPr txBox="1"/>
          <p:nvPr/>
        </p:nvSpPr>
        <p:spPr>
          <a:xfrm>
            <a:off x="1284657" y="614029"/>
            <a:ext cx="9940635" cy="5463541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Ba'zi ma'lumotlarga ko'ra, PHP saytlarning 80% dan 
ko'prog'ida, jumladan facebook.com, vk.com, baidu.com va boshqa xizmatlarda 
keng qo'llaniladi. Tilning soddaligi bizga turli xil murakkablikdagi saytlar va turli 
xil portallarni tez va osonlik bilan yaratishimizga imkon bera oladi.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72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607" name=""/>
          <p:cNvSpPr txBox="1"/>
          <p:nvPr/>
        </p:nvSpPr>
        <p:spPr>
          <a:xfrm>
            <a:off x="1615899" y="1139854"/>
            <a:ext cx="8780318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PHP- 1994- yilda daniyalik dasturchi Rasmus Lerdorf tomonida n yaratilgan 
bo'lib, dastlab boshqa Perl tilidagi skriptlar to'plami edi. Keyinchalik ushbu 
skriptlar S tilidagi tarjimonga qayta yoziladi. 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6623" t="41127" r="21331" b="5208"/>
          <a:stretch>
            <a:fillRect/>
          </a:stretch>
        </p:blipFill>
        <p:spPr>
          <a:xfrm>
            <a:off x="2201333" y="-12462"/>
            <a:ext cx="7772400" cy="6870462"/>
          </a:xfrm>
          <a:prstGeom prst="rect"/>
        </p:spPr>
      </p:pic>
      <p:pic>
        <p:nvPicPr>
          <p:cNvPr id="2097174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22894" t="39851" r="52912"/>
          <a:stretch>
            <a:fillRect/>
          </a:stretch>
        </p:blipFill>
        <p:spPr>
          <a:xfrm rot="16200000" flipH="1">
            <a:off x="7817555" y="-1633574"/>
            <a:ext cx="2794013" cy="5954877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75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33647" t="16202" r="51344" b="68381"/>
          <a:stretch>
            <a:fillRect/>
          </a:stretch>
        </p:blipFill>
        <p:spPr>
          <a:xfrm rot="16200000" flipH="1">
            <a:off x="258606" y="251978"/>
            <a:ext cx="1733322" cy="1526353"/>
          </a:xfrm>
          <a:custGeom>
            <a:avLst/>
            <a:gdLst>
              <a:gd name="connsiteX0" fmla="*/ 0 w 1134534"/>
              <a:gd name="connsiteY0" fmla="*/ 0 h 999064"/>
              <a:gd name="connsiteX1" fmla="*/ 1134534 w 1134534"/>
              <a:gd name="connsiteY1" fmla="*/ 0 h 999064"/>
              <a:gd name="connsiteX2" fmla="*/ 1134534 w 1134534"/>
              <a:gd name="connsiteY2" fmla="*/ 999064 h 999064"/>
              <a:gd name="connsiteX3" fmla="*/ 0 w 1134534"/>
              <a:gd name="connsiteY3" fmla="*/ 999064 h 99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534" h="999064">
                <a:moveTo>
                  <a:pt x="0" y="0"/>
                </a:moveTo>
                <a:lnTo>
                  <a:pt x="1134534" y="0"/>
                </a:lnTo>
                <a:lnTo>
                  <a:pt x="1134534" y="999064"/>
                </a:lnTo>
                <a:lnTo>
                  <a:pt x="0" y="999064"/>
                </a:lnTo>
                <a:close/>
              </a:path>
            </a:pathLst>
          </a:custGeom>
        </p:spPr>
      </p:pic>
      <p:pic>
        <p:nvPicPr>
          <p:cNvPr id="2097176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70161" t="82837" r="21326" b="7756"/>
          <a:stretch>
            <a:fillRect/>
          </a:stretch>
        </p:blipFill>
        <p:spPr>
          <a:xfrm rot="16200000" flipH="1">
            <a:off x="667144" y="1874914"/>
            <a:ext cx="3831564" cy="3629907"/>
          </a:xfrm>
          <a:custGeom>
            <a:avLst/>
            <a:gdLst>
              <a:gd name="connsiteX0" fmla="*/ 0 w 643466"/>
              <a:gd name="connsiteY0" fmla="*/ 0 h 609600"/>
              <a:gd name="connsiteX1" fmla="*/ 643466 w 643466"/>
              <a:gd name="connsiteY1" fmla="*/ 0 h 609600"/>
              <a:gd name="connsiteX2" fmla="*/ 643466 w 643466"/>
              <a:gd name="connsiteY2" fmla="*/ 609600 h 609600"/>
              <a:gd name="connsiteX3" fmla="*/ 0 w 643466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466" h="609600">
                <a:moveTo>
                  <a:pt x="0" y="0"/>
                </a:moveTo>
                <a:lnTo>
                  <a:pt x="643466" y="0"/>
                </a:lnTo>
                <a:lnTo>
                  <a:pt x="643466" y="609600"/>
                </a:lnTo>
                <a:lnTo>
                  <a:pt x="0" y="609600"/>
                </a:lnTo>
                <a:close/>
              </a:path>
            </a:pathLst>
          </a:custGeom>
        </p:spPr>
      </p:pic>
      <p:pic>
        <p:nvPicPr>
          <p:cNvPr id="2097177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l="51815" t="8493" r="17697" b="48521"/>
          <a:stretch>
            <a:fillRect/>
          </a:stretch>
        </p:blipFill>
        <p:spPr>
          <a:xfrm rot="16200000" flipH="1">
            <a:off x="5484606" y="4928473"/>
            <a:ext cx="3056310" cy="3694058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pic>
        <p:nvPicPr>
          <p:cNvPr id="2097178" name="图片 1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2894" t="39851" r="52912" b="46865"/>
          <a:stretch>
            <a:fillRect/>
          </a:stretch>
        </p:blipFill>
        <p:spPr>
          <a:xfrm rot="16200000" flipH="1">
            <a:off x="-74852" y="6200427"/>
            <a:ext cx="2794013" cy="1315144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sp>
        <p:nvSpPr>
          <p:cNvPr id="1048608" name=""/>
          <p:cNvSpPr txBox="1"/>
          <p:nvPr/>
        </p:nvSpPr>
        <p:spPr>
          <a:xfrm>
            <a:off x="3540627" y="739008"/>
            <a:ext cx="8156864" cy="48666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Yaratilganidan beri PHP (PHP 
uchun qisqacha: Hypertext Preprocessor - PHP: Hypertext Preprocessor) web-
saytlar va web-ilovalarni soddalashtirish uchun qulay vositalar to'plamini 
taqdim etdi.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80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609" name="Freeform 432"/>
          <p:cNvSpPr>
            <a:spLocks noEditPoints="1"/>
          </p:cNvSpPr>
          <p:nvPr/>
        </p:nvSpPr>
        <p:spPr bwMode="auto">
          <a:xfrm>
            <a:off x="5030392" y="3151560"/>
            <a:ext cx="74519" cy="33534"/>
          </a:xfrm>
          <a:custGeom>
            <a:avLst/>
            <a:gdLst>
              <a:gd name="T0" fmla="*/ 27 w 32"/>
              <a:gd name="T1" fmla="*/ 4 h 14"/>
              <a:gd name="T2" fmla="*/ 5 w 32"/>
              <a:gd name="T3" fmla="*/ 4 h 14"/>
              <a:gd name="T4" fmla="*/ 4 w 32"/>
              <a:gd name="T5" fmla="*/ 7 h 14"/>
              <a:gd name="T6" fmla="*/ 5 w 32"/>
              <a:gd name="T7" fmla="*/ 10 h 14"/>
              <a:gd name="T8" fmla="*/ 27 w 32"/>
              <a:gd name="T9" fmla="*/ 10 h 14"/>
              <a:gd name="T10" fmla="*/ 28 w 32"/>
              <a:gd name="T11" fmla="*/ 7 h 14"/>
              <a:gd name="T12" fmla="*/ 27 w 32"/>
              <a:gd name="T13" fmla="*/ 4 h 14"/>
              <a:gd name="T14" fmla="*/ 28 w 32"/>
              <a:gd name="T15" fmla="*/ 14 h 14"/>
              <a:gd name="T16" fmla="*/ 5 w 32"/>
              <a:gd name="T17" fmla="*/ 14 h 14"/>
              <a:gd name="T18" fmla="*/ 0 w 32"/>
              <a:gd name="T19" fmla="*/ 7 h 14"/>
              <a:gd name="T20" fmla="*/ 5 w 32"/>
              <a:gd name="T21" fmla="*/ 0 h 14"/>
              <a:gd name="T22" fmla="*/ 28 w 32"/>
              <a:gd name="T23" fmla="*/ 0 h 14"/>
              <a:gd name="T24" fmla="*/ 32 w 32"/>
              <a:gd name="T25" fmla="*/ 7 h 14"/>
              <a:gd name="T26" fmla="*/ 28 w 32"/>
              <a:gd name="T2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14">
                <a:moveTo>
                  <a:pt x="27" y="4"/>
                </a:move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5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8" y="10"/>
                  <a:pt x="28" y="9"/>
                  <a:pt x="28" y="7"/>
                </a:cubicBezTo>
                <a:cubicBezTo>
                  <a:pt x="28" y="5"/>
                  <a:pt x="28" y="4"/>
                  <a:pt x="27" y="4"/>
                </a:cubicBezTo>
                <a:close/>
                <a:moveTo>
                  <a:pt x="28" y="14"/>
                </a:move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3"/>
                  <a:pt x="32" y="7"/>
                </a:cubicBezTo>
                <a:cubicBezTo>
                  <a:pt x="32" y="11"/>
                  <a:pt x="30" y="14"/>
                  <a:pt x="2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0" name="Freeform 433"/>
          <p:cNvSpPr/>
          <p:nvPr/>
        </p:nvSpPr>
        <p:spPr bwMode="auto">
          <a:xfrm>
            <a:off x="5049021" y="3249677"/>
            <a:ext cx="13662" cy="21114"/>
          </a:xfrm>
          <a:custGeom>
            <a:avLst/>
            <a:gdLst>
              <a:gd name="T0" fmla="*/ 0 w 6"/>
              <a:gd name="T1" fmla="*/ 5 h 9"/>
              <a:gd name="T2" fmla="*/ 6 w 6"/>
              <a:gd name="T3" fmla="*/ 9 h 9"/>
              <a:gd name="T4" fmla="*/ 6 w 6"/>
              <a:gd name="T5" fmla="*/ 0 h 9"/>
              <a:gd name="T6" fmla="*/ 2 w 6"/>
              <a:gd name="T7" fmla="*/ 1 h 9"/>
              <a:gd name="T8" fmla="*/ 0 w 6"/>
              <a:gd name="T9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9">
                <a:moveTo>
                  <a:pt x="0" y="5"/>
                </a:moveTo>
                <a:cubicBezTo>
                  <a:pt x="0" y="7"/>
                  <a:pt x="2" y="9"/>
                  <a:pt x="6" y="9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1"/>
                </a:cubicBezTo>
                <a:cubicBezTo>
                  <a:pt x="0" y="2"/>
                  <a:pt x="0" y="3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11" name=""/>
          <p:cNvSpPr txBox="1"/>
          <p:nvPr/>
        </p:nvSpPr>
        <p:spPr>
          <a:xfrm>
            <a:off x="1056578" y="697229"/>
            <a:ext cx="9524999" cy="54635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PHP yadro va plaginlarning mavjudligi bilan ajralib turadi, "kengaytmalar": 
ma'lumotlar bazalari, rozetkalar, dinamik grafikalar, kriptografik kutubxonalar, 
PDF hujjatlar va boshqalar bilan ishlash uchun har kim o'z kengaytmasini ishlab 
chiqishi va unga ulanishi mumkinligi.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2"/>
            </a:gs>
            <a:gs pos="54300">
              <a:srgbClr val="04072A"/>
            </a:gs>
            <a:gs pos="100000">
              <a:srgbClr val="000022"/>
            </a:gs>
          </a:gsLst>
          <a:lin ang="5400000" scaled="1"/>
        </a:gra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22894" t="39851" r="52912"/>
          <a:stretch>
            <a:fillRect/>
          </a:stretch>
        </p:blipFill>
        <p:spPr>
          <a:xfrm rot="5400000">
            <a:off x="1260714" y="-1411540"/>
            <a:ext cx="2495432" cy="5318512"/>
          </a:xfrm>
          <a:custGeom>
            <a:avLst/>
            <a:gdLst>
              <a:gd name="connsiteX0" fmla="*/ 0 w 1828802"/>
              <a:gd name="connsiteY0" fmla="*/ 0 h 3897724"/>
              <a:gd name="connsiteX1" fmla="*/ 1239527 w 1828802"/>
              <a:gd name="connsiteY1" fmla="*/ 0 h 3897724"/>
              <a:gd name="connsiteX2" fmla="*/ 1239527 w 1828802"/>
              <a:gd name="connsiteY2" fmla="*/ 2785530 h 3897724"/>
              <a:gd name="connsiteX3" fmla="*/ 1828802 w 1828802"/>
              <a:gd name="connsiteY3" fmla="*/ 2785530 h 3897724"/>
              <a:gd name="connsiteX4" fmla="*/ 1828802 w 1828802"/>
              <a:gd name="connsiteY4" fmla="*/ 3897723 h 3897724"/>
              <a:gd name="connsiteX5" fmla="*/ 1239527 w 1828802"/>
              <a:gd name="connsiteY5" fmla="*/ 3897723 h 3897724"/>
              <a:gd name="connsiteX6" fmla="*/ 1239527 w 1828802"/>
              <a:gd name="connsiteY6" fmla="*/ 3897724 h 3897724"/>
              <a:gd name="connsiteX7" fmla="*/ 0 w 1828802"/>
              <a:gd name="connsiteY7" fmla="*/ 3897724 h 389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2" h="3897724">
                <a:moveTo>
                  <a:pt x="0" y="0"/>
                </a:moveTo>
                <a:lnTo>
                  <a:pt x="1239527" y="0"/>
                </a:lnTo>
                <a:lnTo>
                  <a:pt x="1239527" y="2785530"/>
                </a:lnTo>
                <a:lnTo>
                  <a:pt x="1828802" y="2785530"/>
                </a:lnTo>
                <a:lnTo>
                  <a:pt x="1828802" y="3897723"/>
                </a:lnTo>
                <a:lnTo>
                  <a:pt x="1239527" y="3897723"/>
                </a:lnTo>
                <a:lnTo>
                  <a:pt x="1239527" y="3897724"/>
                </a:lnTo>
                <a:lnTo>
                  <a:pt x="0" y="3897724"/>
                </a:lnTo>
                <a:close/>
              </a:path>
            </a:pathLst>
          </a:custGeom>
        </p:spPr>
      </p:pic>
      <p:pic>
        <p:nvPicPr>
          <p:cNvPr id="2097182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rcRect l="51815" t="8493" r="17697" b="48521"/>
          <a:stretch>
            <a:fillRect/>
          </a:stretch>
        </p:blipFill>
        <p:spPr>
          <a:xfrm rot="16200000">
            <a:off x="9243901" y="-252911"/>
            <a:ext cx="2304632" cy="2785530"/>
          </a:xfrm>
          <a:custGeom>
            <a:avLst/>
            <a:gdLst>
              <a:gd name="connsiteX0" fmla="*/ 0 w 2304632"/>
              <a:gd name="connsiteY0" fmla="*/ 0 h 2785530"/>
              <a:gd name="connsiteX1" fmla="*/ 2304632 w 2304632"/>
              <a:gd name="connsiteY1" fmla="*/ 0 h 2785530"/>
              <a:gd name="connsiteX2" fmla="*/ 2304632 w 2304632"/>
              <a:gd name="connsiteY2" fmla="*/ 2785530 h 2785530"/>
              <a:gd name="connsiteX3" fmla="*/ 0 w 2304632"/>
              <a:gd name="connsiteY3" fmla="*/ 2785530 h 278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4632" h="2785530">
                <a:moveTo>
                  <a:pt x="0" y="0"/>
                </a:moveTo>
                <a:lnTo>
                  <a:pt x="2304632" y="0"/>
                </a:lnTo>
                <a:lnTo>
                  <a:pt x="2304632" y="2785530"/>
                </a:lnTo>
                <a:lnTo>
                  <a:pt x="0" y="2785530"/>
                </a:lnTo>
                <a:close/>
              </a:path>
            </a:pathLst>
          </a:custGeom>
        </p:spPr>
      </p:pic>
      <p:sp>
        <p:nvSpPr>
          <p:cNvPr id="1048612" name=""/>
          <p:cNvSpPr txBox="1"/>
          <p:nvPr/>
        </p:nvSpPr>
        <p:spPr>
          <a:xfrm>
            <a:off x="1428751" y="697229"/>
            <a:ext cx="9334499" cy="54635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Yuzlab kengaytmalar mavjud, ammo 
standart to'plamda bir necha o'nlab yaxshi tashkil etilganlar ham mavjud. PHP 
tarjimoni web-serverga ushbu, server uchun maxsus yaratilgan modul orqali 
(masalan, Apache yoki IIS uchun) yoki CGI dasturi sifatida ulanadi.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a05</cp:lastModifiedBy>
  <dcterms:created xsi:type="dcterms:W3CDTF">2018-11-25T23:16:00Z</dcterms:created>
  <dcterms:modified xsi:type="dcterms:W3CDTF">2025-05-13T10:48:15Z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8bbf27b33ca44584bbaaf29b23cc354f</vt:lpwstr>
  </property>
  <property fmtid="{D5CDD505-2E9C-101B-9397-08002B2CF9AE}" pid="3" name="KSOProductBuildVer">
    <vt:lpwstr>1033-11.2.0.10351</vt:lpwstr>
  </property>
</Properties>
</file>