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14B96"/>
    <a:srgbClr val="4485D9"/>
    <a:srgbClr val="00A9DD"/>
    <a:srgbClr val="EDF2F4"/>
    <a:srgbClr val="008CC1"/>
    <a:srgbClr val="A8D7F2"/>
    <a:srgbClr val="4486D9"/>
    <a:srgbClr val="F0EFF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34779" autoAdjust="0"/>
    <p:restoredTop sz="94660"/>
  </p:normalViewPr>
  <p:slideViewPr>
    <p:cSldViewPr snapToGrid="0">
      <p:cViewPr>
        <p:scale>
          <a:sx n="57" d="100"/>
          <a:sy n="57" d="100"/>
        </p:scale>
        <p:origin x="822" y="4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8" name=""/>
        <p:cNvGrpSpPr/>
        <p:nvPr/>
      </p:nvGrpSpPr>
      <p:grpSpPr>
        <a:xfrm>
          <a:off x="0" y="0"/>
          <a:ext cx="0" cy="0"/>
          <a:chOff x="0" y="0"/>
          <a:chExt cx="0" cy="0"/>
        </a:xfrm>
      </p:grpSpPr>
      <p:sp>
        <p:nvSpPr>
          <p:cNvPr id="104861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1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613" name="日期占位符 3"/>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14" name="页脚占位符 4"/>
          <p:cNvSpPr>
            <a:spLocks noGrp="1"/>
          </p:cNvSpPr>
          <p:nvPr>
            <p:ph type="ftr" sz="quarter" idx="11"/>
          </p:nvPr>
        </p:nvSpPr>
        <p:spPr/>
        <p:txBody>
          <a:bodyPr/>
          <a:p>
            <a:endParaRPr altLang="en-US" lang="zh-CN"/>
          </a:p>
        </p:txBody>
      </p:sp>
      <p:sp>
        <p:nvSpPr>
          <p:cNvPr id="1048615" name="灯片编号占位符 5"/>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52" name=""/>
        <p:cNvGrpSpPr/>
        <p:nvPr/>
      </p:nvGrpSpPr>
      <p:grpSpPr>
        <a:xfrm>
          <a:off x="0" y="0"/>
          <a:ext cx="0" cy="0"/>
          <a:chOff x="0" y="0"/>
          <a:chExt cx="0" cy="0"/>
        </a:xfrm>
      </p:grpSpPr>
      <p:sp>
        <p:nvSpPr>
          <p:cNvPr id="1048654" name="标题 1"/>
          <p:cNvSpPr>
            <a:spLocks noGrp="1"/>
          </p:cNvSpPr>
          <p:nvPr>
            <p:ph type="title"/>
          </p:nvPr>
        </p:nvSpPr>
        <p:spPr/>
        <p:txBody>
          <a:bodyPr/>
          <a:p>
            <a:r>
              <a:rPr altLang="en-US" lang="zh-CN" smtClean="0"/>
              <a:t>单击此处编辑母版标题样式</a:t>
            </a:r>
            <a:endParaRPr altLang="en-US" lang="zh-CN"/>
          </a:p>
        </p:txBody>
      </p:sp>
      <p:sp>
        <p:nvSpPr>
          <p:cNvPr id="1048655"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6" name="日期占位符 3"/>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57" name="页脚占位符 4"/>
          <p:cNvSpPr>
            <a:spLocks noGrp="1"/>
          </p:cNvSpPr>
          <p:nvPr>
            <p:ph type="ftr" sz="quarter" idx="11"/>
          </p:nvPr>
        </p:nvSpPr>
        <p:spPr/>
        <p:txBody>
          <a:bodyPr/>
          <a:p>
            <a:endParaRPr altLang="en-US" lang="zh-CN"/>
          </a:p>
        </p:txBody>
      </p:sp>
      <p:sp>
        <p:nvSpPr>
          <p:cNvPr id="1048658" name="灯片编号占位符 5"/>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24" name=""/>
        <p:cNvGrpSpPr/>
        <p:nvPr/>
      </p:nvGrpSpPr>
      <p:grpSpPr>
        <a:xfrm>
          <a:off x="0" y="0"/>
          <a:ext cx="0" cy="0"/>
          <a:chOff x="0" y="0"/>
          <a:chExt cx="0" cy="0"/>
        </a:xfrm>
      </p:grpSpPr>
      <p:sp>
        <p:nvSpPr>
          <p:cNvPr id="1048581"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582"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83" name="日期占位符 3"/>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85638AFD-2D9E-4D1A-B526-D0541E357B20}" type="slidenum">
              <a:rPr altLang="en-US" lang="zh-CN" smtClean="0"/>
            </a:fld>
            <a:endParaRPr altLang="en-US" lang="zh-CN"/>
          </a:p>
        </p:txBody>
      </p:sp>
      <p:pic>
        <p:nvPicPr>
          <p:cNvPr id="2097152" name="图片 6"/>
          <p:cNvPicPr>
            <a:picLocks noChangeAspect="1"/>
          </p:cNvPicPr>
          <p:nvPr userDrawn="1"/>
        </p:nvPicPr>
        <p:blipFill>
          <a:blip xmlns:r="http://schemas.openxmlformats.org/officeDocument/2006/relationships" r:embed="rId1" cstate="print"/>
          <a:srcRect l="12777" t="26662" r="304"/>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nvGrpSpPr>
          <p:cNvPr id="25" name="组合 7"/>
          <p:cNvGrpSpPr/>
          <p:nvPr userDrawn="1"/>
        </p:nvGrpSpPr>
        <p:grpSpPr>
          <a:xfrm>
            <a:off x="353518" y="359319"/>
            <a:ext cx="11495582" cy="6174831"/>
            <a:chOff x="689624" y="547201"/>
            <a:chExt cx="10932105" cy="5889525"/>
          </a:xfrm>
        </p:grpSpPr>
        <p:sp>
          <p:nvSpPr>
            <p:cNvPr id="1048586" name="圆角矩形 8"/>
            <p:cNvSpPr/>
            <p:nvPr/>
          </p:nvSpPr>
          <p:spPr>
            <a:xfrm>
              <a:off x="689624" y="547201"/>
              <a:ext cx="10932105" cy="5889525"/>
            </a:xfrm>
            <a:prstGeom prst="roundRect">
              <a:avLst>
                <a:gd name="adj" fmla="val 0"/>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7" name="圆角矩形 9"/>
            <p:cNvSpPr/>
            <p:nvPr userDrawn="1"/>
          </p:nvSpPr>
          <p:spPr>
            <a:xfrm>
              <a:off x="842025" y="693174"/>
              <a:ext cx="10617472" cy="5589640"/>
            </a:xfrm>
            <a:prstGeom prst="roundRect">
              <a:avLst>
                <a:gd name="adj" fmla="val 0"/>
              </a:avLst>
            </a:prstGeom>
            <a:noFill/>
            <a:ln>
              <a:solidFill>
                <a:srgbClr val="00A9D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588" name="矩形 10"/>
          <p:cNvSpPr/>
          <p:nvPr userDrawn="1"/>
        </p:nvSpPr>
        <p:spPr>
          <a:xfrm>
            <a:off x="4665785" y="352213"/>
            <a:ext cx="2860429" cy="632525"/>
          </a:xfrm>
          <a:prstGeom prst="rect"/>
          <a:gradFill>
            <a:gsLst>
              <a:gs pos="0">
                <a:srgbClr val="00A9DD"/>
              </a:gs>
              <a:gs pos="100000">
                <a:srgbClr val="4485D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9" name="文本框 11"/>
          <p:cNvSpPr txBox="1"/>
          <p:nvPr userDrawn="1"/>
        </p:nvSpPr>
        <p:spPr>
          <a:xfrm>
            <a:off x="4979445" y="406865"/>
            <a:ext cx="2276710" cy="523220"/>
          </a:xfrm>
          <a:prstGeom prst="rect"/>
          <a:noFill/>
        </p:spPr>
        <p:txBody>
          <a:bodyPr rtlCol="0" wrap="square">
            <a:spAutoFit/>
          </a:bodyPr>
          <a:p>
            <a:pPr algn="ctr"/>
            <a:r>
              <a:rPr altLang="zh-CN" dirty="0" sz="2800" lang="en-US" smtClean="0">
                <a:solidFill>
                  <a:schemeClr val="bg1"/>
                </a:solidFill>
                <a:latin typeface="本墨绪圆-常规" panose="02000000000000000000" pitchFamily="2" charset="-122"/>
                <a:ea typeface="本墨绪圆-常规" panose="02000000000000000000" pitchFamily="2" charset="-122"/>
              </a:rPr>
              <a:t>2018--2019</a:t>
            </a:r>
            <a:endParaRPr altLang="en-US" dirty="0" sz="2800" lang="zh-CN">
              <a:solidFill>
                <a:schemeClr val="bg1"/>
              </a:solidFill>
              <a:latin typeface="本墨绪圆-常规" panose="02000000000000000000" pitchFamily="2" charset="-122"/>
              <a:ea typeface="本墨绪圆-常规" panose="02000000000000000000"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0" name=""/>
        <p:cNvGrpSpPr/>
        <p:nvPr/>
      </p:nvGrpSpPr>
      <p:grpSpPr>
        <a:xfrm>
          <a:off x="0" y="0"/>
          <a:ext cx="0" cy="0"/>
          <a:chOff x="0" y="0"/>
          <a:chExt cx="0" cy="0"/>
        </a:xfrm>
      </p:grpSpPr>
      <p:sp>
        <p:nvSpPr>
          <p:cNvPr id="1048643" name="标题 1"/>
          <p:cNvSpPr>
            <a:spLocks noGrp="1"/>
          </p:cNvSpPr>
          <p:nvPr>
            <p:ph type="title"/>
          </p:nvPr>
        </p:nvSpPr>
        <p:spPr/>
        <p:txBody>
          <a:bodyPr/>
          <a:p>
            <a:r>
              <a:rPr altLang="en-US" lang="zh-CN" smtClean="0"/>
              <a:t>单击此处编辑母版标题样式</a:t>
            </a:r>
            <a:endParaRPr altLang="en-US" lang="zh-CN"/>
          </a:p>
        </p:txBody>
      </p:sp>
      <p:sp>
        <p:nvSpPr>
          <p:cNvPr id="1048644"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5" name="日期占位符 3"/>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46" name="页脚占位符 4"/>
          <p:cNvSpPr>
            <a:spLocks noGrp="1"/>
          </p:cNvSpPr>
          <p:nvPr>
            <p:ph type="ftr" sz="quarter" idx="11"/>
          </p:nvPr>
        </p:nvSpPr>
        <p:spPr/>
        <p:txBody>
          <a:bodyPr/>
          <a:p>
            <a:endParaRPr altLang="en-US" lang="zh-CN"/>
          </a:p>
        </p:txBody>
      </p:sp>
      <p:sp>
        <p:nvSpPr>
          <p:cNvPr id="1048647" name="灯片编号占位符 5"/>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3" name=""/>
        <p:cNvGrpSpPr/>
        <p:nvPr/>
      </p:nvGrpSpPr>
      <p:grpSpPr>
        <a:xfrm>
          <a:off x="0" y="0"/>
          <a:ext cx="0" cy="0"/>
          <a:chOff x="0" y="0"/>
          <a:chExt cx="0" cy="0"/>
        </a:xfrm>
      </p:grpSpPr>
      <p:sp>
        <p:nvSpPr>
          <p:cNvPr id="104865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60"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661" name="日期占位符 3"/>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62" name="页脚占位符 4"/>
          <p:cNvSpPr>
            <a:spLocks noGrp="1"/>
          </p:cNvSpPr>
          <p:nvPr>
            <p:ph type="ftr" sz="quarter" idx="11"/>
          </p:nvPr>
        </p:nvSpPr>
        <p:spPr/>
        <p:txBody>
          <a:bodyPr/>
          <a:p>
            <a:endParaRPr altLang="en-US" lang="zh-CN"/>
          </a:p>
        </p:txBody>
      </p:sp>
      <p:sp>
        <p:nvSpPr>
          <p:cNvPr id="1048663" name="灯片编号占位符 5"/>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4" name=""/>
        <p:cNvGrpSpPr/>
        <p:nvPr/>
      </p:nvGrpSpPr>
      <p:grpSpPr>
        <a:xfrm>
          <a:off x="0" y="0"/>
          <a:ext cx="0" cy="0"/>
          <a:chOff x="0" y="0"/>
          <a:chExt cx="0" cy="0"/>
        </a:xfrm>
      </p:grpSpPr>
      <p:sp>
        <p:nvSpPr>
          <p:cNvPr id="1048664" name="标题 1"/>
          <p:cNvSpPr>
            <a:spLocks noGrp="1"/>
          </p:cNvSpPr>
          <p:nvPr>
            <p:ph type="title"/>
          </p:nvPr>
        </p:nvSpPr>
        <p:spPr/>
        <p:txBody>
          <a:bodyPr/>
          <a:p>
            <a:r>
              <a:rPr altLang="en-US" lang="zh-CN" smtClean="0"/>
              <a:t>单击此处编辑母版标题样式</a:t>
            </a:r>
            <a:endParaRPr altLang="en-US" lang="zh-CN"/>
          </a:p>
        </p:txBody>
      </p:sp>
      <p:sp>
        <p:nvSpPr>
          <p:cNvPr id="1048665"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6"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7" name="日期占位符 4"/>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68" name="页脚占位符 5"/>
          <p:cNvSpPr>
            <a:spLocks noGrp="1"/>
          </p:cNvSpPr>
          <p:nvPr>
            <p:ph type="ftr" sz="quarter" idx="11"/>
          </p:nvPr>
        </p:nvSpPr>
        <p:spPr/>
        <p:txBody>
          <a:bodyPr/>
          <a:p>
            <a:endParaRPr altLang="en-US" lang="zh-CN"/>
          </a:p>
        </p:txBody>
      </p:sp>
      <p:sp>
        <p:nvSpPr>
          <p:cNvPr id="1048669" name="灯片编号占位符 6"/>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5" name=""/>
        <p:cNvGrpSpPr/>
        <p:nvPr/>
      </p:nvGrpSpPr>
      <p:grpSpPr>
        <a:xfrm>
          <a:off x="0" y="0"/>
          <a:ext cx="0" cy="0"/>
          <a:chOff x="0" y="0"/>
          <a:chExt cx="0" cy="0"/>
        </a:xfrm>
      </p:grpSpPr>
      <p:sp>
        <p:nvSpPr>
          <p:cNvPr id="1048670"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71"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2"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3"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4"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5" name="日期占位符 6"/>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76" name="页脚占位符 7"/>
          <p:cNvSpPr>
            <a:spLocks noGrp="1"/>
          </p:cNvSpPr>
          <p:nvPr>
            <p:ph type="ftr" sz="quarter" idx="11"/>
          </p:nvPr>
        </p:nvSpPr>
        <p:spPr/>
        <p:txBody>
          <a:bodyPr/>
          <a:p>
            <a:endParaRPr altLang="en-US" lang="zh-CN"/>
          </a:p>
        </p:txBody>
      </p:sp>
      <p:sp>
        <p:nvSpPr>
          <p:cNvPr id="1048677" name="灯片编号占位符 8"/>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9" name=""/>
        <p:cNvGrpSpPr/>
        <p:nvPr/>
      </p:nvGrpSpPr>
      <p:grpSpPr>
        <a:xfrm>
          <a:off x="0" y="0"/>
          <a:ext cx="0" cy="0"/>
          <a:chOff x="0" y="0"/>
          <a:chExt cx="0" cy="0"/>
        </a:xfrm>
      </p:grpSpPr>
      <p:sp>
        <p:nvSpPr>
          <p:cNvPr id="1048639" name="标题 1"/>
          <p:cNvSpPr>
            <a:spLocks noGrp="1"/>
          </p:cNvSpPr>
          <p:nvPr>
            <p:ph type="title"/>
          </p:nvPr>
        </p:nvSpPr>
        <p:spPr/>
        <p:txBody>
          <a:bodyPr/>
          <a:p>
            <a:r>
              <a:rPr altLang="en-US" lang="zh-CN" smtClean="0"/>
              <a:t>单击此处编辑母版标题样式</a:t>
            </a:r>
            <a:endParaRPr altLang="en-US" lang="zh-CN"/>
          </a:p>
        </p:txBody>
      </p:sp>
      <p:sp>
        <p:nvSpPr>
          <p:cNvPr id="1048640" name="日期占位符 2"/>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41" name="页脚占位符 3"/>
          <p:cNvSpPr>
            <a:spLocks noGrp="1"/>
          </p:cNvSpPr>
          <p:nvPr>
            <p:ph type="ftr" sz="quarter" idx="11"/>
          </p:nvPr>
        </p:nvSpPr>
        <p:spPr/>
        <p:txBody>
          <a:bodyPr/>
          <a:p>
            <a:endParaRPr altLang="en-US" lang="zh-CN"/>
          </a:p>
        </p:txBody>
      </p:sp>
      <p:sp>
        <p:nvSpPr>
          <p:cNvPr id="1048642" name="灯片编号占位符 4"/>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5" name=""/>
        <p:cNvGrpSpPr/>
        <p:nvPr/>
      </p:nvGrpSpPr>
      <p:grpSpPr>
        <a:xfrm>
          <a:off x="0" y="0"/>
          <a:ext cx="0" cy="0"/>
          <a:chOff x="0" y="0"/>
          <a:chExt cx="0" cy="0"/>
        </a:xfrm>
      </p:grpSpPr>
      <p:sp>
        <p:nvSpPr>
          <p:cNvPr id="1048602" name="日期占位符 1"/>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03" name="页脚占位符 2"/>
          <p:cNvSpPr>
            <a:spLocks noGrp="1"/>
          </p:cNvSpPr>
          <p:nvPr>
            <p:ph type="ftr" sz="quarter" idx="11"/>
          </p:nvPr>
        </p:nvSpPr>
        <p:spPr/>
        <p:txBody>
          <a:bodyPr/>
          <a:p>
            <a:endParaRPr altLang="en-US" lang="zh-CN"/>
          </a:p>
        </p:txBody>
      </p:sp>
      <p:sp>
        <p:nvSpPr>
          <p:cNvPr id="1048604" name="灯片编号占位符 3"/>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6" name=""/>
        <p:cNvGrpSpPr/>
        <p:nvPr/>
      </p:nvGrpSpPr>
      <p:grpSpPr>
        <a:xfrm>
          <a:off x="0" y="0"/>
          <a:ext cx="0" cy="0"/>
          <a:chOff x="0" y="0"/>
          <a:chExt cx="0" cy="0"/>
        </a:xfrm>
      </p:grpSpPr>
      <p:sp>
        <p:nvSpPr>
          <p:cNvPr id="104867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79"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81" name="日期占位符 4"/>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82" name="页脚占位符 5"/>
          <p:cNvSpPr>
            <a:spLocks noGrp="1"/>
          </p:cNvSpPr>
          <p:nvPr>
            <p:ph type="ftr" sz="quarter" idx="11"/>
          </p:nvPr>
        </p:nvSpPr>
        <p:spPr/>
        <p:txBody>
          <a:bodyPr/>
          <a:p>
            <a:endParaRPr altLang="en-US" lang="zh-CN"/>
          </a:p>
        </p:txBody>
      </p:sp>
      <p:sp>
        <p:nvSpPr>
          <p:cNvPr id="1048683" name="灯片编号占位符 6"/>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1" name=""/>
        <p:cNvGrpSpPr/>
        <p:nvPr/>
      </p:nvGrpSpPr>
      <p:grpSpPr>
        <a:xfrm>
          <a:off x="0" y="0"/>
          <a:ext cx="0" cy="0"/>
          <a:chOff x="0" y="0"/>
          <a:chExt cx="0" cy="0"/>
        </a:xfrm>
      </p:grpSpPr>
      <p:sp>
        <p:nvSpPr>
          <p:cNvPr id="104864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4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51" name="日期占位符 4"/>
          <p:cNvSpPr>
            <a:spLocks noGrp="1"/>
          </p:cNvSpPr>
          <p:nvPr>
            <p:ph type="dt" sz="half" idx="10"/>
          </p:nvPr>
        </p:nvSpPr>
        <p:spPr/>
        <p:txBody>
          <a:bodyPr/>
          <a:p>
            <a:fld id="{905D6E94-C1D3-4C34-8F0F-AE5D1094022C}" type="datetimeFigureOut">
              <a:rPr altLang="en-US" lang="zh-CN" smtClean="0"/>
            </a:fld>
            <a:endParaRPr altLang="en-US" lang="zh-CN"/>
          </a:p>
        </p:txBody>
      </p:sp>
      <p:sp>
        <p:nvSpPr>
          <p:cNvPr id="1048652" name="页脚占位符 5"/>
          <p:cNvSpPr>
            <a:spLocks noGrp="1"/>
          </p:cNvSpPr>
          <p:nvPr>
            <p:ph type="ftr" sz="quarter" idx="11"/>
          </p:nvPr>
        </p:nvSpPr>
        <p:spPr/>
        <p:txBody>
          <a:bodyPr/>
          <a:p>
            <a:endParaRPr altLang="en-US" lang="zh-CN"/>
          </a:p>
        </p:txBody>
      </p:sp>
      <p:sp>
        <p:nvSpPr>
          <p:cNvPr id="1048653" name="灯片编号占位符 6"/>
          <p:cNvSpPr>
            <a:spLocks noGrp="1"/>
          </p:cNvSpPr>
          <p:nvPr>
            <p:ph type="sldNum" sz="quarter" idx="12"/>
          </p:nvPr>
        </p:nvSpPr>
        <p:spPr/>
        <p:txBody>
          <a:bodyPr/>
          <a:p>
            <a:fld id="{85638AFD-2D9E-4D1A-B526-D0541E357B20}"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905D6E94-C1D3-4C34-8F0F-AE5D1094022C}"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85638AFD-2D9E-4D1A-B526-D0541E357B20}"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1"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2" name="五边形 5"/>
          <p:cNvSpPr/>
          <p:nvPr/>
        </p:nvSpPr>
        <p:spPr>
          <a:xfrm rot="16200000" flipH="1">
            <a:off x="5740713" y="-177394"/>
            <a:ext cx="710575" cy="2066386"/>
          </a:xfrm>
          <a:prstGeom prst="homePlate"/>
          <a:solidFill>
            <a:srgbClr val="00A9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endParaRPr altLang="en-US" lang="zh-CN" noProof="1"/>
          </a:p>
        </p:txBody>
      </p:sp>
      <p:grpSp>
        <p:nvGrpSpPr>
          <p:cNvPr id="27" name="组合 29"/>
          <p:cNvGrpSpPr/>
          <p:nvPr/>
        </p:nvGrpSpPr>
        <p:grpSpPr>
          <a:xfrm>
            <a:off x="10250085" y="855798"/>
            <a:ext cx="1025950" cy="981198"/>
            <a:chOff x="1004888" y="993775"/>
            <a:chExt cx="2438400" cy="2332038"/>
          </a:xfrm>
          <a:solidFill>
            <a:srgbClr val="00A9DD"/>
          </a:solidFill>
        </p:grpSpPr>
        <p:sp>
          <p:nvSpPr>
            <p:cNvPr id="1048593"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p:spPr>
          <p:txBody>
            <a:bodyPr/>
            <a:p>
              <a:pPr eaLnBrk="1" fontAlgn="auto" hangingPunct="1"/>
              <a:endParaRPr altLang="en-US" sz="2000" lang="zh-CN" noProof="1">
                <a:solidFill>
                  <a:prstClr val="black"/>
                </a:solidFill>
              </a:endParaRPr>
            </a:p>
          </p:txBody>
        </p:sp>
        <p:sp>
          <p:nvSpPr>
            <p:cNvPr id="1048594" name="任意多边形 31"/>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p:spPr>
          <p:txBody>
            <a:bodyPr/>
            <a:p>
              <a:pPr eaLnBrk="1" fontAlgn="auto" hangingPunct="1"/>
              <a:endParaRPr altLang="en-US" sz="2000" lang="zh-CN" noProof="1">
                <a:solidFill>
                  <a:prstClr val="black"/>
                </a:solidFill>
              </a:endParaRPr>
            </a:p>
          </p:txBody>
        </p:sp>
      </p:grpSp>
      <p:sp>
        <p:nvSpPr>
          <p:cNvPr id="1048595" name=""/>
          <p:cNvSpPr txBox="1"/>
          <p:nvPr/>
        </p:nvSpPr>
        <p:spPr>
          <a:xfrm>
            <a:off x="1048000" y="1573530"/>
            <a:ext cx="10096000" cy="3710941"/>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altLang="uz" b="1" sz="4800" i="1" lang="en-US" u="none">
                <a:solidFill>
                  <a:srgbClr val="0070C0"/>
                </a:solidFill>
                <a:effectLst>
                  <a:outerShdw algn="br" blurRad="38100" dir="2700000" dist="38100" rotWithShape="0">
                    <a:srgbClr val="000000"/>
                  </a:outerShdw>
                </a:effectLst>
                <a:latin typeface="Arial"/>
              </a:rPr>
              <a:t>Shahrisabz</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davlat pedagogika</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instituti MI</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yo'nalishi 302-guruh</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talabasi Turayeva</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Nozimaning</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veb</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texnologiyalari</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fanidan</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tayyorlagan</a:t>
            </a:r>
            <a:r>
              <a:rPr altLang="uz" b="1" sz="4800" i="1" lang="en-US" u="none">
                <a:solidFill>
                  <a:srgbClr val="0070C0"/>
                </a:solidFill>
                <a:effectLst>
                  <a:outerShdw algn="br" blurRad="38100" dir="2700000" dist="38100" rotWithShape="0">
                    <a:srgbClr val="000000"/>
                  </a:outerShdw>
                </a:effectLst>
                <a:latin typeface="Arial"/>
              </a:rPr>
              <a:t> </a:t>
            </a:r>
            <a:r>
              <a:rPr altLang="uz" b="1" sz="4800" i="1" lang="en-US" u="none">
                <a:solidFill>
                  <a:srgbClr val="0070C0"/>
                </a:solidFill>
                <a:effectLst>
                  <a:outerShdw algn="br" blurRad="38100" dir="2700000" dist="38100" rotWithShape="0">
                    <a:srgbClr val="000000"/>
                  </a:outerShdw>
                </a:effectLst>
                <a:latin typeface="Arial"/>
              </a:rPr>
              <a:t>mustaqil ishi</a:t>
            </a:r>
            <a:r>
              <a:rPr altLang="uz" b="1" sz="4800" i="1" lang="en-US" u="none">
                <a:solidFill>
                  <a:srgbClr val="0070C0"/>
                </a:solidFill>
                <a:effectLst>
                  <a:outerShdw algn="br" blurRad="38100" dir="2700000" dist="38100" rotWithShape="0">
                    <a:srgbClr val="000000"/>
                  </a:outerShdw>
                </a:effectLst>
                <a:latin typeface="Arial"/>
              </a:rPr>
              <a:t>.</a:t>
            </a:r>
            <a:r>
              <a:rPr altLang="uz" b="1" sz="4800" i="1" lang="en-US" u="none">
                <a:solidFill>
                  <a:srgbClr val="0070C0"/>
                </a:solidFill>
                <a:effectLst>
                  <a:outerShdw algn="br" blurRad="38100" dir="2700000" dist="38100" rotWithShape="0">
                    <a:srgbClr val="000000"/>
                  </a:outerShdw>
                </a:effectLst>
                <a:latin typeface="Arial"/>
              </a:rPr>
              <a:t> </a:t>
            </a:r>
            <a:endParaRPr b="1" sz="4800" i="1" lang="uz-UZ-#Latn" u="none">
              <a:solidFill>
                <a:srgbClr val="0070C0"/>
              </a:solidFill>
              <a:effectLst>
                <a:outerShdw algn="br" blurRad="38100" dir="2700000" dist="38100" rotWithShape="0">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9" name="图片 1"/>
          <p:cNvPicPr>
            <a:picLocks noChangeAspect="1"/>
          </p:cNvPicPr>
          <p:nvPr/>
        </p:nvPicPr>
        <p:blipFill>
          <a:blip xmlns:r="http://schemas.openxmlformats.org/officeDocument/2006/relationships" r:embed="rId1" cstate="print"/>
          <a:stretch>
            <a:fillRect/>
          </a:stretch>
        </p:blipFill>
        <p:spPr>
          <a:xfrm>
            <a:off x="0" y="-275067"/>
            <a:ext cx="12192000" cy="7956027"/>
          </a:xfrm>
          <a:prstGeom prst="rect"/>
        </p:spPr>
      </p:pic>
      <p:sp>
        <p:nvSpPr>
          <p:cNvPr id="1048624" name=""/>
          <p:cNvSpPr txBox="1"/>
          <p:nvPr/>
        </p:nvSpPr>
        <p:spPr>
          <a:xfrm>
            <a:off x="1783772" y="822960"/>
            <a:ext cx="9022772" cy="48666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Aytaylik siz saytda kitoblarni kartotekasini qilishingiz kerak bunda sizga kitobning rasmi, mullifi, nomi va annotatsiya kabi qismlardan tashkil topsin. Bu ma’lumotlarni hammasini shundoq kiritib qo’ysa ham bo’ladi lekin bunda qidiruv va ma’lumotni</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5"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6"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60" name="图片 22"/>
          <p:cNvPicPr>
            <a:picLocks noChangeArrowheads="1"/>
          </p:cNvPicPr>
          <p:nvPr/>
        </p:nvPicPr>
        <p:blipFill>
          <a:blip xmlns:r="http://schemas.openxmlformats.org/officeDocument/2006/relationships" r:embed="rId1" cstate="print"/>
          <a:srcRect t="76775"/>
          <a:stretch>
            <a:fillRect/>
          </a:stretch>
        </p:blipFill>
        <p:spPr bwMode="auto">
          <a:xfrm flipH="1">
            <a:off x="8269308" y="2494633"/>
            <a:ext cx="1026245" cy="78098"/>
          </a:xfrm>
          <a:prstGeom prst="rect"/>
          <a:noFill/>
          <a:ln>
            <a:noFill/>
          </a:ln>
        </p:spPr>
      </p:pic>
      <p:pic>
        <p:nvPicPr>
          <p:cNvPr id="2097161" name="图片 23"/>
          <p:cNvPicPr>
            <a:picLocks noChangeArrowheads="1"/>
          </p:cNvPicPr>
          <p:nvPr/>
        </p:nvPicPr>
        <p:blipFill>
          <a:blip xmlns:r="http://schemas.openxmlformats.org/officeDocument/2006/relationships" r:embed="rId1" cstate="print"/>
          <a:srcRect t="76775"/>
          <a:stretch>
            <a:fillRect/>
          </a:stretch>
        </p:blipFill>
        <p:spPr bwMode="auto">
          <a:xfrm flipH="1">
            <a:off x="1432242" y="2494633"/>
            <a:ext cx="1026245" cy="78098"/>
          </a:xfrm>
          <a:prstGeom prst="rect"/>
          <a:noFill/>
          <a:ln>
            <a:noFill/>
          </a:ln>
        </p:spPr>
      </p:pic>
      <p:sp>
        <p:nvSpPr>
          <p:cNvPr id="1048627" name=""/>
          <p:cNvSpPr txBox="1"/>
          <p:nvPr/>
        </p:nvSpPr>
        <p:spPr>
          <a:xfrm>
            <a:off x="1945363" y="1401163"/>
            <a:ext cx="8693727" cy="42697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aks ettirishda ma’lum qiyinchiliklarga duchor bo’lamiz.Demak drupal.org saytidan cck modulini olamiz. Drupal o’rnatilgan papkadan /sites/all/modules ichiga cck modulini papkasi bilan tashlaymiz.</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9"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0" name="Rectangle 1"/>
          <p:cNvSpPr/>
          <p:nvPr/>
        </p:nvSpPr>
        <p:spPr>
          <a:xfrm>
            <a:off x="1003595" y="3692304"/>
            <a:ext cx="4442400" cy="2405353"/>
          </a:xfrm>
          <a:prstGeom prst="rect"/>
          <a:blipFill rotWithShape="1" dpi="0">
            <a:blip xmlns:r="http://schemas.openxmlformats.org/officeDocument/2006/relationships" r:embed="rId1"/>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p>
        </p:txBody>
      </p:sp>
      <p:sp>
        <p:nvSpPr>
          <p:cNvPr id="1048631" name="Rectangle 2"/>
          <p:cNvSpPr/>
          <p:nvPr/>
        </p:nvSpPr>
        <p:spPr>
          <a:xfrm>
            <a:off x="6979501" y="528514"/>
            <a:ext cx="4217262" cy="2712157"/>
          </a:xfrm>
          <a:prstGeom prst="rect"/>
          <a:blipFill rotWithShape="1" dpi="0">
            <a:blip xmlns:r="http://schemas.openxmlformats.org/officeDocument/2006/relationships" r:embed="rId2"/>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p>
        </p:txBody>
      </p:sp>
      <p:sp>
        <p:nvSpPr>
          <p:cNvPr id="1048632" name=""/>
          <p:cNvSpPr txBox="1"/>
          <p:nvPr/>
        </p:nvSpPr>
        <p:spPr>
          <a:xfrm>
            <a:off x="1233204" y="516094"/>
            <a:ext cx="5256068" cy="2758440"/>
          </a:xfrm>
          <a:prstGeom prst="rect"/>
        </p:spPr>
        <p:txBody>
          <a:bodyPr rtlCol="0" wrap="square">
            <a:spAutoFit/>
          </a:bodyPr>
          <a:p>
            <a:r>
              <a:rPr b="1" sz="3600" i="1" lang="uz-UZ-#Latn">
                <a:solidFill>
                  <a:srgbClr val="000080"/>
                </a:solidFill>
                <a:effectLst>
                  <a:outerShdw algn="br" blurRad="38100" dir="2700000" dist="38100" rotWithShape="0">
                    <a:srgbClr val="000000"/>
                  </a:outerShdw>
                </a:effectLst>
              </a:rPr>
              <a:t>Endi drupalning boshqaruv paneli yordamida ushbu modullarni aktivlashtirish kerak. </a:t>
            </a:r>
            <a:endParaRPr b="1" sz="2800" i="1" lang="uz-UZ-#Latn">
              <a:solidFill>
                <a:srgbClr val="000080"/>
              </a:solidFill>
              <a:effectLst>
                <a:outerShdw algn="br" blurRad="38100" dir="2700000" dist="38100" rotWithShape="0">
                  <a:srgbClr val="000000"/>
                </a:outerShdw>
              </a:effectLst>
            </a:endParaRPr>
          </a:p>
        </p:txBody>
      </p:sp>
      <p:sp>
        <p:nvSpPr>
          <p:cNvPr id="1048633" name=""/>
          <p:cNvSpPr txBox="1"/>
          <p:nvPr/>
        </p:nvSpPr>
        <p:spPr>
          <a:xfrm>
            <a:off x="6073634" y="3428999"/>
            <a:ext cx="5559137" cy="2758440"/>
          </a:xfrm>
          <a:prstGeom prst="rect"/>
        </p:spPr>
        <p:txBody>
          <a:bodyPr rtlCol="0" wrap="square">
            <a:spAutoFit/>
          </a:bodyPr>
          <a:p>
            <a:r>
              <a:rPr b="1" sz="3600" i="1" lang="uz-UZ-#Latn">
                <a:solidFill>
                  <a:srgbClr val="000080"/>
                </a:solidFill>
                <a:effectLst>
                  <a:outerShdw algn="br" blurRad="38100" dir="2700000" dist="38100" rotWithShape="0">
                    <a:srgbClr val="000000"/>
                  </a:outerShdw>
                </a:effectLst>
              </a:rPr>
              <a:t>Boshqaruv panelining Modules bo’limi ichidan Content, Text modullarini aktivlashtiring.</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2" name="图片 1"/>
          <p:cNvPicPr>
            <a:picLocks noChangeAspect="1"/>
          </p:cNvPicPr>
          <p:nvPr/>
        </p:nvPicPr>
        <p:blipFill>
          <a:blip xmlns:r="http://schemas.openxmlformats.org/officeDocument/2006/relationships" r:embed="rId1" cstate="print"/>
          <a:stretch>
            <a:fillRect/>
          </a:stretch>
        </p:blipFill>
        <p:spPr>
          <a:xfrm>
            <a:off x="0" y="-275067"/>
            <a:ext cx="12192000" cy="7956027"/>
          </a:xfrm>
          <a:prstGeom prst="rect"/>
        </p:spPr>
      </p:pic>
      <p:sp>
        <p:nvSpPr>
          <p:cNvPr id="1048634" name=""/>
          <p:cNvSpPr txBox="1"/>
          <p:nvPr/>
        </p:nvSpPr>
        <p:spPr>
          <a:xfrm>
            <a:off x="1809749" y="1062523"/>
            <a:ext cx="8572500" cy="4053840"/>
          </a:xfrm>
          <a:prstGeom prst="rect"/>
        </p:spPr>
        <p:txBody>
          <a:bodyPr rtlCol="0" wrap="square">
            <a:spAutoFit/>
          </a:bodyPr>
          <a:p>
            <a:r>
              <a:rPr b="1" sz="4400" i="1" lang="uz-UZ-#Latn">
                <a:solidFill>
                  <a:srgbClr val="000080"/>
                </a:solidFill>
                <a:effectLst>
                  <a:outerShdw algn="br" blurRad="38100" dir="2700000" dist="38100" rotWithShape="0">
                    <a:srgbClr val="000000"/>
                  </a:outerShdw>
                </a:effectLst>
              </a:rPr>
              <a:t>Content moduli bu boshqaruvchi qism hisoblanadi. Text moduli esa kontent uchun oddiy tekst ko’rinishidagi maydonchalar tashkil etish uchun mo’ljallangan.</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5"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6"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7" name=""/>
          <p:cNvSpPr txBox="1"/>
          <p:nvPr/>
        </p:nvSpPr>
        <p:spPr>
          <a:xfrm>
            <a:off x="1415760" y="1331765"/>
            <a:ext cx="9585614" cy="42697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Masalan Muallif, kitob nomi, chiqqan yili va shaxrini kiritish uchun matnli  maydoncha (field) larga ushbu modul yetarli. Bizga kitobning rasmini ham kiritish kerak bo’lsa, U holda biz Imagefield modulini yuklab o’rnatishimiz kerak bo’ladi. </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3" name="图片 1"/>
          <p:cNvPicPr>
            <a:picLocks noChangeAspect="1"/>
          </p:cNvPicPr>
          <p:nvPr/>
        </p:nvPicPr>
        <p:blipFill>
          <a:blip xmlns:r="http://schemas.openxmlformats.org/officeDocument/2006/relationships" r:embed="rId1" cstate="print"/>
          <a:stretch>
            <a:fillRect/>
          </a:stretch>
        </p:blipFill>
        <p:spPr>
          <a:xfrm>
            <a:off x="0" y="-275067"/>
            <a:ext cx="12192000" cy="7956027"/>
          </a:xfrm>
          <a:prstGeom prst="rect"/>
        </p:spPr>
      </p:pic>
      <p:sp>
        <p:nvSpPr>
          <p:cNvPr id="1048638" name="矩形 2"/>
          <p:cNvSpPr/>
          <p:nvPr/>
        </p:nvSpPr>
        <p:spPr>
          <a:xfrm>
            <a:off x="6400193" y="2994609"/>
            <a:ext cx="1884272" cy="1303071"/>
          </a:xfrm>
          <a:prstGeom prst="rect"/>
          <a:solidFill>
            <a:srgbClr val="F0EF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0" name=""/>
          <p:cNvSpPr txBox="1"/>
          <p:nvPr/>
        </p:nvSpPr>
        <p:spPr>
          <a:xfrm>
            <a:off x="2087091" y="2047189"/>
            <a:ext cx="8017818" cy="1894840"/>
          </a:xfrm>
          <a:prstGeom prst="rect"/>
        </p:spPr>
        <p:txBody>
          <a:bodyPr rtlCol="0" wrap="square">
            <a:spAutoFit/>
          </a:bodyPr>
          <a:p>
            <a:pPr algn="ctr"/>
            <a:r>
              <a:rPr altLang="uz" b="1" sz="6000" i="1" lang="en-US">
                <a:solidFill>
                  <a:srgbClr val="000080"/>
                </a:solidFill>
                <a:effectLst>
                  <a:outerShdw algn="br" blurRad="38100" dir="2700000" dist="38100" rotWithShape="0">
                    <a:srgbClr val="000000"/>
                  </a:outerShdw>
                </a:effectLst>
              </a:rPr>
              <a:t>E'TIBORINGIZ</a:t>
            </a:r>
            <a:r>
              <a:rPr altLang="uz" b="1" sz="6000" i="1" lang="en-US">
                <a:solidFill>
                  <a:srgbClr val="000080"/>
                </a:solidFill>
                <a:effectLst>
                  <a:outerShdw algn="br" blurRad="38100" dir="2700000" dist="38100" rotWithShape="0">
                    <a:srgbClr val="000000"/>
                  </a:outerShdw>
                </a:effectLst>
              </a:rPr>
              <a:t> </a:t>
            </a:r>
            <a:r>
              <a:rPr altLang="uz" b="1" sz="6000" i="1" lang="en-US">
                <a:solidFill>
                  <a:srgbClr val="000080"/>
                </a:solidFill>
                <a:effectLst>
                  <a:outerShdw algn="br" blurRad="38100" dir="2700000" dist="38100" rotWithShape="0">
                    <a:srgbClr val="000000"/>
                  </a:outerShdw>
                </a:effectLst>
              </a:rPr>
              <a:t>UCHUN RAXMAT</a:t>
            </a:r>
            <a:r>
              <a:rPr altLang="uz" b="1" sz="6000" i="1" lang="en-US">
                <a:solidFill>
                  <a:srgbClr val="000080"/>
                </a:solidFill>
                <a:effectLst>
                  <a:outerShdw algn="br" blurRad="38100" dir="2700000" dist="38100" rotWithShape="0">
                    <a:srgbClr val="000000"/>
                  </a:outerShdw>
                </a:effectLst>
              </a:rPr>
              <a:t>!</a:t>
            </a:r>
            <a:r>
              <a:rPr altLang="uz" b="1" sz="6000" i="1" lang="en-US">
                <a:solidFill>
                  <a:srgbClr val="000080"/>
                </a:solidFill>
                <a:effectLst>
                  <a:outerShdw algn="br" blurRad="38100" dir="2700000" dist="38100" rotWithShape="0">
                    <a:srgbClr val="000000"/>
                  </a:outerShdw>
                </a:effectLst>
              </a:rPr>
              <a:t> </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33" name=""/>
        <p:cNvGrpSpPr/>
        <p:nvPr/>
      </p:nvGrpSpPr>
      <p:grpSpPr>
        <a:xfrm>
          <a:off x="0" y="0"/>
          <a:ext cx="0" cy="0"/>
          <a:chOff x="0" y="0"/>
          <a:chExt cx="0" cy="0"/>
        </a:xfrm>
      </p:grpSpPr>
      <p:sp>
        <p:nvSpPr>
          <p:cNvPr id="1048596"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7"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
          <p:cNvSpPr txBox="1"/>
          <p:nvPr/>
        </p:nvSpPr>
        <p:spPr>
          <a:xfrm>
            <a:off x="1203864" y="1630053"/>
            <a:ext cx="9784273" cy="3075940"/>
          </a:xfrm>
          <a:prstGeom prst="rect"/>
          <a:noFill/>
          <a:ln>
            <a:solidFill>
              <a:srgbClr val="92D04F"/>
            </a:solidFill>
            <a:prstDash val="solid"/>
          </a:ln>
        </p:spPr>
        <p:txBody>
          <a:bodyPr rtlCol="0" wrap="square">
            <a:spAutoFit/>
          </a:bodyPr>
          <a:p>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Mavzu</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Kengaytiriladigan</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belgilash</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tilini</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xtml</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va</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uning</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imkoniyatlari</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Vordpress</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va</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uning</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imkoniyatlari</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Drupal</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va</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uning</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imkoniyatlari</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Joomla</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va</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uning</a:t>
            </a:r>
            <a:r>
              <a:rPr altLang="uz" b="1" sz="4000" i="1" lang="en-US">
                <a:solidFill>
                  <a:srgbClr val="0070C0"/>
                </a:solidFill>
                <a:effectLst>
                  <a:outerShdw algn="br" blurRad="38100" dir="2700000" dist="38100" rotWithShape="0">
                    <a:srgbClr val="000000"/>
                  </a:outerShdw>
                </a:effectLst>
              </a:rPr>
              <a:t> </a:t>
            </a:r>
            <a:r>
              <a:rPr altLang="uz" b="1" sz="4000" i="1" lang="en-US">
                <a:solidFill>
                  <a:srgbClr val="0070C0"/>
                </a:solidFill>
                <a:effectLst>
                  <a:outerShdw algn="br" blurRad="38100" dir="2700000" dist="38100" rotWithShape="0">
                    <a:srgbClr val="000000"/>
                  </a:outerShdw>
                </a:effectLst>
              </a:rPr>
              <a:t>imkoniyatlari</a:t>
            </a:r>
            <a:r>
              <a:rPr altLang="uz" b="1" sz="4000" i="1" lang="en-US">
                <a:solidFill>
                  <a:srgbClr val="0070C0"/>
                </a:solidFill>
                <a:effectLst>
                  <a:outerShdw algn="br" blurRad="38100" dir="2700000" dist="38100" rotWithShape="0">
                    <a:srgbClr val="000000"/>
                  </a:outerShdw>
                </a:effectLst>
              </a:rPr>
              <a:t>.</a:t>
            </a:r>
            <a:r>
              <a:rPr altLang="uz" b="1" sz="4000" i="1" lang="en-US">
                <a:solidFill>
                  <a:srgbClr val="0070C0"/>
                </a:solidFill>
                <a:effectLst>
                  <a:outerShdw algn="br" blurRad="38100" dir="2700000" dist="38100" rotWithShape="0">
                    <a:srgbClr val="000000"/>
                  </a:outerShdw>
                </a:effectLst>
              </a:rPr>
              <a:t> </a:t>
            </a:r>
            <a:endParaRPr b="1" sz="2800" i="1" lang="uz-UZ-#Latn">
              <a:solidFill>
                <a:srgbClr val="0070C0"/>
              </a:solidFill>
              <a:effectLst>
                <a:outerShdw algn="br" blurRad="38100" dir="2700000" dist="38100"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0"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1" name=""/>
          <p:cNvSpPr txBox="1"/>
          <p:nvPr/>
        </p:nvSpPr>
        <p:spPr>
          <a:xfrm>
            <a:off x="1229608" y="1751647"/>
            <a:ext cx="9316682" cy="3393440"/>
          </a:xfrm>
          <a:prstGeom prst="rect"/>
        </p:spPr>
        <p:txBody>
          <a:bodyPr rtlCol="0" wrap="square">
            <a:spAutoFit/>
          </a:bodyPr>
          <a:p>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Reja</a:t>
            </a:r>
            <a:r>
              <a:rPr altLang="uz" b="1" sz="4400" i="1" lang="en-US">
                <a:solidFill>
                  <a:srgbClr val="0070C0"/>
                </a:solidFill>
                <a:effectLst>
                  <a:outerShdw algn="br" blurRad="38100" dir="2700000" dist="38100" rotWithShape="0">
                    <a:srgbClr val="000000"/>
                  </a:outerShdw>
                </a:effectLst>
              </a:rPr>
              <a:t>:</a:t>
            </a:r>
            <a:endParaRPr b="1" sz="4800" i="1" lang="uz-UZ-#Latn">
              <a:solidFill>
                <a:srgbClr val="0070C0"/>
              </a:solidFill>
              <a:effectLst>
                <a:outerShdw algn="br" blurRad="38100" dir="2700000" dist="38100" rotWithShape="0">
                  <a:srgbClr val="000000"/>
                </a:outerShdw>
              </a:effectLst>
            </a:endParaRPr>
          </a:p>
          <a:p>
            <a:r>
              <a:rPr altLang="uz" b="1" sz="4400" i="1" lang="en-US">
                <a:solidFill>
                  <a:srgbClr val="0070C0"/>
                </a:solidFill>
                <a:effectLst>
                  <a:outerShdw algn="br" blurRad="38100" dir="2700000" dist="38100" rotWithShape="0">
                    <a:srgbClr val="000000"/>
                  </a:outerShdw>
                </a:effectLst>
              </a:rPr>
              <a:t>1.</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Kengaytirilgan</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belgilash</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tilini</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a:t>
            </a:r>
            <a:r>
              <a:rPr altLang="uz" b="1" sz="4400" i="1" lang="en-US">
                <a:solidFill>
                  <a:srgbClr val="0070C0"/>
                </a:solidFill>
                <a:effectLst>
                  <a:outerShdw algn="br" blurRad="38100" dir="2700000" dist="38100" rotWithShape="0">
                    <a:srgbClr val="000000"/>
                  </a:outerShdw>
                </a:effectLst>
              </a:rPr>
              <a:t>xtml</a:t>
            </a:r>
            <a:r>
              <a:rPr altLang="uz" b="1" sz="4400" i="1" lang="en-US">
                <a:solidFill>
                  <a:srgbClr val="0070C0"/>
                </a:solidFill>
                <a:effectLst>
                  <a:outerShdw algn="br" blurRad="38100" dir="2700000" dist="38100" rotWithShape="0">
                    <a:srgbClr val="000000"/>
                  </a:outerShdw>
                </a:effectLst>
              </a:rPr>
              <a:t>)</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va</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uning</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imkoniyatlari</a:t>
            </a:r>
            <a:r>
              <a:rPr altLang="uz" b="1" sz="4400" i="1" lang="en-US">
                <a:solidFill>
                  <a:srgbClr val="0070C0"/>
                </a:solidFill>
                <a:effectLst>
                  <a:outerShdw algn="br" blurRad="38100" dir="2700000" dist="38100" rotWithShape="0">
                    <a:srgbClr val="000000"/>
                  </a:outerShdw>
                </a:effectLst>
              </a:rPr>
              <a:t>.</a:t>
            </a:r>
            <a:endParaRPr b="1" sz="4800" i="1" lang="uz-UZ-#Latn">
              <a:solidFill>
                <a:srgbClr val="0070C0"/>
              </a:solidFill>
              <a:effectLst>
                <a:outerShdw algn="br" blurRad="38100" dir="2700000" dist="38100" rotWithShape="0">
                  <a:srgbClr val="000000"/>
                </a:outerShdw>
              </a:effectLst>
            </a:endParaRPr>
          </a:p>
          <a:p>
            <a:r>
              <a:rPr altLang="uz" b="1" sz="4400" i="1" lang="en-US">
                <a:solidFill>
                  <a:srgbClr val="0070C0"/>
                </a:solidFill>
                <a:effectLst>
                  <a:outerShdw algn="br" blurRad="38100" dir="2700000" dist="38100" rotWithShape="0">
                    <a:srgbClr val="000000"/>
                  </a:outerShdw>
                </a:effectLst>
              </a:rPr>
              <a:t>2.</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Vordpress</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va</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uning</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imkoniyatlari</a:t>
            </a:r>
            <a:r>
              <a:rPr altLang="uz" b="1" sz="4400" i="1" lang="en-US">
                <a:solidFill>
                  <a:srgbClr val="0070C0"/>
                </a:solidFill>
                <a:effectLst>
                  <a:outerShdw algn="br" blurRad="38100" dir="2700000" dist="38100" rotWithShape="0">
                    <a:srgbClr val="000000"/>
                  </a:outerShdw>
                </a:effectLst>
              </a:rPr>
              <a:t>.</a:t>
            </a:r>
            <a:endParaRPr b="1" sz="4800" i="1" lang="uz-UZ-#Latn">
              <a:solidFill>
                <a:srgbClr val="0070C0"/>
              </a:solidFill>
              <a:effectLst>
                <a:outerShdw algn="br" blurRad="38100" dir="2700000" dist="38100" rotWithShape="0">
                  <a:srgbClr val="000000"/>
                </a:outerShdw>
              </a:effectLst>
            </a:endParaRPr>
          </a:p>
          <a:p>
            <a:r>
              <a:rPr altLang="uz" b="1" sz="4400" i="1" lang="en-US">
                <a:solidFill>
                  <a:srgbClr val="0070C0"/>
                </a:solidFill>
                <a:effectLst>
                  <a:outerShdw algn="br" blurRad="38100" dir="2700000" dist="38100" rotWithShape="0">
                    <a:srgbClr val="000000"/>
                  </a:outerShdw>
                </a:effectLst>
              </a:rPr>
              <a:t>3.</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Drupal</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va</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uning</a:t>
            </a:r>
            <a:r>
              <a:rPr altLang="uz" b="1" sz="4400" i="1" lang="en-US">
                <a:solidFill>
                  <a:srgbClr val="0070C0"/>
                </a:solidFill>
                <a:effectLst>
                  <a:outerShdw algn="br" blurRad="38100" dir="2700000" dist="38100" rotWithShape="0">
                    <a:srgbClr val="000000"/>
                  </a:outerShdw>
                </a:effectLst>
              </a:rPr>
              <a:t> </a:t>
            </a:r>
            <a:r>
              <a:rPr altLang="uz" b="1" sz="4400" i="1" lang="en-US">
                <a:solidFill>
                  <a:srgbClr val="0070C0"/>
                </a:solidFill>
                <a:effectLst>
                  <a:outerShdw algn="br" blurRad="38100" dir="2700000" dist="38100" rotWithShape="0">
                    <a:srgbClr val="000000"/>
                  </a:outerShdw>
                </a:effectLst>
              </a:rPr>
              <a:t>imkoniyatlari</a:t>
            </a:r>
            <a:r>
              <a:rPr altLang="uz" b="1" sz="4400" i="1" lang="en-US">
                <a:solidFill>
                  <a:srgbClr val="0070C0"/>
                </a:solidFill>
                <a:effectLst>
                  <a:outerShdw algn="br" blurRad="38100" dir="2700000" dist="38100" rotWithShape="0">
                    <a:srgbClr val="000000"/>
                  </a:outerShdw>
                </a:effectLst>
              </a:rPr>
              <a:t>.</a:t>
            </a:r>
            <a:r>
              <a:rPr altLang="uz" b="1" sz="4400" i="1" lang="en-US">
                <a:solidFill>
                  <a:srgbClr val="0070C0"/>
                </a:solidFill>
                <a:effectLst>
                  <a:outerShdw algn="br" blurRad="38100" dir="2700000" dist="38100" rotWithShape="0">
                    <a:srgbClr val="000000"/>
                  </a:outerShdw>
                </a:effectLst>
              </a:rPr>
              <a:t> </a:t>
            </a:r>
            <a:endParaRPr b="1" sz="2800" i="1" lang="uz-UZ-#Latn">
              <a:solidFill>
                <a:srgbClr val="0070C0"/>
              </a:solidFill>
              <a:effectLst>
                <a:outerShdw algn="br" blurRad="38100" dir="2700000" dist="38100"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图片 1"/>
          <p:cNvPicPr>
            <a:picLocks noChangeAspect="1"/>
          </p:cNvPicPr>
          <p:nvPr/>
        </p:nvPicPr>
        <p:blipFill>
          <a:blip xmlns:r="http://schemas.openxmlformats.org/officeDocument/2006/relationships" r:embed="rId1" cstate="print"/>
          <a:stretch>
            <a:fillRect/>
          </a:stretch>
        </p:blipFill>
        <p:spPr>
          <a:xfrm>
            <a:off x="0" y="-275067"/>
            <a:ext cx="12192000" cy="7956027"/>
          </a:xfrm>
          <a:prstGeom prst="rect"/>
        </p:spPr>
      </p:pic>
      <p:sp>
        <p:nvSpPr>
          <p:cNvPr id="1048605" name=""/>
          <p:cNvSpPr txBox="1"/>
          <p:nvPr/>
        </p:nvSpPr>
        <p:spPr>
          <a:xfrm>
            <a:off x="1281546" y="1071880"/>
            <a:ext cx="9628909" cy="4714240"/>
          </a:xfrm>
          <a:prstGeom prst="rect"/>
        </p:spPr>
        <p:txBody>
          <a:bodyPr rtlCol="0" wrap="square">
            <a:spAutoFit/>
          </a:bodyPr>
          <a:p>
            <a:r>
              <a:rPr b="1" sz="4400" i="1" lang="uz-UZ-#Latn">
                <a:solidFill>
                  <a:srgbClr val="000080"/>
                </a:solidFill>
                <a:effectLst>
                  <a:outerShdw algn="br" blurRad="38100" dir="2700000" dist="38100" rotWithShape="0">
                    <a:srgbClr val="000000"/>
                  </a:outerShdw>
                </a:effectLst>
              </a:rPr>
              <a:t>WordPress — bu shaxsiy blog yaratish va vebsayt maʼlumotlarini tahrir qilish qurilmasi hisoblanadi. Ushbu dastur MySQL hamda PHP yordamida ishlaydi. WordPress 2013-yilning Avgust oyida 10 million veb saytlarning 22% egalladi. </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7"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8" name="Freeform 50"/>
          <p:cNvSpPr>
            <a:spLocks noEditPoints="1"/>
          </p:cNvSpPr>
          <p:nvPr/>
        </p:nvSpPr>
        <p:spPr bwMode="auto">
          <a:xfrm>
            <a:off x="6963786" y="3905550"/>
            <a:ext cx="454736" cy="372120"/>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bg1"/>
          </a:solidFill>
          <a:ln w="0">
            <a:noFill/>
            <a:prstDash val="solid"/>
            <a:round/>
          </a:ln>
        </p:spPr>
        <p:txBody>
          <a:bodyPr anchor="t" anchorCtr="0" bIns="60941" compatLnSpc="1" lIns="121882" numCol="1" rIns="121882" tIns="60941" vert="horz" wrap="square"/>
          <a:p>
            <a:endParaRPr altLang="en-US" sz="2400" lang="zh-CN"/>
          </a:p>
        </p:txBody>
      </p:sp>
      <p:sp>
        <p:nvSpPr>
          <p:cNvPr id="1048609" name=""/>
          <p:cNvSpPr txBox="1"/>
          <p:nvPr/>
        </p:nvSpPr>
        <p:spPr>
          <a:xfrm>
            <a:off x="1194953" y="949959"/>
            <a:ext cx="9473046" cy="2479040"/>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Hozirda WordPress Veb olamidagi eng katta blogging tizimlaridan biri hisoblanib, uning yordamida 60 millionga yaqin veb saytlar ochilgan.</a:t>
            </a:r>
            <a:endParaRPr b="1" sz="2800" i="1" lang="uz-UZ-#Latn">
              <a:solidFill>
                <a:srgbClr val="000080"/>
              </a:solidFill>
              <a:effectLst>
                <a:outerShdw algn="br" blurRad="38100" dir="2700000" dist="38100" rotWithShape="0">
                  <a:srgbClr val="000000"/>
                </a:outerShdw>
              </a:effectLst>
            </a:endParaRPr>
          </a:p>
        </p:txBody>
      </p:sp>
      <p:sp>
        <p:nvSpPr>
          <p:cNvPr id="1048610" name=""/>
          <p:cNvSpPr txBox="1"/>
          <p:nvPr/>
        </p:nvSpPr>
        <p:spPr>
          <a:xfrm>
            <a:off x="1212271" y="3508050"/>
            <a:ext cx="9455728" cy="2479040"/>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WordPressning ilk bor ommaga tadbiq etilishi 2003-yilning 27-mayida boʻlgan. U b2/cafelog dasturining rasmiy davomchisi hisoblanadi.</a:t>
            </a:r>
            <a:endParaRPr b="1" sz="40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4" name="图片 4"/>
          <p:cNvPicPr>
            <a:picLocks noChangeAspect="1"/>
          </p:cNvPicPr>
          <p:nvPr/>
        </p:nvPicPr>
        <p:blipFill>
          <a:blip xmlns:r="http://schemas.openxmlformats.org/officeDocument/2006/relationships" r:embed="rId1" cstate="print"/>
          <a:stretch>
            <a:fillRect/>
          </a:stretch>
        </p:blipFill>
        <p:spPr>
          <a:xfrm>
            <a:off x="0" y="-114902"/>
            <a:ext cx="5007420" cy="7018321"/>
          </a:xfrm>
          <a:prstGeom prst="rect"/>
        </p:spPr>
      </p:pic>
      <p:pic>
        <p:nvPicPr>
          <p:cNvPr id="2097155" name="图片 2"/>
          <p:cNvPicPr>
            <a:picLocks noChangeAspect="1"/>
          </p:cNvPicPr>
          <p:nvPr/>
        </p:nvPicPr>
        <p:blipFill rotWithShape="1">
          <a:blip xmlns:r="http://schemas.openxmlformats.org/officeDocument/2006/relationships" r:embed="rId2" cstate="print"/>
          <a:srcRect l="92788"/>
          <a:stretch>
            <a:fillRect/>
          </a:stretch>
        </p:blipFill>
        <p:spPr>
          <a:xfrm>
            <a:off x="4782538" y="0"/>
            <a:ext cx="7409461" cy="6858000"/>
          </a:xfrm>
          <a:prstGeom prst="rect"/>
        </p:spPr>
      </p:pic>
      <p:sp>
        <p:nvSpPr>
          <p:cNvPr id="1048616" name=""/>
          <p:cNvSpPr txBox="1"/>
          <p:nvPr/>
        </p:nvSpPr>
        <p:spPr>
          <a:xfrm>
            <a:off x="5517072" y="805589"/>
            <a:ext cx="5810250" cy="42697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WordPressning ilk bor ommaga tadbiq etilishi 2003-yilning 27-mayida boʻlgan. U b2/cafelog dasturining rasmiy davomchisi hisoblanadi.</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8"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9" name=""/>
          <p:cNvSpPr txBox="1"/>
          <p:nvPr/>
        </p:nvSpPr>
        <p:spPr>
          <a:xfrm>
            <a:off x="1601932" y="1242060"/>
            <a:ext cx="8988136" cy="42697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Ma’lumki drupal tizimi juda ham moslashuvchan CMS hisoblanadi. Uning moslashuvchanligiga juda katta ta’sir ko’rsatayotgan omillardan biri bu uning uchun yozilgan modullar (komponentalar juda ham ko’pligidir)dir.</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6" name="图片 1"/>
          <p:cNvPicPr>
            <a:picLocks noChangeAspect="1"/>
          </p:cNvPicPr>
          <p:nvPr/>
        </p:nvPicPr>
        <p:blipFill>
          <a:blip xmlns:r="http://schemas.openxmlformats.org/officeDocument/2006/relationships" r:embed="rId1" cstate="print"/>
          <a:stretch>
            <a:fillRect/>
          </a:stretch>
        </p:blipFill>
        <p:spPr>
          <a:xfrm>
            <a:off x="-1697242" y="0"/>
            <a:ext cx="10691787" cy="6722771"/>
          </a:xfrm>
          <a:prstGeom prst="rect"/>
        </p:spPr>
      </p:pic>
      <p:pic>
        <p:nvPicPr>
          <p:cNvPr id="2097157" name="图片 2"/>
          <p:cNvPicPr>
            <a:picLocks noChangeAspect="1"/>
          </p:cNvPicPr>
          <p:nvPr/>
        </p:nvPicPr>
        <p:blipFill rotWithShape="1">
          <a:blip xmlns:r="http://schemas.openxmlformats.org/officeDocument/2006/relationships" r:embed="rId1" cstate="print"/>
          <a:srcRect l="92788"/>
          <a:stretch>
            <a:fillRect/>
          </a:stretch>
        </p:blipFill>
        <p:spPr>
          <a:xfrm>
            <a:off x="8604888" y="0"/>
            <a:ext cx="3587112" cy="6858000"/>
          </a:xfrm>
          <a:prstGeom prst="rect"/>
        </p:spPr>
      </p:pic>
      <p:pic>
        <p:nvPicPr>
          <p:cNvPr id="2097158" name="图片 3"/>
          <p:cNvPicPr>
            <a:picLocks noChangeAspect="1"/>
          </p:cNvPicPr>
          <p:nvPr/>
        </p:nvPicPr>
        <p:blipFill rotWithShape="1">
          <a:blip xmlns:r="http://schemas.openxmlformats.org/officeDocument/2006/relationships" r:embed="rId1" cstate="print"/>
          <a:srcRect t="97176"/>
          <a:stretch>
            <a:fillRect/>
          </a:stretch>
        </p:blipFill>
        <p:spPr>
          <a:xfrm>
            <a:off x="-1697243" y="6668119"/>
            <a:ext cx="10302131" cy="189881"/>
          </a:xfrm>
          <a:prstGeom prst="rect"/>
        </p:spPr>
      </p:pic>
      <p:sp>
        <p:nvSpPr>
          <p:cNvPr id="1048620" name=""/>
          <p:cNvSpPr txBox="1"/>
          <p:nvPr/>
        </p:nvSpPr>
        <p:spPr>
          <a:xfrm>
            <a:off x="1410306" y="976938"/>
            <a:ext cx="8988137" cy="4714240"/>
          </a:xfrm>
          <a:prstGeom prst="rect"/>
        </p:spPr>
        <p:txBody>
          <a:bodyPr rtlCol="0" wrap="square">
            <a:spAutoFit/>
          </a:bodyPr>
          <a:p>
            <a:r>
              <a:rPr b="1" sz="4400" i="1" lang="uz-UZ-#Latn">
                <a:solidFill>
                  <a:srgbClr val="000080"/>
                </a:solidFill>
                <a:effectLst>
                  <a:outerShdw algn="br" blurRad="38100" dir="2700000" dist="38100" rotWithShape="0">
                    <a:srgbClr val="000000"/>
                  </a:outerShdw>
                </a:effectLst>
              </a:rPr>
              <a:t>Drupal ning 7 versiyasida cck moduli umumiy distributiv ichiga joylangan. Hozirgi vaqtda drupalning 6 versiyasi aktiv bo’lganligi sababli biz ushbu maqolada drupalning 6 versiyasidan foydalanamiz</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1" name="矩形 3"/>
          <p:cNvSpPr/>
          <p:nvPr/>
        </p:nvSpPr>
        <p:spPr>
          <a:xfrm>
            <a:off x="2112836" y="-1724355"/>
            <a:ext cx="1008051" cy="1251179"/>
          </a:xfrm>
          <a:prstGeom prst="rect"/>
          <a:solidFill>
            <a:srgbClr val="00A9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2" name="矩形 4"/>
          <p:cNvSpPr/>
          <p:nvPr/>
        </p:nvSpPr>
        <p:spPr>
          <a:xfrm>
            <a:off x="3120887" y="-1724355"/>
            <a:ext cx="1008051" cy="1251179"/>
          </a:xfrm>
          <a:prstGeom prst="rect"/>
          <a:solidFill>
            <a:srgbClr val="448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3" name=""/>
          <p:cNvSpPr txBox="1"/>
          <p:nvPr/>
        </p:nvSpPr>
        <p:spPr>
          <a:xfrm>
            <a:off x="1679880" y="1123320"/>
            <a:ext cx="8996796" cy="4269739"/>
          </a:xfrm>
          <a:prstGeom prst="rect"/>
        </p:spPr>
        <p:txBody>
          <a:bodyPr rtlCol="0" wrap="square">
            <a:spAutoFit/>
          </a:bodyPr>
          <a:p>
            <a:r>
              <a:rPr b="1" sz="4000" i="1" lang="uz-UZ-#Latn">
                <a:solidFill>
                  <a:srgbClr val="000080"/>
                </a:solidFill>
                <a:effectLst>
                  <a:outerShdw algn="br" blurRad="38100" dir="2700000" dist="38100" rotWithShape="0">
                    <a:srgbClr val="000000"/>
                  </a:outerShdw>
                </a:effectLst>
              </a:rPr>
              <a:t>CCK (Content construction kit) moduli ihtiyoriy ko’rinishdagi kontent turini yaratish imkonini beradi. CCK+Drupal yordamida ko’plab ma’lumotlar bazasi bilan ishlaydigan dasturlar darajasidagi imkoniyatni amalga oshirsa bo’ladi.</a:t>
            </a:r>
            <a:endParaRPr b="1" sz="2800" i="1" lang="uz-UZ-#Latn">
              <a:solidFill>
                <a:srgbClr val="000080"/>
              </a:solidFill>
              <a:effectLst>
                <a:outerShdw algn="br" blurRad="38100" dir="2700000" dist="38100" rotWithShape="0">
                  <a:srgbClr val="000000"/>
                </a:outerShd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wps</cp:lastModifiedBy>
  <dcterms:created xsi:type="dcterms:W3CDTF">2018-04-03T17:47:00Z</dcterms:created>
  <dcterms:modified xsi:type="dcterms:W3CDTF">2025-05-13T18:25:27Z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713cc72303d144dea9315dc9a2bb5ff7</vt:lpwstr>
  </property>
  <property fmtid="{D5CDD505-2E9C-101B-9397-08002B2CF9AE}" pid="3" name="KSOProductBuildVer">
    <vt:lpwstr>1033-11.2.0.10351</vt:lpwstr>
  </property>
</Properties>
</file>