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C3DEFF"/>
    <a:srgbClr val="E0F1FD"/>
    <a:srgbClr val="8BCDF9"/>
    <a:srgbClr val="AA78F9"/>
    <a:srgbClr val="4284F8"/>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177" autoAdjust="0"/>
    <p:restoredTop sz="94660"/>
  </p:normalViewPr>
  <p:slideViewPr>
    <p:cSldViewPr snapToGrid="0">
      <p:cViewPr>
        <p:scale>
          <a:sx n="66" d="100"/>
          <a:sy n="66" d="100"/>
        </p:scale>
        <p:origin x="1000" y="608"/>
      </p:cViewPr>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696"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97"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98"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99"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0"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1"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p>
        </p:txBody>
      </p:sp>
      <p:sp>
        <p:nvSpPr>
          <p:cNvPr id="1048582"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p>
        </p:txBody>
      </p:sp>
      <p:sp>
        <p:nvSpPr>
          <p:cNvPr id="1048583" name="日期占位符 3"/>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5" name=""/>
        <p:cNvGrpSpPr/>
        <p:nvPr/>
      </p:nvGrpSpPr>
      <p:grpSpPr>
        <a:xfrm>
          <a:off x="0" y="0"/>
          <a:ext cx="0" cy="0"/>
          <a:chOff x="0" y="0"/>
          <a:chExt cx="0" cy="0"/>
        </a:xfrm>
      </p:grpSpPr>
      <p:sp>
        <p:nvSpPr>
          <p:cNvPr id="1048663" name="标题 1"/>
          <p:cNvSpPr>
            <a:spLocks noGrp="1"/>
          </p:cNvSpPr>
          <p:nvPr>
            <p:ph type="title"/>
          </p:nvPr>
        </p:nvSpPr>
        <p:spPr/>
        <p:txBody>
          <a:bodyPr/>
          <a:p>
            <a:r>
              <a:rPr altLang="en-US" lang="zh-CN"/>
              <a:t>单击此处编辑母版标题样式</a:t>
            </a:r>
          </a:p>
        </p:txBody>
      </p:sp>
      <p:sp>
        <p:nvSpPr>
          <p:cNvPr id="1048664" name="竖排文字占位符 2"/>
          <p:cNvSpPr>
            <a:spLocks noGrp="1"/>
          </p:cNvSpPr>
          <p:nvPr>
            <p:ph type="body" orient="vert" idx="1"/>
          </p:nvPr>
        </p:nvSpPr>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65" name="日期占位符 3"/>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66" name="页脚占位符 4"/>
          <p:cNvSpPr>
            <a:spLocks noGrp="1"/>
          </p:cNvSpPr>
          <p:nvPr>
            <p:ph type="ftr" sz="quarter" idx="11"/>
          </p:nvPr>
        </p:nvSpPr>
        <p:spPr/>
        <p:txBody>
          <a:bodyPr/>
          <a:p>
            <a:endParaRPr altLang="en-US" lang="zh-CN"/>
          </a:p>
        </p:txBody>
      </p:sp>
      <p:sp>
        <p:nvSpPr>
          <p:cNvPr id="1048667"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ly-arranged title and text">
    <p:spTree>
      <p:nvGrpSpPr>
        <p:cNvPr id="53" name=""/>
        <p:cNvGrpSpPr/>
        <p:nvPr/>
      </p:nvGrpSpPr>
      <p:grpSpPr>
        <a:xfrm>
          <a:off x="0" y="0"/>
          <a:ext cx="0" cy="0"/>
          <a:chOff x="0" y="0"/>
          <a:chExt cx="0" cy="0"/>
        </a:xfrm>
      </p:grpSpPr>
      <p:sp>
        <p:nvSpPr>
          <p:cNvPr id="1048652" name="竖排标题 1"/>
          <p:cNvSpPr>
            <a:spLocks noGrp="1"/>
          </p:cNvSpPr>
          <p:nvPr>
            <p:ph type="title" orient="vert"/>
          </p:nvPr>
        </p:nvSpPr>
        <p:spPr>
          <a:xfrm>
            <a:off x="8724900" y="365125"/>
            <a:ext cx="2628900" cy="5811838"/>
          </a:xfrm>
        </p:spPr>
        <p:txBody>
          <a:bodyPr vert="eaVert"/>
          <a:p>
            <a:r>
              <a:rPr altLang="en-US" lang="zh-CN"/>
              <a:t>单击此处编辑母版标题样式</a:t>
            </a:r>
          </a:p>
        </p:txBody>
      </p:sp>
      <p:sp>
        <p:nvSpPr>
          <p:cNvPr id="1048653"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54" name="日期占位符 3"/>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55" name="页脚占位符 4"/>
          <p:cNvSpPr>
            <a:spLocks noGrp="1"/>
          </p:cNvSpPr>
          <p:nvPr>
            <p:ph type="ftr" sz="quarter" idx="11"/>
          </p:nvPr>
        </p:nvSpPr>
        <p:spPr/>
        <p:txBody>
          <a:bodyPr/>
          <a:p>
            <a:endParaRPr altLang="en-US" lang="zh-CN"/>
          </a:p>
        </p:txBody>
      </p:sp>
      <p:sp>
        <p:nvSpPr>
          <p:cNvPr id="1048656"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87" name="标题 1"/>
          <p:cNvSpPr>
            <a:spLocks noGrp="1"/>
          </p:cNvSpPr>
          <p:nvPr>
            <p:ph type="title"/>
          </p:nvPr>
        </p:nvSpPr>
        <p:spPr/>
        <p:txBody>
          <a:bodyPr/>
          <a:p>
            <a:r>
              <a:rPr altLang="en-US" lang="zh-CN"/>
              <a:t>单击此处编辑母版标题样式</a:t>
            </a:r>
          </a:p>
        </p:txBody>
      </p:sp>
      <p:sp>
        <p:nvSpPr>
          <p:cNvPr id="1048588" name="内容占位符 2"/>
          <p:cNvSpPr>
            <a:spLocks noGrp="1"/>
          </p:cNvSpPr>
          <p:nvPr>
            <p:ph idx="1"/>
          </p:nvPr>
        </p:nvSpPr>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89" name="日期占位符 3"/>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590" name="页脚占位符 4"/>
          <p:cNvSpPr>
            <a:spLocks noGrp="1"/>
          </p:cNvSpPr>
          <p:nvPr>
            <p:ph type="ftr" sz="quarter" idx="11"/>
          </p:nvPr>
        </p:nvSpPr>
        <p:spPr/>
        <p:txBody>
          <a:bodyPr/>
          <a:p>
            <a:endParaRPr altLang="en-US" lang="zh-CN"/>
          </a:p>
        </p:txBody>
      </p:sp>
      <p:sp>
        <p:nvSpPr>
          <p:cNvPr id="1048591"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title">
    <p:spTree>
      <p:nvGrpSpPr>
        <p:cNvPr id="56" name=""/>
        <p:cNvGrpSpPr/>
        <p:nvPr/>
      </p:nvGrpSpPr>
      <p:grpSpPr>
        <a:xfrm>
          <a:off x="0" y="0"/>
          <a:ext cx="0" cy="0"/>
          <a:chOff x="0" y="0"/>
          <a:chExt cx="0" cy="0"/>
        </a:xfrm>
      </p:grpSpPr>
      <p:sp>
        <p:nvSpPr>
          <p:cNvPr id="1048668"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p>
        </p:txBody>
      </p:sp>
      <p:sp>
        <p:nvSpPr>
          <p:cNvPr id="1048669" name="文本占位符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a:t>单击此处编辑母版文本样式</a:t>
            </a:r>
          </a:p>
        </p:txBody>
      </p:sp>
      <p:sp>
        <p:nvSpPr>
          <p:cNvPr id="1048670" name="日期占位符 3"/>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71" name="页脚占位符 4"/>
          <p:cNvSpPr>
            <a:spLocks noGrp="1"/>
          </p:cNvSpPr>
          <p:nvPr>
            <p:ph type="ftr" sz="quarter" idx="11"/>
          </p:nvPr>
        </p:nvSpPr>
        <p:spPr/>
        <p:txBody>
          <a:bodyPr/>
          <a:p>
            <a:endParaRPr altLang="en-US" lang="zh-CN"/>
          </a:p>
        </p:txBody>
      </p:sp>
      <p:sp>
        <p:nvSpPr>
          <p:cNvPr id="1048672" name="灯片编号占位符 5"/>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column content">
    <p:spTree>
      <p:nvGrpSpPr>
        <p:cNvPr id="57" name=""/>
        <p:cNvGrpSpPr/>
        <p:nvPr/>
      </p:nvGrpSpPr>
      <p:grpSpPr>
        <a:xfrm>
          <a:off x="0" y="0"/>
          <a:ext cx="0" cy="0"/>
          <a:chOff x="0" y="0"/>
          <a:chExt cx="0" cy="0"/>
        </a:xfrm>
      </p:grpSpPr>
      <p:sp>
        <p:nvSpPr>
          <p:cNvPr id="1048673" name="标题 1"/>
          <p:cNvSpPr>
            <a:spLocks noGrp="1"/>
          </p:cNvSpPr>
          <p:nvPr>
            <p:ph type="title"/>
          </p:nvPr>
        </p:nvSpPr>
        <p:spPr/>
        <p:txBody>
          <a:bodyPr/>
          <a:p>
            <a:r>
              <a:rPr altLang="en-US" lang="zh-CN"/>
              <a:t>单击此处编辑母版标题样式</a:t>
            </a:r>
          </a:p>
        </p:txBody>
      </p:sp>
      <p:sp>
        <p:nvSpPr>
          <p:cNvPr id="1048674" name="内容占位符 2"/>
          <p:cNvSpPr>
            <a:spLocks noGrp="1"/>
          </p:cNvSpPr>
          <p:nvPr>
            <p:ph sz="half" idx="1"/>
          </p:nvPr>
        </p:nvSpPr>
        <p:spPr>
          <a:xfrm>
            <a:off x="838200" y="1825625"/>
            <a:ext cx="5181600" cy="435133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75" name="内容占位符 3"/>
          <p:cNvSpPr>
            <a:spLocks noGrp="1"/>
          </p:cNvSpPr>
          <p:nvPr>
            <p:ph sz="half" idx="2"/>
          </p:nvPr>
        </p:nvSpPr>
        <p:spPr>
          <a:xfrm>
            <a:off x="6172200" y="1825625"/>
            <a:ext cx="5181600" cy="435133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76" name="日期占位符 4"/>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77" name="页脚占位符 5"/>
          <p:cNvSpPr>
            <a:spLocks noGrp="1"/>
          </p:cNvSpPr>
          <p:nvPr>
            <p:ph type="ftr" sz="quarter" idx="11"/>
          </p:nvPr>
        </p:nvSpPr>
        <p:spPr/>
        <p:txBody>
          <a:bodyPr/>
          <a:p>
            <a:endParaRPr altLang="en-US" lang="zh-CN"/>
          </a:p>
        </p:txBody>
      </p:sp>
      <p:sp>
        <p:nvSpPr>
          <p:cNvPr id="1048678"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79" name="标题 1"/>
          <p:cNvSpPr>
            <a:spLocks noGrp="1"/>
          </p:cNvSpPr>
          <p:nvPr>
            <p:ph type="title"/>
          </p:nvPr>
        </p:nvSpPr>
        <p:spPr>
          <a:xfrm>
            <a:off x="839788" y="365125"/>
            <a:ext cx="10515600" cy="1325563"/>
          </a:xfrm>
        </p:spPr>
        <p:txBody>
          <a:bodyPr/>
          <a:p>
            <a:r>
              <a:rPr altLang="en-US" lang="zh-CN"/>
              <a:t>单击此处编辑母版标题样式</a:t>
            </a:r>
          </a:p>
        </p:txBody>
      </p:sp>
      <p:sp>
        <p:nvSpPr>
          <p:cNvPr id="1048680"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81" name="内容占位符 3"/>
          <p:cNvSpPr>
            <a:spLocks noGrp="1"/>
          </p:cNvSpPr>
          <p:nvPr>
            <p:ph sz="half" idx="2"/>
          </p:nvPr>
        </p:nvSpPr>
        <p:spPr>
          <a:xfrm>
            <a:off x="839788" y="2505075"/>
            <a:ext cx="5157787" cy="368458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82"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p>
        </p:txBody>
      </p:sp>
      <p:sp>
        <p:nvSpPr>
          <p:cNvPr id="1048683" name="内容占位符 5"/>
          <p:cNvSpPr>
            <a:spLocks noGrp="1"/>
          </p:cNvSpPr>
          <p:nvPr>
            <p:ph sz="quarter" idx="4"/>
          </p:nvPr>
        </p:nvSpPr>
        <p:spPr>
          <a:xfrm>
            <a:off x="6172200" y="2505075"/>
            <a:ext cx="5183188" cy="3684588"/>
          </a:xfrm>
        </p:spPr>
        <p:txBody>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84" name="日期占位符 6"/>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85" name="页脚占位符 7"/>
          <p:cNvSpPr>
            <a:spLocks noGrp="1"/>
          </p:cNvSpPr>
          <p:nvPr>
            <p:ph type="ftr" sz="quarter" idx="11"/>
          </p:nvPr>
        </p:nvSpPr>
        <p:spPr/>
        <p:txBody>
          <a:bodyPr/>
          <a:p>
            <a:endParaRPr altLang="en-US" lang="zh-CN"/>
          </a:p>
        </p:txBody>
      </p:sp>
      <p:sp>
        <p:nvSpPr>
          <p:cNvPr id="1048686" name="灯片编号占位符 8"/>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2" name=""/>
        <p:cNvGrpSpPr/>
        <p:nvPr/>
      </p:nvGrpSpPr>
      <p:grpSpPr>
        <a:xfrm>
          <a:off x="0" y="0"/>
          <a:ext cx="0" cy="0"/>
          <a:chOff x="0" y="0"/>
          <a:chExt cx="0" cy="0"/>
        </a:xfrm>
      </p:grpSpPr>
      <p:sp>
        <p:nvSpPr>
          <p:cNvPr id="1048648" name="标题 1"/>
          <p:cNvSpPr>
            <a:spLocks noGrp="1"/>
          </p:cNvSpPr>
          <p:nvPr>
            <p:ph type="title"/>
          </p:nvPr>
        </p:nvSpPr>
        <p:spPr/>
        <p:txBody>
          <a:bodyPr/>
          <a:p>
            <a:r>
              <a:rPr altLang="en-US" lang="zh-CN"/>
              <a:t>单击此处编辑母版标题样式</a:t>
            </a:r>
          </a:p>
        </p:txBody>
      </p:sp>
      <p:sp>
        <p:nvSpPr>
          <p:cNvPr id="1048649" name="日期占位符 2"/>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50" name="页脚占位符 3"/>
          <p:cNvSpPr>
            <a:spLocks noGrp="1"/>
          </p:cNvSpPr>
          <p:nvPr>
            <p:ph type="ftr" sz="quarter" idx="11"/>
          </p:nvPr>
        </p:nvSpPr>
        <p:spPr/>
        <p:txBody>
          <a:bodyPr/>
          <a:p>
            <a:endParaRPr altLang="en-US" lang="zh-CN"/>
          </a:p>
        </p:txBody>
      </p:sp>
      <p:sp>
        <p:nvSpPr>
          <p:cNvPr id="1048651" name="灯片编号占位符 4"/>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87" name="日期占位符 1"/>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88" name="页脚占位符 2"/>
          <p:cNvSpPr>
            <a:spLocks noGrp="1"/>
          </p:cNvSpPr>
          <p:nvPr>
            <p:ph type="ftr" sz="quarter" idx="11"/>
          </p:nvPr>
        </p:nvSpPr>
        <p:spPr/>
        <p:txBody>
          <a:bodyPr/>
          <a:p>
            <a:endParaRPr altLang="en-US" lang="zh-CN"/>
          </a:p>
        </p:txBody>
      </p:sp>
      <p:sp>
        <p:nvSpPr>
          <p:cNvPr id="1048689" name="灯片编号占位符 3"/>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and title">
    <p:spTree>
      <p:nvGrpSpPr>
        <p:cNvPr id="60" name=""/>
        <p:cNvGrpSpPr/>
        <p:nvPr/>
      </p:nvGrpSpPr>
      <p:grpSpPr>
        <a:xfrm>
          <a:off x="0" y="0"/>
          <a:ext cx="0" cy="0"/>
          <a:chOff x="0" y="0"/>
          <a:chExt cx="0" cy="0"/>
        </a:xfrm>
      </p:grpSpPr>
      <p:sp>
        <p:nvSpPr>
          <p:cNvPr id="1048690"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691"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92"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p>
        </p:txBody>
      </p:sp>
      <p:sp>
        <p:nvSpPr>
          <p:cNvPr id="1048693" name="日期占位符 4"/>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94" name="页脚占位符 5"/>
          <p:cNvSpPr>
            <a:spLocks noGrp="1"/>
          </p:cNvSpPr>
          <p:nvPr>
            <p:ph type="ftr" sz="quarter" idx="11"/>
          </p:nvPr>
        </p:nvSpPr>
        <p:spPr/>
        <p:txBody>
          <a:bodyPr/>
          <a:p>
            <a:endParaRPr altLang="en-US" lang="zh-CN"/>
          </a:p>
        </p:txBody>
      </p:sp>
      <p:sp>
        <p:nvSpPr>
          <p:cNvPr id="1048695"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and title">
    <p:spTree>
      <p:nvGrpSpPr>
        <p:cNvPr id="54" name=""/>
        <p:cNvGrpSpPr/>
        <p:nvPr/>
      </p:nvGrpSpPr>
      <p:grpSpPr>
        <a:xfrm>
          <a:off x="0" y="0"/>
          <a:ext cx="0" cy="0"/>
          <a:chOff x="0" y="0"/>
          <a:chExt cx="0" cy="0"/>
        </a:xfrm>
      </p:grpSpPr>
      <p:sp>
        <p:nvSpPr>
          <p:cNvPr id="1048657"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p>
        </p:txBody>
      </p:sp>
      <p:sp>
        <p:nvSpPr>
          <p:cNvPr id="1048658"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9"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p>
        </p:txBody>
      </p:sp>
      <p:sp>
        <p:nvSpPr>
          <p:cNvPr id="1048660" name="日期占位符 4"/>
          <p:cNvSpPr>
            <a:spLocks noGrp="1"/>
          </p:cNvSpPr>
          <p:nvPr>
            <p:ph type="dt" sz="half" idx="10"/>
          </p:nvPr>
        </p:nvSpPr>
        <p:spPr/>
        <p:txBody>
          <a:bodyPr/>
          <a:p>
            <a:fld id="{D997B5FA-0921-464F-AAE1-844C04324D75}" type="datetimeFigureOut">
              <a:rPr altLang="en-US" lang="zh-CN" smtClean="0"/>
              <a:t>2019/12/5</a:t>
            </a:fld>
            <a:endParaRPr altLang="en-US" lang="zh-CN"/>
          </a:p>
        </p:txBody>
      </p:sp>
      <p:sp>
        <p:nvSpPr>
          <p:cNvPr id="1048661" name="页脚占位符 5"/>
          <p:cNvSpPr>
            <a:spLocks noGrp="1"/>
          </p:cNvSpPr>
          <p:nvPr>
            <p:ph type="ftr" sz="quarter" idx="11"/>
          </p:nvPr>
        </p:nvSpPr>
        <p:spPr/>
        <p:txBody>
          <a:bodyPr/>
          <a:p>
            <a:endParaRPr altLang="en-US" lang="zh-CN"/>
          </a:p>
        </p:txBody>
      </p:sp>
      <p:sp>
        <p:nvSpPr>
          <p:cNvPr id="1048662" name="灯片编号占位符 6"/>
          <p:cNvSpPr>
            <a:spLocks noGrp="1"/>
          </p:cNvSpPr>
          <p:nvPr>
            <p:ph type="sldNum" sz="quarter" idx="12"/>
          </p:nvPr>
        </p:nvSpPr>
        <p:spPr/>
        <p:txBody>
          <a:bodyPr/>
          <a:p>
            <a:fld id="{565CE74E-AB26-4998-AD42-012C4C1AD07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997B5FA-0921-464F-AAE1-844C04324D75}" type="datetimeFigureOut">
              <a:rPr altLang="en-US" lang="zh-CN" smtClean="0"/>
              <a:t>2019/12/5</a:t>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65CE74E-AB26-4998-AD42-012C4C1AD07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2" name="图片 4"/>
          <p:cNvPicPr>
            <a:picLocks noChangeAspect="1"/>
          </p:cNvPicPr>
          <p:nvPr/>
        </p:nvPicPr>
        <p:blipFill>
          <a:blip xmlns:r="http://schemas.openxmlformats.org/officeDocument/2006/relationships" r:embed="rId1" cstate="print"/>
          <a:stretch>
            <a:fillRect/>
          </a:stretch>
        </p:blipFill>
        <p:spPr>
          <a:xfrm>
            <a:off x="0" y="0"/>
            <a:ext cx="12192000" cy="6858000"/>
          </a:xfrm>
          <a:prstGeom prst="rect"/>
        </p:spPr>
      </p:pic>
      <p:sp>
        <p:nvSpPr>
          <p:cNvPr id="1048586" name=""/>
          <p:cNvSpPr txBox="1"/>
          <p:nvPr/>
        </p:nvSpPr>
        <p:spPr>
          <a:xfrm>
            <a:off x="1197368" y="933919"/>
            <a:ext cx="6766580" cy="4714240"/>
          </a:xfrm>
          <a:prstGeom prst="rect"/>
        </p:spPr>
        <p:txBody>
          <a:bodyPr rtlCol="0" wrap="square">
            <a:spAutoFit/>
          </a:bodyPr>
          <a:lstStyle>
            <a:defPPr>
              <a:defRPr lang="zh-CN"/>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r>
              <a:rPr altLang="uz" b="1" sz="4400" i="1" lang="en-US" u="none">
                <a:solidFill>
                  <a:srgbClr val="3399FF"/>
                </a:solidFill>
                <a:effectLst>
                  <a:outerShdw algn="br" blurRad="38100" dir="2700000" dist="38100" rotWithShape="0">
                    <a:srgbClr val="000000"/>
                  </a:outerShdw>
                </a:effectLst>
                <a:latin typeface="Arial"/>
              </a:rPr>
              <a:t>Shahrisabz</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davlat pedagogika</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instituti MI</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yo'nalishi 302-guruh</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talabasi Turayeva</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Nozimaning</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veb</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texnologiyalari</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fanidan</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tayyorlagan</a:t>
            </a:r>
            <a:r>
              <a:rPr altLang="uz" b="1" sz="4400" i="1" lang="en-US" u="none">
                <a:solidFill>
                  <a:srgbClr val="3399FF"/>
                </a:solidFill>
                <a:effectLst>
                  <a:outerShdw algn="br" blurRad="38100" dir="2700000" dist="38100" rotWithShape="0">
                    <a:srgbClr val="000000"/>
                  </a:outerShdw>
                </a:effectLst>
                <a:latin typeface="Arial"/>
              </a:rPr>
              <a:t> </a:t>
            </a:r>
            <a:r>
              <a:rPr altLang="uz" b="1" sz="4400" i="1" lang="en-US" u="none">
                <a:solidFill>
                  <a:srgbClr val="3399FF"/>
                </a:solidFill>
                <a:effectLst>
                  <a:outerShdw algn="br" blurRad="38100" dir="2700000" dist="38100" rotWithShape="0">
                    <a:srgbClr val="000000"/>
                  </a:outerShdw>
                </a:effectLst>
                <a:latin typeface="Arial"/>
              </a:rPr>
              <a:t>mustaqil ishi</a:t>
            </a:r>
            <a:r>
              <a:rPr altLang="uz" b="1" sz="4400" i="1" lang="en-US" u="none">
                <a:solidFill>
                  <a:srgbClr val="3399FF"/>
                </a:solidFill>
                <a:effectLst>
                  <a:outerShdw algn="br" blurRad="38100" dir="2700000" dist="38100" rotWithShape="0">
                    <a:srgbClr val="000000"/>
                  </a:outerShdw>
                </a:effectLst>
                <a:latin typeface="Arial"/>
              </a:rPr>
              <a:t>.</a:t>
            </a:r>
            <a:r>
              <a:rPr altLang="uz" b="1" sz="4400" i="1" lang="en-US" u="none">
                <a:solidFill>
                  <a:srgbClr val="3399FF"/>
                </a:solidFill>
                <a:effectLst>
                  <a:outerShdw algn="br" blurRad="38100" dir="2700000" dist="38100" rotWithShape="0">
                    <a:srgbClr val="000000"/>
                  </a:outerShdw>
                </a:effectLst>
                <a:latin typeface="Arial"/>
              </a:rPr>
              <a:t> </a:t>
            </a:r>
            <a:endParaRPr b="1" sz="4800" i="1" lang="uz-UZ-#Latn" u="none">
              <a:solidFill>
                <a:srgbClr val="3399FF"/>
              </a:solidFill>
              <a:effectLst>
                <a:outerShdw algn="br" blurRad="38100" dir="2700000" dist="38100" rotWithShape="0">
                  <a:srgbClr val="00000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1" name="图片 1"/>
          <p:cNvPicPr>
            <a:picLocks noChangeAspect="1"/>
          </p:cNvPicPr>
          <p:nvPr/>
        </p:nvPicPr>
        <p:blipFill rotWithShape="1">
          <a:blip xmlns:r="http://schemas.openxmlformats.org/officeDocument/2006/relationships" r:embed="rId1" cstate="print"/>
          <a:srcRect/>
          <a:stretch>
            <a:fillRect/>
          </a:stretch>
        </p:blipFill>
        <p:spPr>
          <a:xfrm>
            <a:off x="-199529" y="2046601"/>
            <a:ext cx="2224392" cy="3717058"/>
          </a:xfrm>
          <a:prstGeom prst="rect"/>
        </p:spPr>
      </p:pic>
      <p:sp>
        <p:nvSpPr>
          <p:cNvPr id="1048621" name=""/>
          <p:cNvSpPr txBox="1"/>
          <p:nvPr/>
        </p:nvSpPr>
        <p:spPr>
          <a:xfrm>
            <a:off x="2024862" y="558780"/>
            <a:ext cx="9161318" cy="54635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Ayni vaqtda Yii ning ikkita yo'nalishi mavjud: 1.1 va 2.0. 1.1 yo'nalishi avvalgi avlod hisoblanadi va qo'llab quvvatlash holatida. 2.0 talqini - bu Composer, PSR, nomlar sohasi, treytlar(traits) va boshqa shular kabi ko'pgina oxirgi texnologiyalarni va qaydnomalarni qo'llovchi Yii ning to'liq boshqatdan yozilgan talqini. </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2" name="图片 8"/>
          <p:cNvPicPr>
            <a:picLocks noChangeAspect="1"/>
          </p:cNvPicPr>
          <p:nvPr/>
        </p:nvPicPr>
        <p:blipFill>
          <a:blip xmlns:r="http://schemas.openxmlformats.org/officeDocument/2006/relationships" r:embed="rId1"/>
          <a:stretch>
            <a:fillRect/>
          </a:stretch>
        </p:blipFill>
        <p:spPr>
          <a:xfrm>
            <a:off x="5729690" y="1078029"/>
            <a:ext cx="5854276" cy="4894446"/>
          </a:xfrm>
          <a:prstGeom prst="rect"/>
        </p:spPr>
      </p:pic>
      <p:sp>
        <p:nvSpPr>
          <p:cNvPr id="1048622" name=""/>
          <p:cNvSpPr txBox="1"/>
          <p:nvPr/>
        </p:nvSpPr>
        <p:spPr>
          <a:xfrm>
            <a:off x="1619249" y="1078030"/>
            <a:ext cx="5004954" cy="4866639"/>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Mana shu talqinda navbatdagi yillarda uni yanada kuchaytirish nazarda tutilgan. Ushbu qo'llanma aynan 2.0 talqin haqida.</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3" name="图片 2"/>
          <p:cNvPicPr>
            <a:picLocks noChangeAspect="1"/>
          </p:cNvPicPr>
          <p:nvPr/>
        </p:nvPicPr>
        <p:blipFill>
          <a:blip xmlns:r="http://schemas.openxmlformats.org/officeDocument/2006/relationships" r:embed="rId1"/>
          <a:stretch>
            <a:fillRect/>
          </a:stretch>
        </p:blipFill>
        <p:spPr>
          <a:xfrm>
            <a:off x="7098120" y="1669983"/>
            <a:ext cx="4207941" cy="3518034"/>
          </a:xfrm>
          <a:prstGeom prst="rect"/>
        </p:spPr>
      </p:pic>
      <p:sp>
        <p:nvSpPr>
          <p:cNvPr id="1048623" name=""/>
          <p:cNvSpPr txBox="1"/>
          <p:nvPr/>
        </p:nvSpPr>
        <p:spPr>
          <a:xfrm>
            <a:off x="831270" y="576151"/>
            <a:ext cx="7256317" cy="5463539"/>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2.0 PHP 7.3.0 va undan yuqorisini talab qiladi. Boshqa imkoniyatlar uchun talablarni bilish uchun har bir alohida yo'lga qo'yilgan freymvork bilan birga mos o'rnatilgan talablar tekshiruv skriptini ishga tushirishingiz mumkin.</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图片 1"/>
          <p:cNvPicPr>
            <a:picLocks noChangeAspect="1"/>
          </p:cNvPicPr>
          <p:nvPr/>
        </p:nvPicPr>
        <p:blipFill rotWithShape="1">
          <a:blip xmlns:r="http://schemas.openxmlformats.org/officeDocument/2006/relationships" r:embed="rId1" cstate="print"/>
          <a:srcRect/>
          <a:stretch>
            <a:fillRect/>
          </a:stretch>
        </p:blipFill>
        <p:spPr>
          <a:xfrm>
            <a:off x="9430555" y="979442"/>
            <a:ext cx="2477815" cy="1521579"/>
          </a:xfrm>
          <a:prstGeom prst="rect"/>
        </p:spPr>
      </p:pic>
      <p:pic>
        <p:nvPicPr>
          <p:cNvPr id="2097165" name="图片 2"/>
          <p:cNvPicPr>
            <a:picLocks noChangeAspect="1"/>
          </p:cNvPicPr>
          <p:nvPr/>
        </p:nvPicPr>
        <p:blipFill rotWithShape="1">
          <a:blip xmlns:r="http://schemas.openxmlformats.org/officeDocument/2006/relationships" r:embed="rId2" cstate="print"/>
          <a:srcRect l="-4688"/>
          <a:stretch>
            <a:fillRect/>
          </a:stretch>
        </p:blipFill>
        <p:spPr>
          <a:xfrm>
            <a:off x="9238723" y="4727120"/>
            <a:ext cx="2669647" cy="1855956"/>
          </a:xfrm>
          <a:prstGeom prst="rect"/>
        </p:spPr>
      </p:pic>
      <p:pic>
        <p:nvPicPr>
          <p:cNvPr id="2097166" name="图片 3"/>
          <p:cNvPicPr>
            <a:picLocks noChangeAspect="1"/>
          </p:cNvPicPr>
          <p:nvPr/>
        </p:nvPicPr>
        <p:blipFill rotWithShape="1">
          <a:blip xmlns:r="http://schemas.openxmlformats.org/officeDocument/2006/relationships" r:embed="rId3" cstate="print"/>
          <a:srcRect/>
          <a:stretch>
            <a:fillRect/>
          </a:stretch>
        </p:blipFill>
        <p:spPr>
          <a:xfrm>
            <a:off x="10025782" y="2990143"/>
            <a:ext cx="1287360" cy="2461105"/>
          </a:xfrm>
          <a:prstGeom prst="rect"/>
        </p:spPr>
      </p:pic>
      <p:sp>
        <p:nvSpPr>
          <p:cNvPr id="1048624" name=""/>
          <p:cNvSpPr txBox="1"/>
          <p:nvPr/>
        </p:nvSpPr>
        <p:spPr>
          <a:xfrm>
            <a:off x="1064540" y="788457"/>
            <a:ext cx="8174182" cy="48666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Freymvork to'liq obektga mo'ljallangan dasturlashga (OMD) asoslanganligi bois Yii da ishlash uchun OMD ni umumiy tushunish talab etiladi. Shuningdek, PHP ning zamonaviy imkoniyatlari bo'lmish nomlar soxasi va treytlar ni o'rganish talab etiladi.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7" name="图片 2"/>
          <p:cNvPicPr>
            <a:picLocks noChangeAspect="1"/>
          </p:cNvPicPr>
          <p:nvPr/>
        </p:nvPicPr>
        <p:blipFill rotWithShape="1">
          <a:blip xmlns:r="http://schemas.openxmlformats.org/officeDocument/2006/relationships" r:embed="rId1" cstate="print"/>
          <a:srcRect/>
          <a:stretch>
            <a:fillRect/>
          </a:stretch>
        </p:blipFill>
        <p:spPr>
          <a:xfrm>
            <a:off x="9376980" y="4902194"/>
            <a:ext cx="1991906" cy="1382664"/>
          </a:xfrm>
          <a:prstGeom prst="rect"/>
        </p:spPr>
      </p:pic>
      <p:pic>
        <p:nvPicPr>
          <p:cNvPr id="2097168" name="图片 9"/>
          <p:cNvPicPr>
            <a:picLocks noChangeAspect="1"/>
          </p:cNvPicPr>
          <p:nvPr/>
        </p:nvPicPr>
        <p:blipFill rotWithShape="1">
          <a:blip xmlns:r="http://schemas.openxmlformats.org/officeDocument/2006/relationships" r:embed="rId2" cstate="print"/>
          <a:srcRect/>
          <a:stretch>
            <a:fillRect/>
          </a:stretch>
        </p:blipFill>
        <p:spPr>
          <a:xfrm>
            <a:off x="9789310" y="1022441"/>
            <a:ext cx="1167246" cy="1680127"/>
          </a:xfrm>
          <a:prstGeom prst="rect"/>
        </p:spPr>
      </p:pic>
      <p:pic>
        <p:nvPicPr>
          <p:cNvPr id="2097169" name="图片 12"/>
          <p:cNvPicPr>
            <a:picLocks noChangeAspect="1"/>
          </p:cNvPicPr>
          <p:nvPr/>
        </p:nvPicPr>
        <p:blipFill rotWithShape="1">
          <a:blip xmlns:r="http://schemas.openxmlformats.org/officeDocument/2006/relationships" r:embed="rId3" cstate="print"/>
          <a:srcRect r="-12660" b="-1362"/>
          <a:stretch>
            <a:fillRect/>
          </a:stretch>
        </p:blipFill>
        <p:spPr>
          <a:xfrm>
            <a:off x="9376980" y="3040116"/>
            <a:ext cx="1263895" cy="1524528"/>
          </a:xfrm>
          <a:prstGeom prst="rect"/>
        </p:spPr>
      </p:pic>
      <p:sp>
        <p:nvSpPr>
          <p:cNvPr id="1048625" name=""/>
          <p:cNvSpPr txBox="1"/>
          <p:nvPr/>
        </p:nvSpPr>
        <p:spPr>
          <a:xfrm>
            <a:off x="1679862" y="1022441"/>
            <a:ext cx="7498771" cy="48666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(Yes It Is) - bu tez ishlovchi komponentli PHP freymvork bo'lib, zamonaviy 
veb ilovalarni tez yaratish uchun mo'ljallangan. YII texnalogiyasini barcha turdagi 
veb ilovalar yaratishda qo’llash mumkin.</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0" name="图片 6"/>
          <p:cNvPicPr>
            <a:picLocks noChangeAspect="1"/>
          </p:cNvPicPr>
          <p:nvPr/>
        </p:nvPicPr>
        <p:blipFill>
          <a:blip xmlns:r="http://schemas.openxmlformats.org/officeDocument/2006/relationships" r:embed="rId1"/>
          <a:stretch>
            <a:fillRect/>
          </a:stretch>
        </p:blipFill>
        <p:spPr>
          <a:xfrm flipH="1">
            <a:off x="333402" y="625642"/>
            <a:ext cx="5611716" cy="5375709"/>
          </a:xfrm>
          <a:prstGeom prst="rect"/>
        </p:spPr>
      </p:pic>
      <p:sp>
        <p:nvSpPr>
          <p:cNvPr id="1048626" name=""/>
          <p:cNvSpPr txBox="1"/>
          <p:nvPr/>
        </p:nvSpPr>
        <p:spPr>
          <a:xfrm>
            <a:off x="4277590" y="697230"/>
            <a:ext cx="7152409" cy="54635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Uning komponentli strukturasi va 
keshlashni juda zo'r qo'llab-quvvatlashi evaziga, bu freymvork asosan portallar, 
forumlar, CMS, magazinlar yoki RESTful ilovalar kabi katta proyektlar uchun qo'l 
keladi.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1" name="图片 1"/>
          <p:cNvPicPr>
            <a:picLocks noChangeAspect="1"/>
          </p:cNvPicPr>
          <p:nvPr/>
        </p:nvPicPr>
        <p:blipFill>
          <a:blip xmlns:r="http://schemas.openxmlformats.org/officeDocument/2006/relationships" r:embed="rId1"/>
          <a:stretch>
            <a:fillRect/>
          </a:stretch>
        </p:blipFill>
        <p:spPr>
          <a:xfrm>
            <a:off x="1337126" y="1338549"/>
            <a:ext cx="10854870" cy="5091664"/>
          </a:xfrm>
          <a:prstGeom prst="rect"/>
        </p:spPr>
      </p:pic>
      <p:grpSp>
        <p:nvGrpSpPr>
          <p:cNvPr id="50" name="组合 8"/>
          <p:cNvGrpSpPr/>
          <p:nvPr/>
        </p:nvGrpSpPr>
        <p:grpSpPr>
          <a:xfrm>
            <a:off x="9236662" y="4781398"/>
            <a:ext cx="213783" cy="189698"/>
            <a:chOff x="21741787" y="8952774"/>
            <a:chExt cx="868644" cy="774567"/>
          </a:xfrm>
          <a:solidFill>
            <a:schemeClr val="bg1"/>
          </a:solidFill>
        </p:grpSpPr>
        <p:sp>
          <p:nvSpPr>
            <p:cNvPr id="1048627" name="Freeform 123"/>
            <p:cNvSpPr/>
            <p:nvPr/>
          </p:nvSpPr>
          <p:spPr>
            <a:xfrm>
              <a:off x="21741787" y="8952774"/>
              <a:ext cx="868644" cy="774567"/>
            </a:xfrm>
            <a:custGeom>
              <a:av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593" y="2193"/>
                    <a:pt x="17593" y="2741"/>
                  </a:cubicBezTo>
                  <a:cubicBezTo>
                    <a:pt x="17593"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863" y="3728"/>
                    <a:pt x="18375" y="3289"/>
                    <a:pt x="18375" y="2741"/>
                  </a:cubicBezTo>
                  <a:cubicBezTo>
                    <a:pt x="18375" y="2193"/>
                    <a:pt x="18863"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anchor="t" bIns="91439" lIns="91439" numCol="1" rIns="91439" tIns="91439" wrap="square">
              <a:noAutofit/>
            </a:bodyPr>
            <a:p/>
          </p:txBody>
        </p:sp>
        <p:sp>
          <p:nvSpPr>
            <p:cNvPr id="1048628" name="Freeform 124"/>
            <p:cNvSpPr/>
            <p:nvPr/>
          </p:nvSpPr>
          <p:spPr>
            <a:xfrm>
              <a:off x="21976980" y="9611311"/>
              <a:ext cx="56448" cy="81534"/>
            </a:xfrm>
            <a:prstGeom prst="rect"/>
            <a:grpFill/>
            <a:ln w="12700" cap="flat">
              <a:noFill/>
              <a:miter lim="400000"/>
            </a:ln>
            <a:effectLst/>
          </p:spPr>
          <p:txBody>
            <a:bodyPr anchor="t" bIns="91439" lIns="91439" numCol="1" rIns="91439" tIns="91439" wrap="square">
              <a:noAutofit/>
            </a:bodyPr>
            <a:p/>
          </p:txBody>
        </p:sp>
        <p:sp>
          <p:nvSpPr>
            <p:cNvPr id="1048629" name="Freeform 125"/>
            <p:cNvSpPr/>
            <p:nvPr/>
          </p:nvSpPr>
          <p:spPr>
            <a:xfrm>
              <a:off x="22093006" y="9611311"/>
              <a:ext cx="53311" cy="81534"/>
            </a:xfrm>
            <a:prstGeom prst="rect"/>
            <a:grpFill/>
            <a:ln w="12700" cap="flat">
              <a:noFill/>
              <a:miter lim="400000"/>
            </a:ln>
            <a:effectLst/>
          </p:spPr>
          <p:txBody>
            <a:bodyPr anchor="t" bIns="91439" lIns="91439" numCol="1" rIns="91439" tIns="91439" wrap="square">
              <a:noAutofit/>
            </a:bodyPr>
            <a:p/>
          </p:txBody>
        </p:sp>
        <p:sp>
          <p:nvSpPr>
            <p:cNvPr id="1048630" name="Freeform 126"/>
            <p:cNvSpPr/>
            <p:nvPr/>
          </p:nvSpPr>
          <p:spPr>
            <a:xfrm>
              <a:off x="22205899" y="9611311"/>
              <a:ext cx="56448" cy="81534"/>
            </a:xfrm>
            <a:prstGeom prst="rect"/>
            <a:grpFill/>
            <a:ln w="12700" cap="flat">
              <a:noFill/>
              <a:miter lim="400000"/>
            </a:ln>
            <a:effectLst/>
          </p:spPr>
          <p:txBody>
            <a:bodyPr anchor="t" bIns="91439" lIns="91439" numCol="1" rIns="91439" tIns="91439" wrap="square">
              <a:noAutofit/>
            </a:bodyPr>
            <a:p/>
          </p:txBody>
        </p:sp>
        <p:sp>
          <p:nvSpPr>
            <p:cNvPr id="1048631" name="Freeform 127"/>
            <p:cNvSpPr/>
            <p:nvPr/>
          </p:nvSpPr>
          <p:spPr>
            <a:xfrm>
              <a:off x="22325063" y="9611311"/>
              <a:ext cx="53311" cy="81534"/>
            </a:xfrm>
            <a:prstGeom prst="rect"/>
            <a:grpFill/>
            <a:ln w="12700" cap="flat">
              <a:noFill/>
              <a:miter lim="400000"/>
            </a:ln>
            <a:effectLst/>
          </p:spPr>
          <p:txBody>
            <a:bodyPr anchor="t" bIns="91439" lIns="91439" numCol="1" rIns="91439" tIns="91439" wrap="square">
              <a:noAutofit/>
            </a:bodyPr>
            <a:p/>
          </p:txBody>
        </p:sp>
        <p:sp>
          <p:nvSpPr>
            <p:cNvPr id="1048632" name="Freeform 128"/>
            <p:cNvSpPr/>
            <p:nvPr/>
          </p:nvSpPr>
          <p:spPr>
            <a:xfrm>
              <a:off x="22437955" y="9611311"/>
              <a:ext cx="56448" cy="81534"/>
            </a:xfrm>
            <a:prstGeom prst="rect"/>
            <a:grpFill/>
            <a:ln w="12700" cap="flat">
              <a:noFill/>
              <a:miter lim="400000"/>
            </a:ln>
            <a:effectLst/>
          </p:spPr>
          <p:txBody>
            <a:bodyPr anchor="t" bIns="91439" lIns="91439" numCol="1" rIns="91439" tIns="91439" wrap="square">
              <a:noAutofit/>
            </a:bodyPr>
            <a:p/>
          </p:txBody>
        </p:sp>
        <p:sp>
          <p:nvSpPr>
            <p:cNvPr id="1048633" name="Freeform 129"/>
            <p:cNvSpPr/>
            <p:nvPr/>
          </p:nvSpPr>
          <p:spPr>
            <a:xfrm>
              <a:off x="21766874" y="9426292"/>
              <a:ext cx="84670" cy="53312"/>
            </a:xfrm>
            <a:prstGeom prst="rect"/>
            <a:grpFill/>
            <a:ln w="12700" cap="flat">
              <a:noFill/>
              <a:miter lim="400000"/>
            </a:ln>
            <a:effectLst/>
          </p:spPr>
          <p:txBody>
            <a:bodyPr anchor="t" bIns="91439" lIns="91439" numCol="1" rIns="91439" tIns="91439" wrap="square">
              <a:noAutofit/>
            </a:bodyPr>
            <a:p/>
          </p:txBody>
        </p:sp>
        <p:sp>
          <p:nvSpPr>
            <p:cNvPr id="1048634" name="Freeform 130"/>
            <p:cNvSpPr/>
            <p:nvPr/>
          </p:nvSpPr>
          <p:spPr>
            <a:xfrm>
              <a:off x="21766874" y="9310264"/>
              <a:ext cx="84670" cy="56448"/>
            </a:xfrm>
            <a:prstGeom prst="rect"/>
            <a:grpFill/>
            <a:ln w="12700" cap="flat">
              <a:noFill/>
              <a:miter lim="400000"/>
            </a:ln>
            <a:effectLst/>
          </p:spPr>
          <p:txBody>
            <a:bodyPr anchor="t" bIns="91439" lIns="91439" numCol="1" rIns="91439" tIns="91439" wrap="square">
              <a:noAutofit/>
            </a:bodyPr>
            <a:p/>
          </p:txBody>
        </p:sp>
        <p:sp>
          <p:nvSpPr>
            <p:cNvPr id="1048635" name="Freeform 131"/>
            <p:cNvSpPr/>
            <p:nvPr/>
          </p:nvSpPr>
          <p:spPr>
            <a:xfrm>
              <a:off x="21766874" y="9197373"/>
              <a:ext cx="84670" cy="56448"/>
            </a:xfrm>
            <a:prstGeom prst="rect"/>
            <a:grpFill/>
            <a:ln w="12700" cap="flat">
              <a:noFill/>
              <a:miter lim="400000"/>
            </a:ln>
            <a:effectLst/>
          </p:spPr>
          <p:txBody>
            <a:bodyPr anchor="t" bIns="91439" lIns="91439" numCol="1" rIns="91439" tIns="91439" wrap="square">
              <a:noAutofit/>
            </a:bodyPr>
            <a:p/>
          </p:txBody>
        </p:sp>
        <p:sp>
          <p:nvSpPr>
            <p:cNvPr id="1048636" name="Freeform 132"/>
            <p:cNvSpPr/>
            <p:nvPr/>
          </p:nvSpPr>
          <p:spPr>
            <a:xfrm>
              <a:off x="21754331" y="9222461"/>
              <a:ext cx="714984" cy="498608"/>
            </a:xfrm>
            <a:custGeom>
              <a:avLst/>
              <a:ahLst/>
              <a:cxnLst>
                <a:cxn ang="0">
                  <a:pos x="wd2" y="hd2"/>
                </a:cxn>
                <a:cxn ang="5400000">
                  <a:pos x="wd2" y="hd2"/>
                </a:cxn>
                <a:cxn ang="10800000">
                  <a:pos x="wd2" y="hd2"/>
                </a:cxn>
                <a:cxn ang="16200000">
                  <a:pos x="wd2" y="hd2"/>
                </a:cxn>
              </a:cxnLst>
              <a:rect l="0" t="0" r="r" b="b"/>
              <a:pathLst>
                <a:path w="21600" h="21600" extrusionOk="0">
                  <a:moveTo>
                    <a:pt x="1516" y="21600"/>
                  </a:moveTo>
                  <a:lnTo>
                    <a:pt x="0" y="19698"/>
                  </a:lnTo>
                  <a:lnTo>
                    <a:pt x="7484" y="6113"/>
                  </a:lnTo>
                  <a:lnTo>
                    <a:pt x="13453" y="11140"/>
                  </a:lnTo>
                  <a:lnTo>
                    <a:pt x="20084" y="0"/>
                  </a:lnTo>
                  <a:lnTo>
                    <a:pt x="21600" y="1630"/>
                  </a:lnTo>
                  <a:lnTo>
                    <a:pt x="13737" y="14943"/>
                  </a:lnTo>
                  <a:lnTo>
                    <a:pt x="7958" y="9781"/>
                  </a:lnTo>
                  <a:lnTo>
                    <a:pt x="1516" y="21600"/>
                  </a:lnTo>
                  <a:close/>
                </a:path>
              </a:pathLst>
            </a:custGeom>
            <a:grpFill/>
            <a:ln w="12700" cap="flat">
              <a:noFill/>
              <a:miter lim="400000"/>
            </a:ln>
            <a:effectLst/>
          </p:spPr>
          <p:txBody>
            <a:bodyPr anchor="t" bIns="91439" lIns="91439" numCol="1" rIns="91439" tIns="91439" wrap="square">
              <a:noAutofit/>
            </a:bodyPr>
            <a:p/>
          </p:txBody>
        </p:sp>
        <p:sp>
          <p:nvSpPr>
            <p:cNvPr id="1048637" name="Freeform 133"/>
            <p:cNvSpPr/>
            <p:nvPr/>
          </p:nvSpPr>
          <p:spPr>
            <a:xfrm>
              <a:off x="22378374" y="9203645"/>
              <a:ext cx="109759" cy="112892"/>
            </a:xfrm>
            <a:custGeom>
              <a:av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0"/>
                  </a:lnTo>
                  <a:close/>
                </a:path>
              </a:pathLst>
            </a:custGeom>
            <a:grpFill/>
            <a:ln w="12700" cap="flat">
              <a:noFill/>
              <a:miter lim="400000"/>
            </a:ln>
            <a:effectLst/>
          </p:spPr>
          <p:txBody>
            <a:bodyPr anchor="t" bIns="91439" lIns="91439" numCol="1" rIns="91439" tIns="91439" wrap="square">
              <a:noAutofit/>
            </a:bodyPr>
            <a:p/>
          </p:txBody>
        </p:sp>
      </p:grpSp>
      <p:grpSp>
        <p:nvGrpSpPr>
          <p:cNvPr id="51" name="组合 20"/>
          <p:cNvGrpSpPr/>
          <p:nvPr/>
        </p:nvGrpSpPr>
        <p:grpSpPr>
          <a:xfrm>
            <a:off x="5896225" y="4781398"/>
            <a:ext cx="215325" cy="189698"/>
            <a:chOff x="15288128" y="8952774"/>
            <a:chExt cx="874914" cy="774567"/>
          </a:xfrm>
          <a:solidFill>
            <a:schemeClr val="bg1"/>
          </a:solidFill>
        </p:grpSpPr>
        <p:sp>
          <p:nvSpPr>
            <p:cNvPr id="1048638" name="Freeform 336"/>
            <p:cNvSpPr/>
            <p:nvPr/>
          </p:nvSpPr>
          <p:spPr>
            <a:xfrm>
              <a:off x="15288128" y="8952774"/>
              <a:ext cx="874914" cy="774567"/>
            </a:xfrm>
            <a:custGeom>
              <a:av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anchor="t" bIns="91439" lIns="91439" numCol="1" rIns="91439" tIns="91439" wrap="square">
              <a:noAutofit/>
            </a:bodyPr>
            <a:p/>
          </p:txBody>
        </p:sp>
        <p:sp>
          <p:nvSpPr>
            <p:cNvPr id="1048639" name="Freeform 337"/>
            <p:cNvSpPr/>
            <p:nvPr/>
          </p:nvSpPr>
          <p:spPr>
            <a:xfrm>
              <a:off x="15843182" y="9187965"/>
              <a:ext cx="84670" cy="72128"/>
            </a:xfrm>
            <a:custGeom>
              <a:av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anchor="t" bIns="91439" lIns="91439" numCol="1" rIns="91439" tIns="91439" wrap="square">
              <a:noAutofit/>
            </a:bodyPr>
            <a:p/>
          </p:txBody>
        </p:sp>
        <p:sp>
          <p:nvSpPr>
            <p:cNvPr id="1048640" name="Freeform 338"/>
            <p:cNvSpPr/>
            <p:nvPr/>
          </p:nvSpPr>
          <p:spPr>
            <a:xfrm>
              <a:off x="15719091" y="9249966"/>
              <a:ext cx="90436" cy="98736"/>
            </a:xfrm>
            <a:custGeom>
              <a:av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anchor="t" bIns="91439" lIns="91439" numCol="1" rIns="91439" tIns="91439" wrap="square">
              <a:noAutofit/>
            </a:bodyPr>
            <a:p/>
          </p:txBody>
        </p:sp>
        <p:sp>
          <p:nvSpPr>
            <p:cNvPr id="1048641" name="Freeform 339"/>
            <p:cNvSpPr/>
            <p:nvPr/>
          </p:nvSpPr>
          <p:spPr>
            <a:xfrm>
              <a:off x="15723176" y="9396268"/>
              <a:ext cx="90436" cy="93602"/>
            </a:xfrm>
            <a:custGeom>
              <a:av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anchor="t" bIns="91439" lIns="91439" numCol="1" rIns="91439" tIns="91439" wrap="square">
              <a:noAutofit/>
            </a:bodyPr>
            <a:p/>
          </p:txBody>
        </p:sp>
        <p:sp>
          <p:nvSpPr>
            <p:cNvPr id="1048642" name="Freeform 340"/>
            <p:cNvSpPr/>
            <p:nvPr/>
          </p:nvSpPr>
          <p:spPr>
            <a:xfrm>
              <a:off x="15855724" y="9473330"/>
              <a:ext cx="78400" cy="68990"/>
            </a:xfrm>
            <a:custGeom>
              <a:av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anchor="t" bIns="91439" lIns="91439" numCol="1" rIns="91439" tIns="91439" wrap="square">
              <a:noAutofit/>
            </a:bodyPr>
            <a:p/>
          </p:txBody>
        </p:sp>
        <p:sp>
          <p:nvSpPr>
            <p:cNvPr id="1048643" name="Freeform 341"/>
            <p:cNvSpPr/>
            <p:nvPr/>
          </p:nvSpPr>
          <p:spPr>
            <a:xfrm>
              <a:off x="15969962" y="9384809"/>
              <a:ext cx="90437" cy="98648"/>
            </a:xfrm>
            <a:custGeom>
              <a:av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anchor="t" bIns="91439" lIns="91439" numCol="1" rIns="91439" tIns="91439" wrap="square">
              <a:noAutofit/>
            </a:bodyPr>
            <a:p/>
          </p:txBody>
        </p:sp>
        <p:sp>
          <p:nvSpPr>
            <p:cNvPr id="1048644" name="Freeform 342"/>
            <p:cNvSpPr/>
            <p:nvPr/>
          </p:nvSpPr>
          <p:spPr>
            <a:xfrm>
              <a:off x="15964642" y="9243553"/>
              <a:ext cx="90437" cy="94936"/>
            </a:xfrm>
            <a:custGeom>
              <a:av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anchor="t" bIns="91439" lIns="91439" numCol="1" rIns="91439" tIns="91439" wrap="square">
              <a:noAutofit/>
            </a:bodyPr>
            <a:p/>
          </p:txBody>
        </p:sp>
        <p:sp>
          <p:nvSpPr>
            <p:cNvPr id="1048645" name="Freeform 343"/>
            <p:cNvSpPr/>
            <p:nvPr/>
          </p:nvSpPr>
          <p:spPr>
            <a:xfrm>
              <a:off x="15761649" y="9241275"/>
              <a:ext cx="254008" cy="250872"/>
            </a:xfrm>
            <a:custGeom>
              <a:av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anchor="t" bIns="91439" lIns="91439" numCol="1" rIns="91439" tIns="91439" wrap="square">
              <a:noAutofit/>
            </a:bodyPr>
            <a:p/>
          </p:txBody>
        </p:sp>
        <p:sp>
          <p:nvSpPr>
            <p:cNvPr id="1048646" name="Freeform 344"/>
            <p:cNvSpPr/>
            <p:nvPr/>
          </p:nvSpPr>
          <p:spPr>
            <a:xfrm>
              <a:off x="15394748" y="9203645"/>
              <a:ext cx="314902" cy="401394"/>
            </a:xfrm>
            <a:custGeom>
              <a:av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anchor="t" bIns="91439" lIns="91439" numCol="1" rIns="91439" tIns="91439" wrap="square">
              <a:noAutofit/>
            </a:bodyPr>
            <a:p/>
          </p:txBody>
        </p:sp>
      </p:grpSp>
      <p:sp>
        <p:nvSpPr>
          <p:cNvPr id="1048647" name=""/>
          <p:cNvSpPr txBox="1"/>
          <p:nvPr/>
        </p:nvSpPr>
        <p:spPr>
          <a:xfrm>
            <a:off x="456844" y="1338549"/>
            <a:ext cx="8779817" cy="1894840"/>
          </a:xfrm>
          <a:prstGeom prst="rect"/>
        </p:spPr>
        <p:txBody>
          <a:bodyPr rtlCol="0" wrap="square">
            <a:spAutoFit/>
          </a:bodyPr>
          <a:p>
            <a:pPr algn="ctr"/>
            <a:r>
              <a:rPr altLang="uz" b="1" sz="6000" i="1" lang="en-US">
                <a:solidFill>
                  <a:srgbClr val="3399FF"/>
                </a:solidFill>
                <a:effectLst>
                  <a:outerShdw algn="br" blurRad="38100" dir="2700000" dist="38100" rotWithShape="0">
                    <a:srgbClr val="000000"/>
                  </a:outerShdw>
                </a:effectLst>
              </a:rPr>
              <a:t>E'TIBORINGIZ</a:t>
            </a:r>
            <a:r>
              <a:rPr altLang="uz" b="1" sz="6000" i="1" lang="en-US">
                <a:solidFill>
                  <a:srgbClr val="3399FF"/>
                </a:solidFill>
                <a:effectLst>
                  <a:outerShdw algn="br" blurRad="38100" dir="2700000" dist="38100" rotWithShape="0">
                    <a:srgbClr val="000000"/>
                  </a:outerShdw>
                </a:effectLst>
              </a:rPr>
              <a:t> </a:t>
            </a:r>
            <a:r>
              <a:rPr altLang="uz" b="1" sz="6000" i="1" lang="en-US">
                <a:solidFill>
                  <a:srgbClr val="3399FF"/>
                </a:solidFill>
                <a:effectLst>
                  <a:outerShdw algn="br" blurRad="38100" dir="2700000" dist="38100" rotWithShape="0">
                    <a:srgbClr val="000000"/>
                  </a:outerShdw>
                </a:effectLst>
              </a:rPr>
              <a:t>UCHUN RAXMAT</a:t>
            </a:r>
            <a:r>
              <a:rPr altLang="uz" b="1" sz="6000" i="1" lang="en-US">
                <a:solidFill>
                  <a:srgbClr val="3399FF"/>
                </a:solidFill>
                <a:effectLst>
                  <a:outerShdw algn="br" blurRad="38100" dir="2700000" dist="38100" rotWithShape="0">
                    <a:srgbClr val="000000"/>
                  </a:outerShdw>
                </a:effectLst>
              </a:rPr>
              <a:t>!</a:t>
            </a:r>
            <a:r>
              <a:rPr altLang="uz" b="1" sz="6000" i="1" lang="en-US">
                <a:solidFill>
                  <a:srgbClr val="3399FF"/>
                </a:solidFill>
                <a:effectLst>
                  <a:outerShdw algn="br" blurRad="38100" dir="2700000" dist="38100" rotWithShape="0">
                    <a:srgbClr val="000000"/>
                  </a:outerShdw>
                </a:effectLst>
              </a:rPr>
              <a:t> </a:t>
            </a:r>
            <a:endParaRPr b="1" sz="28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pic>
        <p:nvPicPr>
          <p:cNvPr id="2097153" name="图片 17"/>
          <p:cNvPicPr>
            <a:picLocks noChangeAspect="1"/>
          </p:cNvPicPr>
          <p:nvPr/>
        </p:nvPicPr>
        <p:blipFill>
          <a:blip xmlns:r="http://schemas.openxmlformats.org/officeDocument/2006/relationships" r:embed="rId1" cstate="print"/>
          <a:stretch>
            <a:fillRect/>
          </a:stretch>
        </p:blipFill>
        <p:spPr>
          <a:xfrm>
            <a:off x="8766475" y="4406068"/>
            <a:ext cx="3238583" cy="2175470"/>
          </a:xfrm>
          <a:prstGeom prst="rect"/>
        </p:spPr>
      </p:pic>
      <p:sp>
        <p:nvSpPr>
          <p:cNvPr id="1048592" name=""/>
          <p:cNvSpPr txBox="1"/>
          <p:nvPr/>
        </p:nvSpPr>
        <p:spPr>
          <a:xfrm>
            <a:off x="645354" y="457548"/>
            <a:ext cx="10901292" cy="1285240"/>
          </a:xfrm>
          <a:prstGeom prst="rect"/>
        </p:spPr>
        <p:txBody>
          <a:bodyPr rtlCol="0" wrap="square">
            <a:spAutoFit/>
          </a:bodyPr>
          <a:p>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Mavzu</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Yii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2 frameworki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va uning</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imkoniyatlaridan foydalanishni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o'rganish</a:t>
            </a:r>
            <a:r>
              <a:rPr altLang="uz" b="1" sz="4000" i="1" lang="en-US">
                <a:solidFill>
                  <a:srgbClr val="3399FF"/>
                </a:solidFill>
                <a:effectLst>
                  <a:outerShdw algn="br" blurRad="38100" dir="2700000" dist="38100" rotWithShape="0">
                    <a:srgbClr val="000000"/>
                  </a:outerShdw>
                </a:effectLst>
              </a:rPr>
              <a:t>.</a:t>
            </a:r>
            <a:r>
              <a:rPr altLang="uz" b="1" sz="4000" i="1" lang="en-US">
                <a:solidFill>
                  <a:srgbClr val="3399FF"/>
                </a:solidFill>
                <a:effectLst>
                  <a:outerShdw algn="br" blurRad="38100" dir="2700000" dist="38100" rotWithShape="0">
                    <a:srgbClr val="000000"/>
                  </a:outerShdw>
                </a:effectLst>
              </a:rPr>
              <a:t> </a:t>
            </a:r>
            <a:endParaRPr b="1" sz="2800" i="1" lang="uz-UZ-#Latn">
              <a:solidFill>
                <a:srgbClr val="3399FF"/>
              </a:solidFill>
              <a:effectLst>
                <a:outerShdw algn="br" blurRad="38100" dir="2700000" dist="38100" rotWithShape="0">
                  <a:srgbClr val="000000"/>
                </a:outerShdw>
              </a:effectLst>
            </a:endParaRPr>
          </a:p>
        </p:txBody>
      </p:sp>
      <p:sp>
        <p:nvSpPr>
          <p:cNvPr id="1048593" name=""/>
          <p:cNvSpPr txBox="1"/>
          <p:nvPr/>
        </p:nvSpPr>
        <p:spPr>
          <a:xfrm>
            <a:off x="4264243" y="2136948"/>
            <a:ext cx="4277092" cy="688339"/>
          </a:xfrm>
          <a:prstGeom prst="rect"/>
        </p:spPr>
        <p:txBody>
          <a:bodyPr rtlCol="0" wrap="square">
            <a:spAutoFit/>
          </a:bodyPr>
          <a:p>
            <a:r>
              <a:rPr altLang="uz" b="1" sz="4000" i="1" lang="en-US">
                <a:solidFill>
                  <a:srgbClr val="3399FF"/>
                </a:solidFill>
                <a:effectLst>
                  <a:outerShdw algn="br" blurRad="38100" dir="2700000" dist="38100" rotWithShape="0">
                    <a:srgbClr val="000000"/>
                  </a:outerShdw>
                </a:effectLst>
              </a:rPr>
              <a:t>Reja</a:t>
            </a:r>
            <a:r>
              <a:rPr altLang="uz" b="1" sz="4000" i="1" lang="en-US">
                <a:solidFill>
                  <a:srgbClr val="3399FF"/>
                </a:solidFill>
                <a:effectLst>
                  <a:outerShdw algn="br" blurRad="38100" dir="2700000" dist="38100" rotWithShape="0">
                    <a:srgbClr val="000000"/>
                  </a:outerShdw>
                </a:effectLst>
              </a:rPr>
              <a:t>:</a:t>
            </a:r>
            <a:endParaRPr b="1" sz="4000" i="1" lang="uz-UZ-#Latn">
              <a:solidFill>
                <a:srgbClr val="3399FF"/>
              </a:solidFill>
              <a:effectLst>
                <a:outerShdw algn="br" blurRad="38100" dir="2700000" dist="38100" rotWithShape="0">
                  <a:srgbClr val="000000"/>
                </a:outerShdw>
              </a:effectLst>
            </a:endParaRPr>
          </a:p>
        </p:txBody>
      </p:sp>
      <p:sp>
        <p:nvSpPr>
          <p:cNvPr id="1048594" name=""/>
          <p:cNvSpPr txBox="1"/>
          <p:nvPr/>
        </p:nvSpPr>
        <p:spPr>
          <a:xfrm>
            <a:off x="1117272" y="3219450"/>
            <a:ext cx="8017818" cy="1882139"/>
          </a:xfrm>
          <a:prstGeom prst="rect"/>
        </p:spPr>
        <p:txBody>
          <a:bodyPr rtlCol="0" wrap="square">
            <a:spAutoFit/>
          </a:bodyPr>
          <a:p>
            <a:pPr indent="-514350" marL="514350">
              <a:buFont typeface="+mj-lt"/>
              <a:buAutoNum type="arabicPeriod" startAt="1"/>
            </a:pPr>
            <a:r>
              <a:rPr altLang="uz" b="1" sz="4000" i="1" lang="en-US">
                <a:solidFill>
                  <a:srgbClr val="3399FF"/>
                </a:solidFill>
                <a:effectLst>
                  <a:outerShdw algn="br" blurRad="38100" dir="2700000" dist="38100" rotWithShape="0">
                    <a:srgbClr val="000000"/>
                  </a:outerShdw>
                </a:effectLst>
              </a:rPr>
              <a:t>Yii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ni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b</a:t>
            </a:r>
            <a:r>
              <a:rPr altLang="uz" b="1" sz="4000" i="1" lang="en-US">
                <a:solidFill>
                  <a:srgbClr val="3399FF"/>
                </a:solidFill>
                <a:effectLst>
                  <a:outerShdw algn="br" blurRad="38100" dir="2700000" dist="38100" rotWithShape="0">
                    <a:srgbClr val="000000"/>
                  </a:outerShdw>
                </a:effectLst>
              </a:rPr>
              <a:t>o</a:t>
            </a:r>
            <a:r>
              <a:rPr altLang="uz" b="1" sz="4000" i="1" lang="en-US">
                <a:solidFill>
                  <a:srgbClr val="3399FF"/>
                </a:solidFill>
                <a:effectLst>
                  <a:outerShdw algn="br" blurRad="38100" dir="2700000" dist="38100" rotWithShape="0">
                    <a:srgbClr val="000000"/>
                  </a:outerShdw>
                </a:effectLst>
              </a:rPr>
              <a:t>s</a:t>
            </a:r>
            <a:r>
              <a:rPr altLang="uz" b="1" sz="4000" i="1" lang="en-US">
                <a:solidFill>
                  <a:srgbClr val="3399FF"/>
                </a:solidFill>
                <a:effectLst>
                  <a:outerShdw algn="br" blurRad="38100" dir="2700000" dist="38100" rotWithShape="0">
                    <a:srgbClr val="000000"/>
                  </a:outerShdw>
                </a:effectLst>
              </a:rPr>
              <a:t>h</a:t>
            </a:r>
            <a:r>
              <a:rPr altLang="uz" b="1" sz="4000" i="1" lang="en-US">
                <a:solidFill>
                  <a:srgbClr val="3399FF"/>
                </a:solidFill>
                <a:effectLst>
                  <a:outerShdw algn="br" blurRad="38100" dir="2700000" dist="38100" rotWithShape="0">
                    <a:srgbClr val="000000"/>
                  </a:outerShdw>
                </a:effectLst>
              </a:rPr>
              <a:t>q</a:t>
            </a:r>
            <a:r>
              <a:rPr altLang="uz" b="1" sz="4000" i="1" lang="en-US">
                <a:solidFill>
                  <a:srgbClr val="3399FF"/>
                </a:solidFill>
                <a:effectLst>
                  <a:outerShdw algn="br" blurRad="38100" dir="2700000" dist="38100" rotWithShape="0">
                    <a:srgbClr val="000000"/>
                  </a:outerShdw>
                </a:effectLst>
              </a:rPr>
              <a:t>a</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frameworkilar</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bilan</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solishtirish</a:t>
            </a:r>
            <a:r>
              <a:rPr altLang="uz" b="1" sz="4000" i="1" lang="en-US">
                <a:solidFill>
                  <a:srgbClr val="3399FF"/>
                </a:solidFill>
                <a:effectLst>
                  <a:outerShdw algn="br" blurRad="38100" dir="2700000" dist="38100" rotWithShape="0">
                    <a:srgbClr val="000000"/>
                  </a:outerShdw>
                </a:effectLst>
              </a:rPr>
              <a:t>.</a:t>
            </a:r>
            <a:endParaRPr b="1" sz="4400" i="1" lang="uz-UZ-#Latn">
              <a:solidFill>
                <a:srgbClr val="3399FF"/>
              </a:solidFill>
              <a:effectLst>
                <a:outerShdw algn="br" blurRad="38100" dir="2700000" dist="38100" rotWithShape="0">
                  <a:srgbClr val="000000"/>
                </a:outerShdw>
              </a:effectLst>
            </a:endParaRPr>
          </a:p>
          <a:p>
            <a:pPr indent="-514350" marL="514350">
              <a:buFont typeface="+mj-lt"/>
              <a:buAutoNum type="arabicPeriod" startAt="1"/>
            </a:pPr>
            <a:r>
              <a:rPr altLang="uz" b="1" sz="4000" i="1" lang="en-US">
                <a:solidFill>
                  <a:srgbClr val="3399FF"/>
                </a:solidFill>
                <a:effectLst>
                  <a:outerShdw algn="br" blurRad="38100" dir="2700000" dist="38100" rotWithShape="0">
                    <a:srgbClr val="000000"/>
                  </a:outerShdw>
                </a:effectLst>
              </a:rPr>
              <a:t>Yii</a:t>
            </a:r>
            <a:r>
              <a:rPr altLang="uz" b="1" sz="4000" i="1" lang="en-US">
                <a:solidFill>
                  <a:srgbClr val="3399FF"/>
                </a:solidFill>
                <a:effectLst>
                  <a:outerShdw algn="br" blurRad="38100" dir="2700000" dist="38100" rotWithShape="0">
                    <a:srgbClr val="000000"/>
                  </a:outerShdw>
                </a:effectLst>
              </a:rPr>
              <a:t> </a:t>
            </a:r>
            <a:r>
              <a:rPr altLang="uz" b="1" sz="4000" i="1" lang="en-US">
                <a:solidFill>
                  <a:srgbClr val="3399FF"/>
                </a:solidFill>
                <a:effectLst>
                  <a:outerShdw algn="br" blurRad="38100" dir="2700000" dist="38100" rotWithShape="0">
                    <a:srgbClr val="000000"/>
                  </a:outerShdw>
                </a:effectLst>
              </a:rPr>
              <a:t>talqinlari</a:t>
            </a:r>
            <a:r>
              <a:rPr altLang="uz" b="1" sz="4000" i="1" lang="en-US">
                <a:solidFill>
                  <a:srgbClr val="3399FF"/>
                </a:solidFill>
                <a:effectLst>
                  <a:outerShdw algn="br" blurRad="38100" dir="2700000" dist="38100" rotWithShape="0">
                    <a:srgbClr val="000000"/>
                  </a:outerShdw>
                </a:effectLst>
              </a:rPr>
              <a:t>.</a:t>
            </a:r>
            <a:endParaRPr b="1" sz="28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54" name="图片 3"/>
          <p:cNvPicPr>
            <a:picLocks noChangeAspect="1"/>
          </p:cNvPicPr>
          <p:nvPr/>
        </p:nvPicPr>
        <p:blipFill>
          <a:blip xmlns:r="http://schemas.openxmlformats.org/officeDocument/2006/relationships" r:embed="rId1"/>
          <a:stretch>
            <a:fillRect/>
          </a:stretch>
        </p:blipFill>
        <p:spPr>
          <a:xfrm>
            <a:off x="7410394" y="3705666"/>
            <a:ext cx="4781606" cy="3152333"/>
          </a:xfrm>
          <a:prstGeom prst="rect"/>
        </p:spPr>
      </p:pic>
      <p:sp>
        <p:nvSpPr>
          <p:cNvPr id="1048595" name=""/>
          <p:cNvSpPr txBox="1"/>
          <p:nvPr/>
        </p:nvSpPr>
        <p:spPr>
          <a:xfrm>
            <a:off x="1161438" y="1294129"/>
            <a:ext cx="8260773" cy="4269741"/>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 bu tez ishlovchi komponentli PHP freymvork bo'lib, zamonaviy web ilovalarni tez yaratish uchun mo'ljallangan. Yii (Yi [ji:] kabi talaffuz qilinadi) so'zi xitoy tilida "oddiy va evolyutsiyalovchi" degan ma'noni anglatadi.</a:t>
            </a:r>
            <a:endParaRPr b="1" sz="28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55" name="图片 2"/>
          <p:cNvPicPr>
            <a:picLocks noChangeAspect="1"/>
          </p:cNvPicPr>
          <p:nvPr/>
        </p:nvPicPr>
        <p:blipFill>
          <a:blip xmlns:r="http://schemas.openxmlformats.org/officeDocument/2006/relationships" r:embed="rId1" cstate="print"/>
          <a:stretch>
            <a:fillRect/>
          </a:stretch>
        </p:blipFill>
        <p:spPr>
          <a:xfrm>
            <a:off x="194511" y="663135"/>
            <a:ext cx="3363328" cy="3469632"/>
          </a:xfrm>
          <a:prstGeom prst="rect"/>
        </p:spPr>
      </p:pic>
      <p:sp>
        <p:nvSpPr>
          <p:cNvPr id="1048596" name=""/>
          <p:cNvSpPr txBox="1"/>
          <p:nvPr/>
        </p:nvSpPr>
        <p:spPr>
          <a:xfrm>
            <a:off x="3557838" y="663134"/>
            <a:ext cx="7377545" cy="24790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Shuningdek Yii akronim sifatida qaralganda uning yoyilma matni Yes It Is tarzida qaralishi ham mumkin!</a:t>
            </a:r>
            <a:endParaRPr b="1" sz="2800" i="1" lang="uz-UZ-#Latn">
              <a:solidFill>
                <a:srgbClr val="3399FF"/>
              </a:solidFill>
              <a:effectLst>
                <a:outerShdw algn="br" blurRad="38100" dir="2700000" dist="38100" rotWithShape="0">
                  <a:srgbClr val="000000"/>
                </a:outerShdw>
              </a:effectLst>
            </a:endParaRPr>
          </a:p>
        </p:txBody>
      </p:sp>
      <p:sp>
        <p:nvSpPr>
          <p:cNvPr id="1048597" name=""/>
          <p:cNvSpPr txBox="1"/>
          <p:nvPr/>
        </p:nvSpPr>
        <p:spPr>
          <a:xfrm>
            <a:off x="3367336" y="3142173"/>
            <a:ext cx="7204363" cy="2479039"/>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 bu universal freymvork va uni barcha turdagi web ilovalar uchun qo'llash mumkin.</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6" name="图片 8"/>
          <p:cNvPicPr>
            <a:picLocks noChangeAspect="1"/>
          </p:cNvPicPr>
          <p:nvPr/>
        </p:nvPicPr>
        <p:blipFill>
          <a:blip xmlns:r="http://schemas.openxmlformats.org/officeDocument/2006/relationships" r:embed="rId1" cstate="print"/>
          <a:stretch>
            <a:fillRect/>
          </a:stretch>
        </p:blipFill>
        <p:spPr>
          <a:xfrm>
            <a:off x="8289087" y="402162"/>
            <a:ext cx="3682947" cy="3175268"/>
          </a:xfrm>
          <a:prstGeom prst="rect"/>
        </p:spPr>
      </p:pic>
      <p:grpSp>
        <p:nvGrpSpPr>
          <p:cNvPr id="37" name="组合 20"/>
          <p:cNvGrpSpPr/>
          <p:nvPr/>
        </p:nvGrpSpPr>
        <p:grpSpPr>
          <a:xfrm>
            <a:off x="3322967" y="3309906"/>
            <a:ext cx="391401" cy="267525"/>
            <a:chOff x="13080462" y="8952774"/>
            <a:chExt cx="1133225" cy="774567"/>
          </a:xfrm>
          <a:solidFill>
            <a:schemeClr val="bg1"/>
          </a:solidFill>
        </p:grpSpPr>
        <p:sp>
          <p:nvSpPr>
            <p:cNvPr id="1048598" name="Freeform 327"/>
            <p:cNvSpPr/>
            <p:nvPr/>
          </p:nvSpPr>
          <p:spPr>
            <a:xfrm>
              <a:off x="13080462" y="8952774"/>
              <a:ext cx="868644" cy="774567"/>
            </a:xfrm>
            <a:custGeom>
              <a:avLst/>
              <a:ahLst/>
              <a:cxnLst>
                <a:cxn ang="0">
                  <a:pos x="wd2" y="hd2"/>
                </a:cxn>
                <a:cxn ang="5400000">
                  <a:pos x="wd2" y="hd2"/>
                </a:cxn>
                <a:cxn ang="10800000">
                  <a:pos x="wd2" y="hd2"/>
                </a:cxn>
                <a:cxn ang="16200000">
                  <a:pos x="wd2" y="hd2"/>
                </a:cxn>
              </a:cxnLst>
              <a:rect l="0" t="0" r="r" b="b"/>
              <a:pathLst>
                <a:path w="21600" h="21600" extrusionOk="0">
                  <a:moveTo>
                    <a:pt x="20916" y="0"/>
                  </a:moveTo>
                  <a:cubicBezTo>
                    <a:pt x="684" y="0"/>
                    <a:pt x="684" y="0"/>
                    <a:pt x="684" y="0"/>
                  </a:cubicBezTo>
                  <a:cubicBezTo>
                    <a:pt x="293" y="0"/>
                    <a:pt x="0" y="439"/>
                    <a:pt x="0" y="877"/>
                  </a:cubicBezTo>
                  <a:cubicBezTo>
                    <a:pt x="0" y="20832"/>
                    <a:pt x="0" y="20832"/>
                    <a:pt x="0" y="20832"/>
                  </a:cubicBezTo>
                  <a:cubicBezTo>
                    <a:pt x="0" y="21271"/>
                    <a:pt x="293" y="21600"/>
                    <a:pt x="684" y="21600"/>
                  </a:cubicBezTo>
                  <a:cubicBezTo>
                    <a:pt x="20916" y="21600"/>
                    <a:pt x="20916" y="21600"/>
                    <a:pt x="20916" y="21600"/>
                  </a:cubicBezTo>
                  <a:cubicBezTo>
                    <a:pt x="21307" y="21600"/>
                    <a:pt x="21600" y="21271"/>
                    <a:pt x="21600" y="20832"/>
                  </a:cubicBezTo>
                  <a:cubicBezTo>
                    <a:pt x="21600" y="877"/>
                    <a:pt x="21600" y="877"/>
                    <a:pt x="21600" y="877"/>
                  </a:cubicBezTo>
                  <a:cubicBezTo>
                    <a:pt x="21600" y="439"/>
                    <a:pt x="21307" y="0"/>
                    <a:pt x="20916" y="0"/>
                  </a:cubicBezTo>
                  <a:close/>
                  <a:moveTo>
                    <a:pt x="16615" y="1754"/>
                  </a:moveTo>
                  <a:cubicBezTo>
                    <a:pt x="17104" y="1754"/>
                    <a:pt x="17495" y="2193"/>
                    <a:pt x="17495" y="2741"/>
                  </a:cubicBezTo>
                  <a:cubicBezTo>
                    <a:pt x="17495" y="3289"/>
                    <a:pt x="17104" y="3728"/>
                    <a:pt x="16615" y="3728"/>
                  </a:cubicBezTo>
                  <a:cubicBezTo>
                    <a:pt x="16127" y="3728"/>
                    <a:pt x="15736" y="3289"/>
                    <a:pt x="15736" y="2741"/>
                  </a:cubicBezTo>
                  <a:cubicBezTo>
                    <a:pt x="15736" y="2193"/>
                    <a:pt x="16127" y="1754"/>
                    <a:pt x="16615" y="1754"/>
                  </a:cubicBezTo>
                  <a:close/>
                  <a:moveTo>
                    <a:pt x="13976" y="1754"/>
                  </a:moveTo>
                  <a:cubicBezTo>
                    <a:pt x="14465" y="1754"/>
                    <a:pt x="14856" y="2193"/>
                    <a:pt x="14856" y="2741"/>
                  </a:cubicBezTo>
                  <a:cubicBezTo>
                    <a:pt x="14856" y="3289"/>
                    <a:pt x="14465" y="3728"/>
                    <a:pt x="13976" y="3728"/>
                  </a:cubicBezTo>
                  <a:cubicBezTo>
                    <a:pt x="13390" y="3728"/>
                    <a:pt x="12999" y="3289"/>
                    <a:pt x="12999" y="2741"/>
                  </a:cubicBezTo>
                  <a:cubicBezTo>
                    <a:pt x="12999" y="2193"/>
                    <a:pt x="13390" y="1754"/>
                    <a:pt x="13976" y="1754"/>
                  </a:cubicBezTo>
                  <a:close/>
                  <a:moveTo>
                    <a:pt x="20232" y="20065"/>
                  </a:moveTo>
                  <a:cubicBezTo>
                    <a:pt x="1368" y="20065"/>
                    <a:pt x="1368" y="20065"/>
                    <a:pt x="1368" y="20065"/>
                  </a:cubicBezTo>
                  <a:cubicBezTo>
                    <a:pt x="1368" y="5482"/>
                    <a:pt x="1368" y="5482"/>
                    <a:pt x="1368" y="5482"/>
                  </a:cubicBezTo>
                  <a:cubicBezTo>
                    <a:pt x="20232" y="5482"/>
                    <a:pt x="20232" y="5482"/>
                    <a:pt x="20232" y="5482"/>
                  </a:cubicBezTo>
                  <a:lnTo>
                    <a:pt x="20232" y="20065"/>
                  </a:lnTo>
                  <a:close/>
                  <a:moveTo>
                    <a:pt x="19352" y="3728"/>
                  </a:moveTo>
                  <a:cubicBezTo>
                    <a:pt x="18766" y="3728"/>
                    <a:pt x="18375" y="3289"/>
                    <a:pt x="18375" y="2741"/>
                  </a:cubicBezTo>
                  <a:cubicBezTo>
                    <a:pt x="18375" y="2193"/>
                    <a:pt x="18766" y="1754"/>
                    <a:pt x="19352" y="1754"/>
                  </a:cubicBezTo>
                  <a:cubicBezTo>
                    <a:pt x="19841" y="1754"/>
                    <a:pt x="20232" y="2193"/>
                    <a:pt x="20232" y="2741"/>
                  </a:cubicBezTo>
                  <a:cubicBezTo>
                    <a:pt x="20232" y="3289"/>
                    <a:pt x="19841" y="3728"/>
                    <a:pt x="19352" y="3728"/>
                  </a:cubicBezTo>
                  <a:close/>
                </a:path>
              </a:pathLst>
            </a:custGeom>
            <a:grpFill/>
            <a:ln w="12700" cap="flat">
              <a:noFill/>
              <a:miter lim="400000"/>
            </a:ln>
            <a:effectLst/>
          </p:spPr>
          <p:txBody>
            <a:bodyPr anchor="t" bIns="91439" lIns="91439" numCol="1" rIns="91439" tIns="91439" wrap="square">
              <a:noAutofit/>
            </a:bodyPr>
            <a:p/>
          </p:txBody>
        </p:sp>
        <p:sp>
          <p:nvSpPr>
            <p:cNvPr id="1048599" name="Rectangle 328"/>
            <p:cNvSpPr/>
            <p:nvPr/>
          </p:nvSpPr>
          <p:spPr>
            <a:xfrm>
              <a:off x="13193353" y="9216190"/>
              <a:ext cx="630315" cy="119164"/>
            </a:xfrm>
            <a:prstGeom prst="rect"/>
            <a:grpFill/>
            <a:ln w="12700" cap="flat">
              <a:noFill/>
              <a:miter lim="400000"/>
            </a:ln>
            <a:effectLst/>
          </p:spPr>
          <p:txBody>
            <a:bodyPr anchor="t" bIns="91439" lIns="91439" numCol="1" rIns="91439" tIns="91439" wrap="square">
              <a:noAutofit/>
            </a:bodyPr>
            <a:p/>
          </p:txBody>
        </p:sp>
        <p:sp>
          <p:nvSpPr>
            <p:cNvPr id="1048600" name="Rectangle 329"/>
            <p:cNvSpPr/>
            <p:nvPr/>
          </p:nvSpPr>
          <p:spPr>
            <a:xfrm>
              <a:off x="13193353" y="9385527"/>
              <a:ext cx="200696" cy="210106"/>
            </a:xfrm>
            <a:prstGeom prst="rect"/>
            <a:grpFill/>
            <a:ln w="12700" cap="flat">
              <a:noFill/>
              <a:miter lim="400000"/>
            </a:ln>
            <a:effectLst/>
          </p:spPr>
          <p:txBody>
            <a:bodyPr anchor="t" bIns="91439" lIns="91439" numCol="1" rIns="91439" tIns="91439" wrap="square">
              <a:noAutofit/>
            </a:bodyPr>
            <a:p/>
          </p:txBody>
        </p:sp>
        <p:sp>
          <p:nvSpPr>
            <p:cNvPr id="1048601" name="Rectangle 330"/>
            <p:cNvSpPr/>
            <p:nvPr/>
          </p:nvSpPr>
          <p:spPr>
            <a:xfrm>
              <a:off x="13428546" y="9388662"/>
              <a:ext cx="213240" cy="28225"/>
            </a:xfrm>
            <a:prstGeom prst="rect"/>
            <a:grpFill/>
            <a:ln w="12700" cap="flat">
              <a:noFill/>
              <a:miter lim="400000"/>
            </a:ln>
            <a:effectLst/>
          </p:spPr>
          <p:txBody>
            <a:bodyPr anchor="t" bIns="91439" lIns="91439" numCol="1" rIns="91439" tIns="91439" wrap="square">
              <a:noAutofit/>
            </a:bodyPr>
            <a:p/>
          </p:txBody>
        </p:sp>
        <p:sp>
          <p:nvSpPr>
            <p:cNvPr id="1048602" name="Rectangle 331"/>
            <p:cNvSpPr/>
            <p:nvPr/>
          </p:nvSpPr>
          <p:spPr>
            <a:xfrm>
              <a:off x="13428546" y="9473330"/>
              <a:ext cx="213240" cy="28226"/>
            </a:xfrm>
            <a:prstGeom prst="rect"/>
            <a:grpFill/>
            <a:ln w="12700" cap="flat">
              <a:noFill/>
              <a:miter lim="400000"/>
            </a:ln>
            <a:effectLst/>
          </p:spPr>
          <p:txBody>
            <a:bodyPr anchor="t" bIns="91439" lIns="91439" numCol="1" rIns="91439" tIns="91439" wrap="square">
              <a:noAutofit/>
            </a:bodyPr>
            <a:p/>
          </p:txBody>
        </p:sp>
        <p:sp>
          <p:nvSpPr>
            <p:cNvPr id="1048603" name="Rectangle 332"/>
            <p:cNvSpPr/>
            <p:nvPr/>
          </p:nvSpPr>
          <p:spPr>
            <a:xfrm>
              <a:off x="13428546" y="9558001"/>
              <a:ext cx="213240" cy="28225"/>
            </a:xfrm>
            <a:prstGeom prst="rect"/>
            <a:grpFill/>
            <a:ln w="12700" cap="flat">
              <a:noFill/>
              <a:miter lim="400000"/>
            </a:ln>
            <a:effectLst/>
          </p:spPr>
          <p:txBody>
            <a:bodyPr anchor="t" bIns="91439" lIns="91439" numCol="1" rIns="91439" tIns="91439" wrap="square">
              <a:noAutofit/>
            </a:bodyPr>
            <a:p/>
          </p:txBody>
        </p:sp>
        <p:sp>
          <p:nvSpPr>
            <p:cNvPr id="1048604" name="Freeform 333"/>
            <p:cNvSpPr/>
            <p:nvPr/>
          </p:nvSpPr>
          <p:spPr>
            <a:xfrm>
              <a:off x="13735864" y="9517233"/>
              <a:ext cx="81534" cy="81534"/>
            </a:xfrm>
            <a:custGeom>
              <a:avLst/>
              <a:ahLst/>
              <a:cxnLst>
                <a:cxn ang="0">
                  <a:pos x="wd2" y="hd2"/>
                </a:cxn>
                <a:cxn ang="5400000">
                  <a:pos x="wd2" y="hd2"/>
                </a:cxn>
                <a:cxn ang="10800000">
                  <a:pos x="wd2" y="hd2"/>
                </a:cxn>
                <a:cxn ang="16200000">
                  <a:pos x="wd2" y="hd2"/>
                </a:cxn>
              </a:cxnLst>
              <a:rect l="0" t="0" r="r" b="b"/>
              <a:pathLst>
                <a:path w="21600" h="21600" extrusionOk="0">
                  <a:moveTo>
                    <a:pt x="6646" y="0"/>
                  </a:moveTo>
                  <a:lnTo>
                    <a:pt x="6646" y="1662"/>
                  </a:lnTo>
                  <a:lnTo>
                    <a:pt x="0" y="21600"/>
                  </a:lnTo>
                  <a:lnTo>
                    <a:pt x="19938" y="14954"/>
                  </a:lnTo>
                  <a:lnTo>
                    <a:pt x="21600" y="14954"/>
                  </a:lnTo>
                  <a:lnTo>
                    <a:pt x="6646" y="0"/>
                  </a:lnTo>
                  <a:close/>
                </a:path>
              </a:pathLst>
            </a:custGeom>
            <a:grpFill/>
            <a:ln w="12700" cap="flat">
              <a:noFill/>
              <a:miter lim="400000"/>
            </a:ln>
            <a:effectLst/>
          </p:spPr>
          <p:txBody>
            <a:bodyPr anchor="t" bIns="91439" lIns="91439" numCol="1" rIns="91439" tIns="91439" wrap="square">
              <a:noAutofit/>
            </a:bodyPr>
            <a:p/>
          </p:txBody>
        </p:sp>
        <p:sp>
          <p:nvSpPr>
            <p:cNvPr id="1048605" name="Freeform 334"/>
            <p:cNvSpPr/>
            <p:nvPr/>
          </p:nvSpPr>
          <p:spPr>
            <a:xfrm>
              <a:off x="14061996" y="9120944"/>
              <a:ext cx="151691" cy="151691"/>
            </a:xfrm>
            <a:custGeom>
              <a:avLst/>
              <a:ahLst/>
              <a:cxnLst>
                <a:cxn ang="0">
                  <a:pos x="wd2" y="hd2"/>
                </a:cxn>
                <a:cxn ang="5400000">
                  <a:pos x="wd2" y="hd2"/>
                </a:cxn>
                <a:cxn ang="10800000">
                  <a:pos x="wd2" y="hd2"/>
                </a:cxn>
                <a:cxn ang="16200000">
                  <a:pos x="wd2" y="hd2"/>
                </a:cxn>
              </a:cxnLst>
              <a:rect l="0" t="0" r="r" b="b"/>
              <a:pathLst>
                <a:path w="21323" h="21323" extrusionOk="0">
                  <a:moveTo>
                    <a:pt x="16062" y="21323"/>
                  </a:moveTo>
                  <a:cubicBezTo>
                    <a:pt x="20492" y="16892"/>
                    <a:pt x="20492" y="16892"/>
                    <a:pt x="20492" y="16892"/>
                  </a:cubicBezTo>
                  <a:cubicBezTo>
                    <a:pt x="21600" y="15785"/>
                    <a:pt x="21600" y="13569"/>
                    <a:pt x="20492" y="11908"/>
                  </a:cubicBezTo>
                  <a:cubicBezTo>
                    <a:pt x="9415" y="831"/>
                    <a:pt x="9415" y="831"/>
                    <a:pt x="9415" y="831"/>
                  </a:cubicBezTo>
                  <a:cubicBezTo>
                    <a:pt x="7754" y="-277"/>
                    <a:pt x="5538" y="-277"/>
                    <a:pt x="3877" y="831"/>
                  </a:cubicBezTo>
                  <a:cubicBezTo>
                    <a:pt x="0" y="5261"/>
                    <a:pt x="0" y="5261"/>
                    <a:pt x="0" y="5261"/>
                  </a:cubicBezTo>
                  <a:lnTo>
                    <a:pt x="16062" y="21323"/>
                  </a:lnTo>
                  <a:close/>
                </a:path>
              </a:pathLst>
            </a:custGeom>
            <a:grpFill/>
            <a:ln w="12700" cap="flat">
              <a:noFill/>
              <a:miter lim="400000"/>
            </a:ln>
            <a:effectLst/>
          </p:spPr>
          <p:txBody>
            <a:bodyPr anchor="t" bIns="91439" lIns="91439" numCol="1" rIns="91439" tIns="91439" wrap="square">
              <a:noAutofit/>
            </a:bodyPr>
            <a:p/>
          </p:txBody>
        </p:sp>
        <p:sp>
          <p:nvSpPr>
            <p:cNvPr id="1048606" name="Freeform 335"/>
            <p:cNvSpPr/>
            <p:nvPr/>
          </p:nvSpPr>
          <p:spPr>
            <a:xfrm>
              <a:off x="13801540" y="9169149"/>
              <a:ext cx="363942" cy="363943"/>
            </a:xfrm>
            <a:custGeom>
              <a:avLst/>
              <a:ahLst/>
              <a:cxnLst>
                <a:cxn ang="0">
                  <a:pos x="wd2" y="hd2"/>
                </a:cxn>
                <a:cxn ang="5400000">
                  <a:pos x="wd2" y="hd2"/>
                </a:cxn>
                <a:cxn ang="10800000">
                  <a:pos x="wd2" y="hd2"/>
                </a:cxn>
                <a:cxn ang="16200000">
                  <a:pos x="wd2" y="hd2"/>
                </a:cxn>
              </a:cxnLst>
              <a:rect l="0" t="0" r="r" b="b"/>
              <a:pathLst>
                <a:path w="21426" h="21426" extrusionOk="0">
                  <a:moveTo>
                    <a:pt x="14691" y="0"/>
                  </a:moveTo>
                  <a:cubicBezTo>
                    <a:pt x="14458" y="0"/>
                    <a:pt x="14458" y="0"/>
                    <a:pt x="14458" y="232"/>
                  </a:cubicBezTo>
                  <a:cubicBezTo>
                    <a:pt x="523" y="14168"/>
                    <a:pt x="523" y="14168"/>
                    <a:pt x="523" y="14168"/>
                  </a:cubicBezTo>
                  <a:cubicBezTo>
                    <a:pt x="-174" y="14865"/>
                    <a:pt x="-174" y="15794"/>
                    <a:pt x="523" y="16490"/>
                  </a:cubicBezTo>
                  <a:cubicBezTo>
                    <a:pt x="523" y="16490"/>
                    <a:pt x="523" y="16490"/>
                    <a:pt x="523" y="16490"/>
                  </a:cubicBezTo>
                  <a:cubicBezTo>
                    <a:pt x="987" y="16955"/>
                    <a:pt x="1684" y="17187"/>
                    <a:pt x="2149" y="16955"/>
                  </a:cubicBezTo>
                  <a:cubicBezTo>
                    <a:pt x="2149" y="17419"/>
                    <a:pt x="2149" y="18116"/>
                    <a:pt x="2613" y="18581"/>
                  </a:cubicBezTo>
                  <a:cubicBezTo>
                    <a:pt x="2845" y="18813"/>
                    <a:pt x="2845" y="18813"/>
                    <a:pt x="2845" y="18813"/>
                  </a:cubicBezTo>
                  <a:cubicBezTo>
                    <a:pt x="3310" y="19277"/>
                    <a:pt x="3774" y="19277"/>
                    <a:pt x="4471" y="19045"/>
                  </a:cubicBezTo>
                  <a:cubicBezTo>
                    <a:pt x="4239" y="19742"/>
                    <a:pt x="4239" y="20439"/>
                    <a:pt x="4703" y="20671"/>
                  </a:cubicBezTo>
                  <a:cubicBezTo>
                    <a:pt x="4936" y="20903"/>
                    <a:pt x="4936" y="20903"/>
                    <a:pt x="4936" y="20903"/>
                  </a:cubicBezTo>
                  <a:cubicBezTo>
                    <a:pt x="5632" y="21600"/>
                    <a:pt x="6561" y="21600"/>
                    <a:pt x="7258" y="20903"/>
                  </a:cubicBezTo>
                  <a:cubicBezTo>
                    <a:pt x="21194" y="6968"/>
                    <a:pt x="21194" y="6968"/>
                    <a:pt x="21194" y="6968"/>
                  </a:cubicBezTo>
                  <a:cubicBezTo>
                    <a:pt x="21194" y="6968"/>
                    <a:pt x="21194" y="6735"/>
                    <a:pt x="21426" y="6735"/>
                  </a:cubicBezTo>
                  <a:lnTo>
                    <a:pt x="14691" y="0"/>
                  </a:lnTo>
                  <a:close/>
                </a:path>
              </a:pathLst>
            </a:custGeom>
            <a:grpFill/>
            <a:ln w="12700" cap="flat">
              <a:noFill/>
              <a:miter lim="400000"/>
            </a:ln>
            <a:effectLst/>
          </p:spPr>
          <p:txBody>
            <a:bodyPr anchor="t" bIns="91439" lIns="91439" numCol="1" rIns="91439" tIns="91439" wrap="square">
              <a:noAutofit/>
            </a:bodyPr>
            <a:p/>
          </p:txBody>
        </p:sp>
      </p:grpSp>
      <p:grpSp>
        <p:nvGrpSpPr>
          <p:cNvPr id="38" name="组合 30"/>
          <p:cNvGrpSpPr/>
          <p:nvPr/>
        </p:nvGrpSpPr>
        <p:grpSpPr>
          <a:xfrm>
            <a:off x="5610714" y="3309906"/>
            <a:ext cx="302183" cy="267525"/>
            <a:chOff x="15288128" y="8952774"/>
            <a:chExt cx="874914" cy="774567"/>
          </a:xfrm>
          <a:solidFill>
            <a:schemeClr val="bg1"/>
          </a:solidFill>
        </p:grpSpPr>
        <p:sp>
          <p:nvSpPr>
            <p:cNvPr id="1048607" name="Freeform 336"/>
            <p:cNvSpPr/>
            <p:nvPr/>
          </p:nvSpPr>
          <p:spPr>
            <a:xfrm>
              <a:off x="15288128" y="8952774"/>
              <a:ext cx="874914" cy="774567"/>
            </a:xfrm>
            <a:custGeom>
              <a:avLst/>
              <a:ahLst/>
              <a:cxnLst>
                <a:cxn ang="0">
                  <a:pos x="wd2" y="hd2"/>
                </a:cxn>
                <a:cxn ang="5400000">
                  <a:pos x="wd2" y="hd2"/>
                </a:cxn>
                <a:cxn ang="10800000">
                  <a:pos x="wd2" y="hd2"/>
                </a:cxn>
                <a:cxn ang="16200000">
                  <a:pos x="wd2" y="hd2"/>
                </a:cxn>
              </a:cxnLst>
              <a:rect l="0" t="0" r="r" b="b"/>
              <a:pathLst>
                <a:path w="21600" h="21600" extrusionOk="0">
                  <a:moveTo>
                    <a:pt x="20919" y="0"/>
                  </a:moveTo>
                  <a:cubicBezTo>
                    <a:pt x="681" y="0"/>
                    <a:pt x="681" y="0"/>
                    <a:pt x="681" y="0"/>
                  </a:cubicBezTo>
                  <a:cubicBezTo>
                    <a:pt x="389" y="0"/>
                    <a:pt x="0" y="439"/>
                    <a:pt x="0" y="877"/>
                  </a:cubicBezTo>
                  <a:cubicBezTo>
                    <a:pt x="0" y="20832"/>
                    <a:pt x="0" y="20832"/>
                    <a:pt x="0" y="20832"/>
                  </a:cubicBezTo>
                  <a:cubicBezTo>
                    <a:pt x="0" y="21271"/>
                    <a:pt x="389" y="21600"/>
                    <a:pt x="681" y="21600"/>
                  </a:cubicBezTo>
                  <a:cubicBezTo>
                    <a:pt x="20919" y="21600"/>
                    <a:pt x="20919" y="21600"/>
                    <a:pt x="20919" y="21600"/>
                  </a:cubicBezTo>
                  <a:cubicBezTo>
                    <a:pt x="21308" y="21600"/>
                    <a:pt x="21600" y="21271"/>
                    <a:pt x="21600" y="20832"/>
                  </a:cubicBezTo>
                  <a:cubicBezTo>
                    <a:pt x="21600" y="877"/>
                    <a:pt x="21600" y="877"/>
                    <a:pt x="21600" y="877"/>
                  </a:cubicBezTo>
                  <a:cubicBezTo>
                    <a:pt x="21600" y="439"/>
                    <a:pt x="21308" y="0"/>
                    <a:pt x="20919" y="0"/>
                  </a:cubicBezTo>
                  <a:close/>
                  <a:moveTo>
                    <a:pt x="16638" y="1754"/>
                  </a:moveTo>
                  <a:cubicBezTo>
                    <a:pt x="17124" y="1754"/>
                    <a:pt x="17514" y="2193"/>
                    <a:pt x="17514" y="2741"/>
                  </a:cubicBezTo>
                  <a:cubicBezTo>
                    <a:pt x="17514" y="3289"/>
                    <a:pt x="17124" y="3728"/>
                    <a:pt x="16638" y="3728"/>
                  </a:cubicBezTo>
                  <a:cubicBezTo>
                    <a:pt x="16151" y="3728"/>
                    <a:pt x="15762" y="3289"/>
                    <a:pt x="15762" y="2741"/>
                  </a:cubicBezTo>
                  <a:cubicBezTo>
                    <a:pt x="15762" y="2193"/>
                    <a:pt x="16151" y="1754"/>
                    <a:pt x="16638" y="1754"/>
                  </a:cubicBezTo>
                  <a:close/>
                  <a:moveTo>
                    <a:pt x="13914" y="1754"/>
                  </a:moveTo>
                  <a:cubicBezTo>
                    <a:pt x="14497" y="1754"/>
                    <a:pt x="14886" y="2193"/>
                    <a:pt x="14886" y="2741"/>
                  </a:cubicBezTo>
                  <a:cubicBezTo>
                    <a:pt x="14886" y="3289"/>
                    <a:pt x="14497" y="3728"/>
                    <a:pt x="13914" y="3728"/>
                  </a:cubicBezTo>
                  <a:cubicBezTo>
                    <a:pt x="13427" y="3728"/>
                    <a:pt x="13038" y="3289"/>
                    <a:pt x="13038" y="2741"/>
                  </a:cubicBezTo>
                  <a:cubicBezTo>
                    <a:pt x="13038" y="2193"/>
                    <a:pt x="13427" y="1754"/>
                    <a:pt x="13914" y="1754"/>
                  </a:cubicBezTo>
                  <a:close/>
                  <a:moveTo>
                    <a:pt x="20238" y="20065"/>
                  </a:moveTo>
                  <a:cubicBezTo>
                    <a:pt x="1362" y="20065"/>
                    <a:pt x="1362" y="20065"/>
                    <a:pt x="1362" y="20065"/>
                  </a:cubicBezTo>
                  <a:cubicBezTo>
                    <a:pt x="1362" y="5482"/>
                    <a:pt x="1362" y="5482"/>
                    <a:pt x="1362" y="5482"/>
                  </a:cubicBezTo>
                  <a:cubicBezTo>
                    <a:pt x="20238" y="5482"/>
                    <a:pt x="20238" y="5482"/>
                    <a:pt x="20238" y="5482"/>
                  </a:cubicBezTo>
                  <a:lnTo>
                    <a:pt x="20238" y="20065"/>
                  </a:lnTo>
                  <a:close/>
                  <a:moveTo>
                    <a:pt x="19362" y="3728"/>
                  </a:moveTo>
                  <a:cubicBezTo>
                    <a:pt x="18778" y="3728"/>
                    <a:pt x="18389" y="3289"/>
                    <a:pt x="18389" y="2741"/>
                  </a:cubicBezTo>
                  <a:cubicBezTo>
                    <a:pt x="18389" y="2193"/>
                    <a:pt x="18778" y="1754"/>
                    <a:pt x="19362" y="1754"/>
                  </a:cubicBezTo>
                  <a:cubicBezTo>
                    <a:pt x="19849" y="1754"/>
                    <a:pt x="20238" y="2193"/>
                    <a:pt x="20238" y="2741"/>
                  </a:cubicBezTo>
                  <a:cubicBezTo>
                    <a:pt x="20238" y="3289"/>
                    <a:pt x="19849" y="3728"/>
                    <a:pt x="19362" y="3728"/>
                  </a:cubicBezTo>
                  <a:close/>
                </a:path>
              </a:pathLst>
            </a:custGeom>
            <a:grpFill/>
            <a:ln w="12700" cap="flat">
              <a:noFill/>
              <a:miter lim="400000"/>
            </a:ln>
            <a:effectLst/>
          </p:spPr>
          <p:txBody>
            <a:bodyPr anchor="t" bIns="91439" lIns="91439" numCol="1" rIns="91439" tIns="91439" wrap="square">
              <a:noAutofit/>
            </a:bodyPr>
            <a:p/>
          </p:txBody>
        </p:sp>
        <p:sp>
          <p:nvSpPr>
            <p:cNvPr id="1048608" name="Freeform 337"/>
            <p:cNvSpPr/>
            <p:nvPr/>
          </p:nvSpPr>
          <p:spPr>
            <a:xfrm>
              <a:off x="15843182" y="9187965"/>
              <a:ext cx="84670" cy="72128"/>
            </a:xfrm>
            <a:custGeom>
              <a:avLst/>
              <a:ahLst/>
              <a:cxnLst>
                <a:cxn ang="0">
                  <a:pos x="wd2" y="hd2"/>
                </a:cxn>
                <a:cxn ang="5400000">
                  <a:pos x="wd2" y="hd2"/>
                </a:cxn>
                <a:cxn ang="10800000">
                  <a:pos x="wd2" y="hd2"/>
                </a:cxn>
                <a:cxn ang="16200000">
                  <a:pos x="wd2" y="hd2"/>
                </a:cxn>
              </a:cxnLst>
              <a:rect l="0" t="0" r="r" b="b"/>
              <a:pathLst>
                <a:path w="21600" h="21600" extrusionOk="0">
                  <a:moveTo>
                    <a:pt x="21600" y="16800"/>
                  </a:moveTo>
                  <a:cubicBezTo>
                    <a:pt x="21600" y="19200"/>
                    <a:pt x="19543" y="21600"/>
                    <a:pt x="17486" y="21600"/>
                  </a:cubicBezTo>
                  <a:cubicBezTo>
                    <a:pt x="3086" y="21600"/>
                    <a:pt x="3086" y="21600"/>
                    <a:pt x="3086" y="21600"/>
                  </a:cubicBezTo>
                  <a:cubicBezTo>
                    <a:pt x="1029" y="21600"/>
                    <a:pt x="0" y="19200"/>
                    <a:pt x="0" y="16800"/>
                  </a:cubicBezTo>
                  <a:cubicBezTo>
                    <a:pt x="0" y="3600"/>
                    <a:pt x="0" y="3600"/>
                    <a:pt x="0" y="3600"/>
                  </a:cubicBezTo>
                  <a:cubicBezTo>
                    <a:pt x="0" y="2400"/>
                    <a:pt x="1029" y="0"/>
                    <a:pt x="3086" y="0"/>
                  </a:cubicBezTo>
                  <a:cubicBezTo>
                    <a:pt x="17486" y="0"/>
                    <a:pt x="17486" y="0"/>
                    <a:pt x="17486" y="0"/>
                  </a:cubicBezTo>
                  <a:cubicBezTo>
                    <a:pt x="19543" y="0"/>
                    <a:pt x="21600" y="2400"/>
                    <a:pt x="21600" y="3600"/>
                  </a:cubicBezTo>
                  <a:lnTo>
                    <a:pt x="21600" y="16800"/>
                  </a:lnTo>
                  <a:close/>
                </a:path>
              </a:pathLst>
            </a:custGeom>
            <a:grpFill/>
            <a:ln w="12700" cap="flat">
              <a:noFill/>
              <a:miter lim="400000"/>
            </a:ln>
            <a:effectLst/>
          </p:spPr>
          <p:txBody>
            <a:bodyPr anchor="t" bIns="91439" lIns="91439" numCol="1" rIns="91439" tIns="91439" wrap="square">
              <a:noAutofit/>
            </a:bodyPr>
            <a:p/>
          </p:txBody>
        </p:sp>
        <p:sp>
          <p:nvSpPr>
            <p:cNvPr id="1048609" name="Freeform 338"/>
            <p:cNvSpPr/>
            <p:nvPr/>
          </p:nvSpPr>
          <p:spPr>
            <a:xfrm>
              <a:off x="15719091" y="9249966"/>
              <a:ext cx="90436" cy="98736"/>
            </a:xfrm>
            <a:custGeom>
              <a:avLst/>
              <a:ahLst/>
              <a:cxnLst>
                <a:cxn ang="0">
                  <a:pos x="wd2" y="hd2"/>
                </a:cxn>
                <a:cxn ang="5400000">
                  <a:pos x="wd2" y="hd2"/>
                </a:cxn>
                <a:cxn ang="10800000">
                  <a:pos x="wd2" y="hd2"/>
                </a:cxn>
                <a:cxn ang="16200000">
                  <a:pos x="wd2" y="hd2"/>
                </a:cxn>
              </a:cxnLst>
              <a:rect l="0" t="0" r="r" b="b"/>
              <a:pathLst>
                <a:path w="20764" h="20608" extrusionOk="0">
                  <a:moveTo>
                    <a:pt x="19491" y="5310"/>
                  </a:moveTo>
                  <a:cubicBezTo>
                    <a:pt x="20391" y="6141"/>
                    <a:pt x="21291" y="7803"/>
                    <a:pt x="20391" y="8633"/>
                  </a:cubicBezTo>
                  <a:cubicBezTo>
                    <a:pt x="14091" y="19433"/>
                    <a:pt x="14091" y="19433"/>
                    <a:pt x="14091" y="19433"/>
                  </a:cubicBezTo>
                  <a:cubicBezTo>
                    <a:pt x="13191" y="20264"/>
                    <a:pt x="11391" y="21095"/>
                    <a:pt x="9591" y="20264"/>
                  </a:cubicBezTo>
                  <a:cubicBezTo>
                    <a:pt x="1491" y="15280"/>
                    <a:pt x="1491" y="15280"/>
                    <a:pt x="1491" y="15280"/>
                  </a:cubicBezTo>
                  <a:cubicBezTo>
                    <a:pt x="-309" y="14449"/>
                    <a:pt x="-309" y="12787"/>
                    <a:pt x="591" y="11957"/>
                  </a:cubicBezTo>
                  <a:cubicBezTo>
                    <a:pt x="6891" y="1987"/>
                    <a:pt x="6891" y="1987"/>
                    <a:pt x="6891" y="1987"/>
                  </a:cubicBezTo>
                  <a:cubicBezTo>
                    <a:pt x="7791" y="326"/>
                    <a:pt x="9591" y="-505"/>
                    <a:pt x="10491" y="326"/>
                  </a:cubicBezTo>
                  <a:lnTo>
                    <a:pt x="19491" y="5310"/>
                  </a:lnTo>
                  <a:close/>
                </a:path>
              </a:pathLst>
            </a:custGeom>
            <a:grpFill/>
            <a:ln w="12700" cap="flat">
              <a:noFill/>
              <a:miter lim="400000"/>
            </a:ln>
            <a:effectLst/>
          </p:spPr>
          <p:txBody>
            <a:bodyPr anchor="t" bIns="91439" lIns="91439" numCol="1" rIns="91439" tIns="91439" wrap="square">
              <a:noAutofit/>
            </a:bodyPr>
            <a:p/>
          </p:txBody>
        </p:sp>
        <p:sp>
          <p:nvSpPr>
            <p:cNvPr id="1048610" name="Freeform 339"/>
            <p:cNvSpPr/>
            <p:nvPr/>
          </p:nvSpPr>
          <p:spPr>
            <a:xfrm>
              <a:off x="15723176" y="9396268"/>
              <a:ext cx="90436" cy="93602"/>
            </a:xfrm>
            <a:custGeom>
              <a:avLst/>
              <a:ahLst/>
              <a:cxnLst>
                <a:cxn ang="0">
                  <a:pos x="wd2" y="hd2"/>
                </a:cxn>
                <a:cxn ang="5400000">
                  <a:pos x="wd2" y="hd2"/>
                </a:cxn>
                <a:cxn ang="10800000">
                  <a:pos x="wd2" y="hd2"/>
                </a:cxn>
                <a:cxn ang="16200000">
                  <a:pos x="wd2" y="hd2"/>
                </a:cxn>
              </a:cxnLst>
              <a:rect l="0" t="0" r="r" b="b"/>
              <a:pathLst>
                <a:path w="20764" h="20797" extrusionOk="0">
                  <a:moveTo>
                    <a:pt x="10273" y="568"/>
                  </a:moveTo>
                  <a:cubicBezTo>
                    <a:pt x="11173" y="-296"/>
                    <a:pt x="12973" y="-296"/>
                    <a:pt x="13873" y="1432"/>
                  </a:cubicBezTo>
                  <a:cubicBezTo>
                    <a:pt x="20173" y="11800"/>
                    <a:pt x="20173" y="11800"/>
                    <a:pt x="20173" y="11800"/>
                  </a:cubicBezTo>
                  <a:cubicBezTo>
                    <a:pt x="21073" y="13528"/>
                    <a:pt x="21073" y="15256"/>
                    <a:pt x="19273" y="16120"/>
                  </a:cubicBezTo>
                  <a:cubicBezTo>
                    <a:pt x="11173" y="20440"/>
                    <a:pt x="11173" y="20440"/>
                    <a:pt x="11173" y="20440"/>
                  </a:cubicBezTo>
                  <a:cubicBezTo>
                    <a:pt x="9373" y="21304"/>
                    <a:pt x="7573" y="20440"/>
                    <a:pt x="6673" y="19576"/>
                  </a:cubicBezTo>
                  <a:cubicBezTo>
                    <a:pt x="373" y="8344"/>
                    <a:pt x="373" y="8344"/>
                    <a:pt x="373" y="8344"/>
                  </a:cubicBezTo>
                  <a:cubicBezTo>
                    <a:pt x="-527" y="7480"/>
                    <a:pt x="373" y="5752"/>
                    <a:pt x="1273" y="4888"/>
                  </a:cubicBezTo>
                  <a:lnTo>
                    <a:pt x="10273" y="568"/>
                  </a:lnTo>
                  <a:close/>
                </a:path>
              </a:pathLst>
            </a:custGeom>
            <a:grpFill/>
            <a:ln w="12700" cap="flat">
              <a:noFill/>
              <a:miter lim="400000"/>
            </a:ln>
            <a:effectLst/>
          </p:spPr>
          <p:txBody>
            <a:bodyPr anchor="t" bIns="91439" lIns="91439" numCol="1" rIns="91439" tIns="91439" wrap="square">
              <a:noAutofit/>
            </a:bodyPr>
            <a:p/>
          </p:txBody>
        </p:sp>
        <p:sp>
          <p:nvSpPr>
            <p:cNvPr id="1048611" name="Freeform 340"/>
            <p:cNvSpPr/>
            <p:nvPr/>
          </p:nvSpPr>
          <p:spPr>
            <a:xfrm>
              <a:off x="15855724" y="9473330"/>
              <a:ext cx="78400" cy="68990"/>
            </a:xfrm>
            <a:custGeom>
              <a:avLst/>
              <a:ahLst/>
              <a:cxnLst>
                <a:cxn ang="0">
                  <a:pos x="wd2" y="hd2"/>
                </a:cxn>
                <a:cxn ang="5400000">
                  <a:pos x="wd2" y="hd2"/>
                </a:cxn>
                <a:cxn ang="10800000">
                  <a:pos x="wd2" y="hd2"/>
                </a:cxn>
                <a:cxn ang="16200000">
                  <a:pos x="wd2" y="hd2"/>
                </a:cxn>
              </a:cxnLst>
              <a:rect l="0" t="0" r="r" b="b"/>
              <a:pathLst>
                <a:path w="21600" h="21600" extrusionOk="0">
                  <a:moveTo>
                    <a:pt x="0" y="4800"/>
                  </a:moveTo>
                  <a:cubicBezTo>
                    <a:pt x="0" y="2400"/>
                    <a:pt x="1080" y="0"/>
                    <a:pt x="3240" y="0"/>
                  </a:cubicBezTo>
                  <a:cubicBezTo>
                    <a:pt x="18360" y="0"/>
                    <a:pt x="18360" y="0"/>
                    <a:pt x="18360" y="0"/>
                  </a:cubicBezTo>
                  <a:cubicBezTo>
                    <a:pt x="20520" y="0"/>
                    <a:pt x="21600" y="2400"/>
                    <a:pt x="21600" y="4800"/>
                  </a:cubicBezTo>
                  <a:cubicBezTo>
                    <a:pt x="21600" y="18000"/>
                    <a:pt x="21600" y="18000"/>
                    <a:pt x="21600" y="18000"/>
                  </a:cubicBezTo>
                  <a:cubicBezTo>
                    <a:pt x="21600" y="19200"/>
                    <a:pt x="20520" y="21600"/>
                    <a:pt x="18360" y="21600"/>
                  </a:cubicBezTo>
                  <a:cubicBezTo>
                    <a:pt x="3240" y="21600"/>
                    <a:pt x="3240" y="21600"/>
                    <a:pt x="3240" y="21600"/>
                  </a:cubicBezTo>
                  <a:cubicBezTo>
                    <a:pt x="1080" y="21600"/>
                    <a:pt x="0" y="19200"/>
                    <a:pt x="0" y="18000"/>
                  </a:cubicBezTo>
                  <a:lnTo>
                    <a:pt x="0" y="4800"/>
                  </a:lnTo>
                  <a:close/>
                </a:path>
              </a:pathLst>
            </a:custGeom>
            <a:grpFill/>
            <a:ln w="12700" cap="flat">
              <a:noFill/>
              <a:miter lim="400000"/>
            </a:ln>
            <a:effectLst/>
          </p:spPr>
          <p:txBody>
            <a:bodyPr anchor="t" bIns="91439" lIns="91439" numCol="1" rIns="91439" tIns="91439" wrap="square">
              <a:noAutofit/>
            </a:bodyPr>
            <a:p/>
          </p:txBody>
        </p:sp>
        <p:sp>
          <p:nvSpPr>
            <p:cNvPr id="1048612" name="Freeform 341"/>
            <p:cNvSpPr/>
            <p:nvPr/>
          </p:nvSpPr>
          <p:spPr>
            <a:xfrm>
              <a:off x="15969962" y="9384809"/>
              <a:ext cx="90437" cy="98648"/>
            </a:xfrm>
            <a:custGeom>
              <a:avLst/>
              <a:ahLst/>
              <a:cxnLst>
                <a:cxn ang="0">
                  <a:pos x="wd2" y="hd2"/>
                </a:cxn>
                <a:cxn ang="5400000">
                  <a:pos x="wd2" y="hd2"/>
                </a:cxn>
                <a:cxn ang="10800000">
                  <a:pos x="wd2" y="hd2"/>
                </a:cxn>
                <a:cxn ang="16200000">
                  <a:pos x="wd2" y="hd2"/>
                </a:cxn>
              </a:cxnLst>
              <a:rect l="0" t="0" r="r" b="b"/>
              <a:pathLst>
                <a:path w="20764" h="20590" extrusionOk="0">
                  <a:moveTo>
                    <a:pt x="1491" y="15280"/>
                  </a:moveTo>
                  <a:cubicBezTo>
                    <a:pt x="-309" y="14449"/>
                    <a:pt x="-309" y="12787"/>
                    <a:pt x="591" y="11957"/>
                  </a:cubicBezTo>
                  <a:cubicBezTo>
                    <a:pt x="6891" y="1987"/>
                    <a:pt x="6891" y="1987"/>
                    <a:pt x="6891" y="1987"/>
                  </a:cubicBezTo>
                  <a:cubicBezTo>
                    <a:pt x="6891" y="326"/>
                    <a:pt x="9591" y="-505"/>
                    <a:pt x="10491" y="326"/>
                  </a:cubicBezTo>
                  <a:cubicBezTo>
                    <a:pt x="19491" y="5310"/>
                    <a:pt x="19491" y="5310"/>
                    <a:pt x="19491" y="5310"/>
                  </a:cubicBezTo>
                  <a:cubicBezTo>
                    <a:pt x="20391" y="6141"/>
                    <a:pt x="21291" y="7803"/>
                    <a:pt x="20391" y="8633"/>
                  </a:cubicBezTo>
                  <a:cubicBezTo>
                    <a:pt x="14091" y="18603"/>
                    <a:pt x="14091" y="18603"/>
                    <a:pt x="14091" y="18603"/>
                  </a:cubicBezTo>
                  <a:cubicBezTo>
                    <a:pt x="13191" y="20264"/>
                    <a:pt x="11391" y="21095"/>
                    <a:pt x="9591" y="20264"/>
                  </a:cubicBezTo>
                  <a:lnTo>
                    <a:pt x="1491" y="15280"/>
                  </a:lnTo>
                  <a:close/>
                </a:path>
              </a:pathLst>
            </a:custGeom>
            <a:grpFill/>
            <a:ln w="12700" cap="flat">
              <a:noFill/>
              <a:miter lim="400000"/>
            </a:ln>
            <a:effectLst/>
          </p:spPr>
          <p:txBody>
            <a:bodyPr anchor="t" bIns="91439" lIns="91439" numCol="1" rIns="91439" tIns="91439" wrap="square">
              <a:noAutofit/>
            </a:bodyPr>
            <a:p/>
          </p:txBody>
        </p:sp>
        <p:sp>
          <p:nvSpPr>
            <p:cNvPr id="1048613" name="Freeform 342"/>
            <p:cNvSpPr/>
            <p:nvPr/>
          </p:nvSpPr>
          <p:spPr>
            <a:xfrm>
              <a:off x="15964642" y="9243553"/>
              <a:ext cx="90437" cy="94936"/>
            </a:xfrm>
            <a:custGeom>
              <a:avLst/>
              <a:ahLst/>
              <a:cxnLst>
                <a:cxn ang="0">
                  <a:pos x="wd2" y="hd2"/>
                </a:cxn>
                <a:cxn ang="5400000">
                  <a:pos x="wd2" y="hd2"/>
                </a:cxn>
                <a:cxn ang="10800000">
                  <a:pos x="wd2" y="hd2"/>
                </a:cxn>
                <a:cxn ang="16200000">
                  <a:pos x="wd2" y="hd2"/>
                </a:cxn>
              </a:cxnLst>
              <a:rect l="0" t="0" r="r" b="b"/>
              <a:pathLst>
                <a:path w="20764" h="21094" extrusionOk="0">
                  <a:moveTo>
                    <a:pt x="11173" y="21094"/>
                  </a:moveTo>
                  <a:cubicBezTo>
                    <a:pt x="9373" y="21094"/>
                    <a:pt x="7573" y="21094"/>
                    <a:pt x="6673" y="19366"/>
                  </a:cubicBezTo>
                  <a:cubicBezTo>
                    <a:pt x="373" y="8998"/>
                    <a:pt x="373" y="8998"/>
                    <a:pt x="373" y="8998"/>
                  </a:cubicBezTo>
                  <a:cubicBezTo>
                    <a:pt x="-527" y="7270"/>
                    <a:pt x="373" y="5542"/>
                    <a:pt x="1273" y="5542"/>
                  </a:cubicBezTo>
                  <a:cubicBezTo>
                    <a:pt x="10273" y="358"/>
                    <a:pt x="10273" y="358"/>
                    <a:pt x="10273" y="358"/>
                  </a:cubicBezTo>
                  <a:cubicBezTo>
                    <a:pt x="11173" y="-506"/>
                    <a:pt x="12973" y="358"/>
                    <a:pt x="13873" y="1222"/>
                  </a:cubicBezTo>
                  <a:cubicBezTo>
                    <a:pt x="20173" y="12454"/>
                    <a:pt x="20173" y="12454"/>
                    <a:pt x="20173" y="12454"/>
                  </a:cubicBezTo>
                  <a:cubicBezTo>
                    <a:pt x="21073" y="13318"/>
                    <a:pt x="21073" y="15046"/>
                    <a:pt x="19273" y="15910"/>
                  </a:cubicBezTo>
                  <a:lnTo>
                    <a:pt x="11173" y="21094"/>
                  </a:lnTo>
                  <a:close/>
                </a:path>
              </a:pathLst>
            </a:custGeom>
            <a:grpFill/>
            <a:ln w="12700" cap="flat">
              <a:noFill/>
              <a:miter lim="400000"/>
            </a:ln>
            <a:effectLst/>
          </p:spPr>
          <p:txBody>
            <a:bodyPr anchor="t" bIns="91439" lIns="91439" numCol="1" rIns="91439" tIns="91439" wrap="square">
              <a:noAutofit/>
            </a:bodyPr>
            <a:p/>
          </p:txBody>
        </p:sp>
        <p:sp>
          <p:nvSpPr>
            <p:cNvPr id="1048614" name="Freeform 343"/>
            <p:cNvSpPr/>
            <p:nvPr/>
          </p:nvSpPr>
          <p:spPr>
            <a:xfrm>
              <a:off x="15761649" y="9241275"/>
              <a:ext cx="254008" cy="250872"/>
            </a:xfrm>
            <a:custGeom>
              <a:avLst/>
              <a:ahLst/>
              <a:cxnLst>
                <a:cxn ang="0">
                  <a:pos x="wd2" y="hd2"/>
                </a:cxn>
                <a:cxn ang="5400000">
                  <a:pos x="wd2" y="hd2"/>
                </a:cxn>
                <a:cxn ang="10800000">
                  <a:pos x="wd2" y="hd2"/>
                </a:cxn>
                <a:cxn ang="16200000">
                  <a:pos x="wd2" y="hd2"/>
                </a:cxn>
              </a:cxnLst>
              <a:rect l="0" t="0" r="r" b="b"/>
              <a:pathLst>
                <a:path w="21600" h="21600" extrusionOk="0">
                  <a:moveTo>
                    <a:pt x="10966" y="0"/>
                  </a:moveTo>
                  <a:cubicBezTo>
                    <a:pt x="4985" y="0"/>
                    <a:pt x="0" y="4725"/>
                    <a:pt x="0" y="10800"/>
                  </a:cubicBezTo>
                  <a:cubicBezTo>
                    <a:pt x="0" y="16875"/>
                    <a:pt x="4985" y="21600"/>
                    <a:pt x="10966" y="21600"/>
                  </a:cubicBezTo>
                  <a:cubicBezTo>
                    <a:pt x="16948" y="21600"/>
                    <a:pt x="21600" y="16875"/>
                    <a:pt x="21600" y="10800"/>
                  </a:cubicBezTo>
                  <a:cubicBezTo>
                    <a:pt x="21600" y="4725"/>
                    <a:pt x="16948" y="0"/>
                    <a:pt x="10966" y="0"/>
                  </a:cubicBezTo>
                  <a:close/>
                  <a:moveTo>
                    <a:pt x="10966" y="16200"/>
                  </a:moveTo>
                  <a:cubicBezTo>
                    <a:pt x="7975" y="16200"/>
                    <a:pt x="5649" y="13837"/>
                    <a:pt x="5649" y="10800"/>
                  </a:cubicBezTo>
                  <a:cubicBezTo>
                    <a:pt x="5649" y="8100"/>
                    <a:pt x="7975" y="5738"/>
                    <a:pt x="10966" y="5738"/>
                  </a:cubicBezTo>
                  <a:cubicBezTo>
                    <a:pt x="13625" y="5738"/>
                    <a:pt x="15951" y="8100"/>
                    <a:pt x="15951" y="10800"/>
                  </a:cubicBezTo>
                  <a:cubicBezTo>
                    <a:pt x="15951" y="13837"/>
                    <a:pt x="13625" y="16200"/>
                    <a:pt x="10966" y="16200"/>
                  </a:cubicBezTo>
                  <a:close/>
                </a:path>
              </a:pathLst>
            </a:custGeom>
            <a:grpFill/>
            <a:ln w="12700" cap="flat">
              <a:noFill/>
              <a:miter lim="400000"/>
            </a:ln>
            <a:effectLst/>
          </p:spPr>
          <p:txBody>
            <a:bodyPr anchor="t" bIns="91439" lIns="91439" numCol="1" rIns="91439" tIns="91439" wrap="square">
              <a:noAutofit/>
            </a:bodyPr>
            <a:p/>
          </p:txBody>
        </p:sp>
        <p:sp>
          <p:nvSpPr>
            <p:cNvPr id="1048615" name="Freeform 344"/>
            <p:cNvSpPr/>
            <p:nvPr/>
          </p:nvSpPr>
          <p:spPr>
            <a:xfrm>
              <a:off x="15394748" y="9203645"/>
              <a:ext cx="314902" cy="401394"/>
            </a:xfrm>
            <a:custGeom>
              <a:avLst/>
              <a:ahLst/>
              <a:cxnLst>
                <a:cxn ang="0">
                  <a:pos x="wd2" y="hd2"/>
                </a:cxn>
                <a:cxn ang="5400000">
                  <a:pos x="wd2" y="hd2"/>
                </a:cxn>
                <a:cxn ang="10800000">
                  <a:pos x="wd2" y="hd2"/>
                </a:cxn>
                <a:cxn ang="16200000">
                  <a:pos x="wd2" y="hd2"/>
                </a:cxn>
              </a:cxnLst>
              <a:rect l="0" t="0" r="r" b="b"/>
              <a:pathLst>
                <a:path w="21265" h="21600" extrusionOk="0">
                  <a:moveTo>
                    <a:pt x="9333" y="21388"/>
                  </a:moveTo>
                  <a:cubicBezTo>
                    <a:pt x="9333" y="21388"/>
                    <a:pt x="9333" y="21388"/>
                    <a:pt x="9600" y="21388"/>
                  </a:cubicBezTo>
                  <a:cubicBezTo>
                    <a:pt x="9600" y="21600"/>
                    <a:pt x="9600" y="21600"/>
                    <a:pt x="9600" y="21600"/>
                  </a:cubicBezTo>
                  <a:cubicBezTo>
                    <a:pt x="9867" y="21600"/>
                    <a:pt x="9867" y="21600"/>
                    <a:pt x="9867" y="21600"/>
                  </a:cubicBezTo>
                  <a:cubicBezTo>
                    <a:pt x="10133" y="21600"/>
                    <a:pt x="10133" y="21600"/>
                    <a:pt x="10133" y="21600"/>
                  </a:cubicBezTo>
                  <a:cubicBezTo>
                    <a:pt x="10400" y="21600"/>
                    <a:pt x="10400" y="21600"/>
                    <a:pt x="10667" y="21600"/>
                  </a:cubicBezTo>
                  <a:cubicBezTo>
                    <a:pt x="10667" y="21600"/>
                    <a:pt x="10667" y="21600"/>
                    <a:pt x="10667" y="21600"/>
                  </a:cubicBezTo>
                  <a:cubicBezTo>
                    <a:pt x="10667" y="21600"/>
                    <a:pt x="10667" y="21600"/>
                    <a:pt x="10667" y="21600"/>
                  </a:cubicBezTo>
                  <a:cubicBezTo>
                    <a:pt x="10667" y="21600"/>
                    <a:pt x="10933" y="21600"/>
                    <a:pt x="11200" y="21600"/>
                  </a:cubicBezTo>
                  <a:cubicBezTo>
                    <a:pt x="11200" y="21600"/>
                    <a:pt x="11200" y="21600"/>
                    <a:pt x="11200" y="21600"/>
                  </a:cubicBezTo>
                  <a:cubicBezTo>
                    <a:pt x="11200" y="21600"/>
                    <a:pt x="11467" y="21600"/>
                    <a:pt x="11467" y="21600"/>
                  </a:cubicBezTo>
                  <a:cubicBezTo>
                    <a:pt x="11467" y="21600"/>
                    <a:pt x="11733" y="21600"/>
                    <a:pt x="11733" y="21388"/>
                  </a:cubicBezTo>
                  <a:cubicBezTo>
                    <a:pt x="11733" y="21388"/>
                    <a:pt x="12000" y="21388"/>
                    <a:pt x="12000" y="21388"/>
                  </a:cubicBezTo>
                  <a:cubicBezTo>
                    <a:pt x="12000" y="21388"/>
                    <a:pt x="12000" y="21388"/>
                    <a:pt x="12000" y="21388"/>
                  </a:cubicBezTo>
                  <a:cubicBezTo>
                    <a:pt x="12000" y="21388"/>
                    <a:pt x="12000" y="21388"/>
                    <a:pt x="12267" y="21176"/>
                  </a:cubicBezTo>
                  <a:cubicBezTo>
                    <a:pt x="20267" y="16518"/>
                    <a:pt x="20267" y="16518"/>
                    <a:pt x="20267" y="16518"/>
                  </a:cubicBezTo>
                  <a:cubicBezTo>
                    <a:pt x="21333" y="15882"/>
                    <a:pt x="21600" y="14612"/>
                    <a:pt x="20800" y="13765"/>
                  </a:cubicBezTo>
                  <a:cubicBezTo>
                    <a:pt x="20000" y="12706"/>
                    <a:pt x="18400" y="12494"/>
                    <a:pt x="17067" y="13129"/>
                  </a:cubicBezTo>
                  <a:cubicBezTo>
                    <a:pt x="13333" y="15459"/>
                    <a:pt x="13333" y="15459"/>
                    <a:pt x="13333" y="15459"/>
                  </a:cubicBezTo>
                  <a:cubicBezTo>
                    <a:pt x="13333" y="2118"/>
                    <a:pt x="13333" y="2118"/>
                    <a:pt x="13333" y="2118"/>
                  </a:cubicBezTo>
                  <a:cubicBezTo>
                    <a:pt x="13333" y="847"/>
                    <a:pt x="12000" y="0"/>
                    <a:pt x="10667" y="0"/>
                  </a:cubicBezTo>
                  <a:cubicBezTo>
                    <a:pt x="9067" y="0"/>
                    <a:pt x="8000" y="847"/>
                    <a:pt x="8000" y="2118"/>
                  </a:cubicBezTo>
                  <a:cubicBezTo>
                    <a:pt x="8000" y="15459"/>
                    <a:pt x="8000" y="15459"/>
                    <a:pt x="8000" y="15459"/>
                  </a:cubicBezTo>
                  <a:cubicBezTo>
                    <a:pt x="4000" y="13129"/>
                    <a:pt x="4000" y="13129"/>
                    <a:pt x="4000" y="13129"/>
                  </a:cubicBezTo>
                  <a:cubicBezTo>
                    <a:pt x="2933" y="12494"/>
                    <a:pt x="1333" y="12706"/>
                    <a:pt x="267" y="13765"/>
                  </a:cubicBezTo>
                  <a:cubicBezTo>
                    <a:pt x="0" y="13976"/>
                    <a:pt x="0" y="14400"/>
                    <a:pt x="0" y="14824"/>
                  </a:cubicBezTo>
                  <a:cubicBezTo>
                    <a:pt x="0" y="15671"/>
                    <a:pt x="267" y="16306"/>
                    <a:pt x="1067" y="16518"/>
                  </a:cubicBezTo>
                  <a:cubicBezTo>
                    <a:pt x="9067" y="21176"/>
                    <a:pt x="9067" y="21176"/>
                    <a:pt x="9067" y="21176"/>
                  </a:cubicBezTo>
                  <a:cubicBezTo>
                    <a:pt x="9067" y="21388"/>
                    <a:pt x="9067" y="21388"/>
                    <a:pt x="9067" y="21388"/>
                  </a:cubicBezTo>
                  <a:cubicBezTo>
                    <a:pt x="9067" y="21388"/>
                    <a:pt x="9067" y="21388"/>
                    <a:pt x="9333" y="21388"/>
                  </a:cubicBezTo>
                  <a:close/>
                </a:path>
              </a:pathLst>
            </a:custGeom>
            <a:grpFill/>
            <a:ln w="12700" cap="flat">
              <a:noFill/>
              <a:miter lim="400000"/>
            </a:ln>
            <a:effectLst/>
          </p:spPr>
          <p:txBody>
            <a:bodyPr anchor="t" bIns="91439" lIns="91439" numCol="1" rIns="91439" tIns="91439" wrap="square">
              <a:noAutofit/>
            </a:bodyPr>
            <a:p/>
          </p:txBody>
        </p:sp>
      </p:grpSp>
      <p:sp>
        <p:nvSpPr>
          <p:cNvPr id="1048616" name=""/>
          <p:cNvSpPr txBox="1"/>
          <p:nvPr/>
        </p:nvSpPr>
        <p:spPr>
          <a:xfrm>
            <a:off x="1264226" y="971390"/>
            <a:ext cx="6598228" cy="5463539"/>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Uning komponentli strukturasi va keshlashni juda zo'r qo'llab-quvvatlashi evaziga freymvork asosan portallar, forumlar, CMS, magazinlar yoki RESTful ilovalar kabi katta proyektlar uchun qo'l keladi.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57" name="图片 3"/>
          <p:cNvPicPr>
            <a:picLocks noChangeAspect="1"/>
          </p:cNvPicPr>
          <p:nvPr/>
        </p:nvPicPr>
        <p:blipFill>
          <a:blip xmlns:r="http://schemas.openxmlformats.org/officeDocument/2006/relationships" r:embed="rId1" cstate="print"/>
          <a:stretch>
            <a:fillRect/>
          </a:stretch>
        </p:blipFill>
        <p:spPr>
          <a:xfrm>
            <a:off x="8347512" y="3462638"/>
            <a:ext cx="3844487" cy="3688301"/>
          </a:xfrm>
          <a:prstGeom prst="rect"/>
        </p:spPr>
      </p:pic>
      <p:sp>
        <p:nvSpPr>
          <p:cNvPr id="1048617" name=""/>
          <p:cNvSpPr txBox="1"/>
          <p:nvPr/>
        </p:nvSpPr>
        <p:spPr>
          <a:xfrm>
            <a:off x="692727" y="419817"/>
            <a:ext cx="9308524" cy="54635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Boshqa ko'pgina PHP freymvorklar singari Yii ham kodni tashkillashtirish uchun MVC (Model-View-Controller) modelidan foydalanadi.
Yii faqat loyihalashtirishning ma'lum bir qolipiga ergashib dizaynni murakkablashtirmasdan sodda va elegantli kod yozish falsafasiga tayanadi.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58" name="图片 4"/>
          <p:cNvPicPr>
            <a:picLocks noChangeAspect="1"/>
          </p:cNvPicPr>
          <p:nvPr/>
        </p:nvPicPr>
        <p:blipFill>
          <a:blip xmlns:r="http://schemas.openxmlformats.org/officeDocument/2006/relationships" r:embed="rId1"/>
          <a:stretch>
            <a:fillRect/>
          </a:stretch>
        </p:blipFill>
        <p:spPr>
          <a:xfrm>
            <a:off x="0" y="324029"/>
            <a:ext cx="3501886" cy="4982298"/>
          </a:xfrm>
          <a:prstGeom prst="rect"/>
        </p:spPr>
      </p:pic>
      <p:sp>
        <p:nvSpPr>
          <p:cNvPr id="1048618" name=""/>
          <p:cNvSpPr txBox="1"/>
          <p:nvPr/>
        </p:nvSpPr>
        <p:spPr>
          <a:xfrm>
            <a:off x="3501886" y="697229"/>
            <a:ext cx="8035637" cy="54635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full-stack freymvork hisoblanadi. Shuningdek o'z ichiga tekshirilgan va o'zini yaxshi ko'rsatgan relatsion va NoSQL ma'lumotlar ombori uchun yaratilgan ActiveRecord, REST API ni qo'llab quvvatlash, ko'p qatlamli keshlash kabi imkoniyatlarni oladi.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59" name="图片 30"/>
          <p:cNvPicPr>
            <a:picLocks noChangeAspect="1"/>
          </p:cNvPicPr>
          <p:nvPr/>
        </p:nvPicPr>
        <p:blipFill>
          <a:blip xmlns:r="http://schemas.openxmlformats.org/officeDocument/2006/relationships" r:embed="rId1"/>
          <a:stretch>
            <a:fillRect/>
          </a:stretch>
        </p:blipFill>
        <p:spPr>
          <a:xfrm>
            <a:off x="8439465" y="2226131"/>
            <a:ext cx="3449934" cy="3193972"/>
          </a:xfrm>
          <a:prstGeom prst="rect"/>
        </p:spPr>
      </p:pic>
      <p:sp>
        <p:nvSpPr>
          <p:cNvPr id="1048619" name=""/>
          <p:cNvSpPr txBox="1"/>
          <p:nvPr/>
        </p:nvSpPr>
        <p:spPr>
          <a:xfrm>
            <a:off x="1068060" y="398780"/>
            <a:ext cx="8953496" cy="60604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juda yaxhsi kengayishi mumkin. Siz asosiy kodni ixtiyoriy qismini almashtirishingiz yoki sozlashingiz mumkin. Kengaytirish arxitekturasiga bo'ysunib kodni boshqalar bilan ulashish yoki jamoatning kodidan foydalanish mumkin.
Yii ning asosiy maqsadlaridan biri - ishlash tezligi.</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0" name="图片 2"/>
          <p:cNvPicPr>
            <a:picLocks noChangeAspect="1"/>
          </p:cNvPicPr>
          <p:nvPr/>
        </p:nvPicPr>
        <p:blipFill>
          <a:blip xmlns:r="http://schemas.openxmlformats.org/officeDocument/2006/relationships" r:embed="rId1" cstate="print"/>
          <a:stretch>
            <a:fillRect/>
          </a:stretch>
        </p:blipFill>
        <p:spPr>
          <a:xfrm>
            <a:off x="8397869" y="1828323"/>
            <a:ext cx="3312866" cy="3201353"/>
          </a:xfrm>
          <a:prstGeom prst="rect"/>
        </p:spPr>
      </p:pic>
      <p:sp>
        <p:nvSpPr>
          <p:cNvPr id="1048620" name=""/>
          <p:cNvSpPr txBox="1"/>
          <p:nvPr/>
        </p:nvSpPr>
        <p:spPr>
          <a:xfrm>
            <a:off x="727361" y="1049818"/>
            <a:ext cx="8122227" cy="4866640"/>
          </a:xfrm>
          <a:prstGeom prst="rect"/>
        </p:spPr>
        <p:txBody>
          <a:bodyPr rtlCol="0" wrap="square">
            <a:spAutoFit/>
          </a:bodyPr>
          <a:p>
            <a:r>
              <a:rPr b="1" sz="4000" i="1" lang="uz-UZ-#Latn">
                <a:solidFill>
                  <a:srgbClr val="3399FF"/>
                </a:solidFill>
                <a:effectLst>
                  <a:outerShdw algn="br" blurRad="38100" dir="2700000" dist="38100" rotWithShape="0">
                    <a:srgbClr val="000000"/>
                  </a:outerShdw>
                </a:effectLst>
              </a:rPr>
              <a:t>Yii — bir odamning loyihasi emas. U unga yordam berayotgan ishlab chiquvchilar katta jamoasi tomonidan qo'llab quvvatlanadi va rivojlantiriladi. Freymvork ishlab chiquvchilari web ishlab chiqish va boshqa ilovalarni maromini kuzatishadi. </a:t>
            </a:r>
            <a:endParaRPr b="1" sz="4000" i="1" lang="uz-UZ-#Latn">
              <a:solidFill>
                <a:srgbClr val="3399FF"/>
              </a:solidFill>
              <a:effectLst>
                <a:outerShdw algn="br" blurRad="38100" dir="2700000" dist="38100" rotWithShape="0">
                  <a:srgbClr val="000000"/>
                </a:outerShdw>
              </a:effectLst>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Administrator</dc:creator>
  <cp:lastModifiedBy>Administrator</cp:lastModifiedBy>
  <dcterms:created xsi:type="dcterms:W3CDTF">2019-11-22T21:48:00Z</dcterms:created>
  <dcterms:modified xsi:type="dcterms:W3CDTF">2025-05-14T06:02:40Z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y fmtid="{D5CDD505-2E9C-101B-9397-08002B2CF9AE}" pid="3" name="ICV">
    <vt:lpwstr>3e5a05e82fd2447b8f3a380f0a3ca3ad</vt:lpwstr>
  </property>
</Properties>
</file>