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1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104" y="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B28F0-899E-4BBF-811A-495A3F2C622D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27968-84EE-42AB-AF82-367A483FC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471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27968-84EE-42AB-AF82-367A483FC97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70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8E80-6FEE-4DAA-829D-7A4FB3221381}" type="datetime1">
              <a:rPr lang="ru-RU" smtClean="0"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02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CD75-4CD5-455A-8EE5-E2ECD147DCD2}" type="datetime1">
              <a:rPr lang="ru-RU" smtClean="0"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91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2DB9-56A0-428F-B913-F678D10E41C2}" type="datetime1">
              <a:rPr lang="ru-RU" smtClean="0"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00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F290-C639-426F-B874-9D31D774BA0A}" type="datetime1">
              <a:rPr lang="ru-RU" smtClean="0"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00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A0AF-172E-4CF4-ADC1-EFA99624372B}" type="datetime1">
              <a:rPr lang="ru-RU" smtClean="0"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29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3F63-3712-4F35-866F-566B43627F17}" type="datetime1">
              <a:rPr lang="ru-RU" smtClean="0"/>
              <a:t>25.06.2020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76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D1F7-DA4A-4029-99CE-F374860AE380}" type="datetime1">
              <a:rPr lang="ru-RU" smtClean="0"/>
              <a:t>25.06.2020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01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F03F-3E77-4C09-BC86-DE98664213C2}" type="datetime1">
              <a:rPr lang="ru-RU" smtClean="0"/>
              <a:t>25.06.2020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6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FA3-4106-4272-BCDB-268E1EEEC366}" type="datetime1">
              <a:rPr lang="ru-RU" smtClean="0"/>
              <a:t>25.06.2020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23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9688-DAD7-45F2-8C0E-71BE89CB6F94}" type="datetime1">
              <a:rPr lang="ru-RU" smtClean="0"/>
              <a:t>25.06.2020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38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6E6F-8743-4934-A568-E309321471E4}" type="datetime1">
              <a:rPr lang="ru-RU" smtClean="0"/>
              <a:t>25.06.2020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38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A5E33-F521-40CF-A5B7-03D4E71E82C0}" type="datetime1">
              <a:rPr lang="ru-RU" smtClean="0"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02CDA-D7AC-426F-A4DA-A2E2E6CBF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96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885988-A6E5-486A-8736-E9D0C3B7772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9532" y="1038222"/>
            <a:ext cx="8224936" cy="864096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Jost" pitchFamily="2" charset="-52"/>
                <a:ea typeface="Jost" pitchFamily="2" charset="-52"/>
              </a:rPr>
              <a:t>Выпускная квалификационная работа на тему</a:t>
            </a: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Jost" pitchFamily="2" charset="-52"/>
                <a:ea typeface="Jost" pitchFamily="2" charset="-52"/>
              </a:rPr>
              <a:t>: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  <a:latin typeface="Jost" pitchFamily="2" charset="-52"/>
              <a:ea typeface="Jost" pitchFamily="2" charset="-52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046E86CF-B6E9-4555-A97D-438EA311DE70}"/>
              </a:ext>
            </a:extLst>
          </p:cNvPr>
          <p:cNvSpPr/>
          <p:nvPr/>
        </p:nvSpPr>
        <p:spPr>
          <a:xfrm>
            <a:off x="198000" y="2112097"/>
            <a:ext cx="8748972" cy="2633805"/>
          </a:xfrm>
          <a:prstGeom prst="roundRect">
            <a:avLst>
              <a:gd name="adj" fmla="val 6243"/>
            </a:avLst>
          </a:prstGeom>
          <a:solidFill>
            <a:srgbClr val="E0E0E0"/>
          </a:solidFill>
          <a:ln>
            <a:noFill/>
          </a:ln>
          <a:effectLst>
            <a:outerShdw blurRad="266700" sx="101000" sy="101000" algn="ctr" rotWithShape="0">
              <a:schemeClr val="tx1">
                <a:lumMod val="95000"/>
                <a:lumOff val="5000"/>
                <a:alpha val="3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7524" y="2438890"/>
            <a:ext cx="8568952" cy="198022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ru-RU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Jost" pitchFamily="2" charset="-52"/>
                <a:ea typeface="Jost" pitchFamily="2" charset="-52"/>
                <a:cs typeface="+mj-cs"/>
              </a:rPr>
              <a:t>Веб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Jost" pitchFamily="2" charset="-52"/>
                <a:ea typeface="Jost" pitchFamily="2" charset="-52"/>
                <a:cs typeface="+mj-cs"/>
              </a:rPr>
              <a:t>-</a:t>
            </a:r>
            <a:r>
              <a:rPr lang="ru-RU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Jost" pitchFamily="2" charset="-52"/>
                <a:ea typeface="Jost" pitchFamily="2" charset="-52"/>
                <a:cs typeface="+mj-cs"/>
              </a:rPr>
              <a:t>интерфейс </a:t>
            </a:r>
          </a:p>
          <a:p>
            <a:pPr>
              <a:spcBef>
                <a:spcPct val="0"/>
              </a:spcBef>
            </a:pPr>
            <a:r>
              <a:rPr lang="ru-RU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Jost" pitchFamily="2" charset="-52"/>
                <a:ea typeface="Jost" pitchFamily="2" charset="-52"/>
                <a:cs typeface="+mj-cs"/>
              </a:rPr>
              <a:t>к автоматизированному рабочему месту кассира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1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B164852-D60E-4DDA-89B1-C90A92830B56}"/>
              </a:ext>
            </a:extLst>
          </p:cNvPr>
          <p:cNvSpPr/>
          <p:nvPr/>
        </p:nvSpPr>
        <p:spPr>
          <a:xfrm>
            <a:off x="198000" y="6169580"/>
            <a:ext cx="1859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Jost" pitchFamily="2" charset="-52"/>
                <a:ea typeface="Jost" pitchFamily="2" charset="-52"/>
              </a:rPr>
              <a:t>Андрейко П2-17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31102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BBA5B0B-2CC7-462E-9319-B733221485F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Инфологическая модель БД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272808" cy="410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860708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DA8E487-CD95-4CE6-BB4A-564ECF8B52E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Экранные формы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11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9"/>
            <a:ext cx="2520280" cy="217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340769"/>
            <a:ext cx="2414190" cy="217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604" y="1340768"/>
            <a:ext cx="2556792" cy="2322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30792"/>
            <a:ext cx="3816424" cy="2693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746" y="3663354"/>
            <a:ext cx="4039717" cy="276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48986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075F35-FF3E-4D9A-BD45-7DA989E05A2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40121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Расчёт эффективности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12</a:t>
            </a:fld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8556BAEC-74B6-47DC-9CB6-904ED2A36B24}"/>
              </a:ext>
            </a:extLst>
          </p:cNvPr>
          <p:cNvSpPr/>
          <p:nvPr/>
        </p:nvSpPr>
        <p:spPr>
          <a:xfrm>
            <a:off x="179512" y="1623242"/>
            <a:ext cx="8396790" cy="3384376"/>
          </a:xfrm>
          <a:prstGeom prst="roundRect">
            <a:avLst>
              <a:gd name="adj" fmla="val 420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032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5357" y="1643653"/>
            <a:ext cx="8396790" cy="306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ru-RU" sz="2000" dirty="0">
                <a:latin typeface="Bahnschrift Light SemiCondensed" panose="020B0502040204020203" pitchFamily="34" charset="0"/>
              </a:rPr>
              <a:t>Стоимость составления и отладки программы:  16347,17 рублей;</a:t>
            </a:r>
          </a:p>
          <a:p>
            <a:pPr lvl="0">
              <a:lnSpc>
                <a:spcPct val="200000"/>
              </a:lnSpc>
            </a:pPr>
            <a:r>
              <a:rPr lang="ru-RU" sz="2000" dirty="0">
                <a:latin typeface="Bahnschrift Light SemiCondensed" panose="020B0502040204020203" pitchFamily="34" charset="0"/>
              </a:rPr>
              <a:t>Стоимость одного часа работы ПК: 152,21 рублей;</a:t>
            </a:r>
          </a:p>
          <a:p>
            <a:pPr lvl="0">
              <a:lnSpc>
                <a:spcPct val="200000"/>
              </a:lnSpc>
            </a:pPr>
            <a:r>
              <a:rPr lang="ru-RU" sz="2000" dirty="0">
                <a:latin typeface="Bahnschrift Light SemiCondensed" panose="020B0502040204020203" pitchFamily="34" charset="0"/>
              </a:rPr>
              <a:t>Рост производительности труда от использования ПК: 36%.</a:t>
            </a:r>
          </a:p>
          <a:p>
            <a:pPr>
              <a:lnSpc>
                <a:spcPct val="200000"/>
              </a:lnSpc>
            </a:pPr>
            <a:r>
              <a:rPr lang="ru-RU" sz="2000" dirty="0">
                <a:latin typeface="Bahnschrift Light SemiCondensed" panose="020B0502040204020203" pitchFamily="34" charset="0"/>
              </a:rPr>
              <a:t>Разработка и внедрение программы в деятельность организации повлечёт за собой увеличение производительности труда сотрудников на 36%.</a:t>
            </a:r>
          </a:p>
        </p:txBody>
      </p:sp>
    </p:spTree>
    <p:extLst>
      <p:ext uri="{BB962C8B-B14F-4D97-AF65-F5344CB8AC3E}">
        <p14:creationId xmlns:p14="http://schemas.microsoft.com/office/powerpoint/2010/main" val="8356345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28D4BE1-E270-4EF4-9002-465283B1FA8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A3B516-FD18-461D-B5AB-416EEF50CB3C}"/>
              </a:ext>
            </a:extLst>
          </p:cNvPr>
          <p:cNvSpPr/>
          <p:nvPr/>
        </p:nvSpPr>
        <p:spPr>
          <a:xfrm>
            <a:off x="179512" y="1191850"/>
            <a:ext cx="8563980" cy="1661086"/>
          </a:xfrm>
          <a:prstGeom prst="roundRect">
            <a:avLst>
              <a:gd name="adj" fmla="val 725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905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840" y="34625"/>
            <a:ext cx="6192689" cy="778098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Цель и задачи работы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E0F0A53-8C4E-48D9-8A49-6A9748F33FBB}"/>
              </a:ext>
            </a:extLst>
          </p:cNvPr>
          <p:cNvSpPr/>
          <p:nvPr/>
        </p:nvSpPr>
        <p:spPr>
          <a:xfrm>
            <a:off x="179512" y="3089677"/>
            <a:ext cx="8563980" cy="2583630"/>
          </a:xfrm>
          <a:prstGeom prst="roundRect">
            <a:avLst>
              <a:gd name="adj" fmla="val 420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032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2840" y="1328375"/>
            <a:ext cx="8229600" cy="4692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Цель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ru-RU" sz="2200" dirty="0">
                <a:latin typeface="Bahnschrift Light SemiCondensed" panose="020B0502040204020203" pitchFamily="34" charset="0"/>
              </a:rPr>
              <a:t>Создание </a:t>
            </a:r>
            <a:r>
              <a:rPr lang="en-US" sz="2200" dirty="0">
                <a:latin typeface="Bahnschrift Light SemiCondensed" panose="020B0502040204020203" pitchFamily="34" charset="0"/>
              </a:rPr>
              <a:t>web</a:t>
            </a:r>
            <a:r>
              <a:rPr lang="ru-RU" sz="2200" dirty="0">
                <a:latin typeface="Bahnschrift Light SemiCondensed" panose="020B0502040204020203" pitchFamily="34" charset="0"/>
              </a:rPr>
              <a:t>-интерфейса для автоматизированного рабочего места кассира.</a:t>
            </a:r>
            <a:endParaRPr lang="en-GB" sz="2200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Задачи:</a:t>
            </a:r>
          </a:p>
          <a:p>
            <a:r>
              <a:rPr lang="ru-RU" sz="2000" dirty="0">
                <a:latin typeface="Bahnschrift Light SemiCondensed" panose="020B0502040204020203" pitchFamily="34" charset="0"/>
              </a:rPr>
              <a:t>Проанализировать организационно-штатную структуру фирмы «</a:t>
            </a:r>
            <a:r>
              <a:rPr lang="ru-RU" sz="2000" dirty="0" err="1">
                <a:latin typeface="Bahnschrift Light SemiCondensed" panose="020B0502040204020203" pitchFamily="34" charset="0"/>
              </a:rPr>
              <a:t>Нионка</a:t>
            </a:r>
            <a:r>
              <a:rPr lang="ru-RU" sz="2000" dirty="0">
                <a:latin typeface="Bahnschrift Light SemiCondensed" panose="020B0502040204020203" pitchFamily="34" charset="0"/>
              </a:rPr>
              <a:t>» и особенности работы кассира по оформлению отчётных документов.</a:t>
            </a:r>
          </a:p>
          <a:p>
            <a:r>
              <a:rPr lang="ru-RU" sz="2000" dirty="0">
                <a:latin typeface="Bahnschrift Light SemiCondensed" panose="020B0502040204020203" pitchFamily="34" charset="0"/>
              </a:rPr>
              <a:t>Рассмотреть преимущества удалённого доступа к рабочему месту кассира</a:t>
            </a:r>
          </a:p>
          <a:p>
            <a:r>
              <a:rPr lang="ru-RU" sz="2000" dirty="0">
                <a:latin typeface="Bahnschrift Light SemiCondensed" panose="020B0502040204020203" pitchFamily="34" charset="0"/>
              </a:rPr>
              <a:t>Выбрать программные средства и технологии для разработки </a:t>
            </a:r>
            <a:r>
              <a:rPr lang="en-US" sz="2000" dirty="0">
                <a:latin typeface="Bahnschrift Light SemiCondensed" panose="020B0502040204020203" pitchFamily="34" charset="0"/>
              </a:rPr>
              <a:t>web</a:t>
            </a:r>
            <a:r>
              <a:rPr lang="ru-RU" sz="2000" dirty="0">
                <a:latin typeface="Bahnschrift Light SemiCondensed" panose="020B0502040204020203" pitchFamily="34" charset="0"/>
              </a:rPr>
              <a:t>-интерфейса АРМ кассира;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9628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A3159D7-C56B-44B6-BABE-ECF97B6E7F0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Виды деятельности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54E4A96-64DE-479D-AFC6-B6578AD8605B}"/>
              </a:ext>
            </a:extLst>
          </p:cNvPr>
          <p:cNvSpPr/>
          <p:nvPr/>
        </p:nvSpPr>
        <p:spPr>
          <a:xfrm>
            <a:off x="248107" y="1370013"/>
            <a:ext cx="8356341" cy="2347019"/>
          </a:xfrm>
          <a:prstGeom prst="roundRect">
            <a:avLst>
              <a:gd name="adj" fmla="val 420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032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3184" y="1600200"/>
            <a:ext cx="843528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>
                <a:latin typeface="Bahnschrift Light SemiCondensed" panose="020B0502040204020203" pitchFamily="34" charset="0"/>
              </a:rPr>
              <a:t>Изготовление и реализация тканей для мебели;</a:t>
            </a:r>
          </a:p>
          <a:p>
            <a:pPr>
              <a:lnSpc>
                <a:spcPct val="90000"/>
              </a:lnSpc>
            </a:pPr>
            <a:r>
              <a:rPr lang="ru-RU" sz="2800" dirty="0">
                <a:latin typeface="Bahnschrift Light SemiCondensed" panose="020B0502040204020203" pitchFamily="34" charset="0"/>
              </a:rPr>
              <a:t>Разработка и реконструкция мебели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ru-RU" sz="2800" dirty="0">
                <a:latin typeface="Bahnschrift Light SemiCondensed" panose="020B0502040204020203" pitchFamily="34" charset="0"/>
              </a:rPr>
              <a:t>по индивидуальным заказам;</a:t>
            </a:r>
          </a:p>
          <a:p>
            <a:pPr>
              <a:lnSpc>
                <a:spcPct val="90000"/>
              </a:lnSpc>
            </a:pPr>
            <a:r>
              <a:rPr lang="ru-RU" sz="2800" dirty="0">
                <a:latin typeface="Bahnschrift Light SemiCondensed" panose="020B0502040204020203" pitchFamily="34" charset="0"/>
              </a:rPr>
              <a:t>Реализация мебельной фурнитуры.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3</a:t>
            </a:fld>
            <a:endParaRPr lang="ru-RU"/>
          </a:p>
        </p:txBody>
      </p:sp>
      <p:pic>
        <p:nvPicPr>
          <p:cNvPr id="2052" name="Picture 4" descr="Производство тканей и наполнителей">
            <a:extLst>
              <a:ext uri="{FF2B5EF4-FFF2-40B4-BE49-F238E27FC236}">
                <a16:creationId xmlns:a16="http://schemas.microsoft.com/office/drawing/2014/main" id="{DF6F8470-5346-44F5-89F8-0E9423FB0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94" y="4215005"/>
            <a:ext cx="2404600" cy="180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Проектирование корпусной мебели | &quot;Альянс-Найди&quot; г. Казань">
            <a:extLst>
              <a:ext uri="{FF2B5EF4-FFF2-40B4-BE49-F238E27FC236}">
                <a16:creationId xmlns:a16="http://schemas.microsoft.com/office/drawing/2014/main" id="{38CBA246-D52E-4A34-B764-05F8DC094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154" y="4217813"/>
            <a:ext cx="2719164" cy="180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Реализация мебельной фурнитуры оптом и в розницу | Абсолют комплект">
            <a:extLst>
              <a:ext uri="{FF2B5EF4-FFF2-40B4-BE49-F238E27FC236}">
                <a16:creationId xmlns:a16="http://schemas.microsoft.com/office/drawing/2014/main" id="{D90CEE96-6170-458D-9204-14F4222C5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578" y="4215005"/>
            <a:ext cx="2700870" cy="180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701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59FCC92-A5B3-446F-B752-1BE9F7333DD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Организационная структура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4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448211"/>
              </p:ext>
            </p:extLst>
          </p:nvPr>
        </p:nvGraphicFramePr>
        <p:xfrm>
          <a:off x="611560" y="1844824"/>
          <a:ext cx="7611707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r:id="rId3" imgW="6388122" imgH="2479198" progId="Visio.Drawing.11">
                  <p:embed/>
                </p:oleObj>
              </mc:Choice>
              <mc:Fallback>
                <p:oleObj r:id="rId3" imgW="6388122" imgH="2479198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844824"/>
                        <a:ext cx="7611707" cy="360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35140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FC36506-C134-4445-88C2-395EF178C45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128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АРМ кассира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 descr="Регистрация ККМ в налоговой — пошаговая инструкция по регистрации ..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978"/>
            <a:ext cx="7848872" cy="48243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739904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78FF37-77DB-4410-BB69-A7A9D6FBB09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Алгоритм оплаты товара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340768"/>
            <a:ext cx="4419178" cy="4959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856110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7B15757-ED6F-4742-9CF2-81A772F2669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388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Use cases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7</a:t>
            </a:fld>
            <a:endParaRPr lang="ru-RU"/>
          </a:p>
        </p:txBody>
      </p:sp>
      <p:pic>
        <p:nvPicPr>
          <p:cNvPr id="5" name="Picture 80"/>
          <p:cNvPicPr/>
          <p:nvPr/>
        </p:nvPicPr>
        <p:blipFill>
          <a:blip r:embed="rId3"/>
          <a:stretch>
            <a:fillRect/>
          </a:stretch>
        </p:blipFill>
        <p:spPr>
          <a:xfrm>
            <a:off x="665566" y="1230799"/>
            <a:ext cx="7812868" cy="512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5847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EF548E3-C9CF-4024-B02C-AFC667F0D0D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>
                <a:latin typeface="Bahnschrift SemiCondensed" panose="020B0502040204020203" pitchFamily="34" charset="0"/>
              </a:rPr>
              <a:t>Языки программирования и системы БД:</a:t>
            </a:r>
          </a:p>
          <a:p>
            <a:r>
              <a:rPr lang="en-US">
                <a:latin typeface="Bahnschrift Light SemiCondensed" panose="020B0502040204020203" pitchFamily="34" charset="0"/>
              </a:rPr>
              <a:t>JavaScript (Vue.js), HTML + CSS</a:t>
            </a:r>
          </a:p>
          <a:p>
            <a:r>
              <a:rPr lang="en-US">
                <a:latin typeface="Bahnschrift Light SemiCondensed" panose="020B0502040204020203" pitchFamily="34" charset="0"/>
              </a:rPr>
              <a:t>C# (Asp.NET)</a:t>
            </a:r>
          </a:p>
          <a:p>
            <a:r>
              <a:rPr lang="en-US">
                <a:latin typeface="Bahnschrift Light SemiCondensed" panose="020B0502040204020203" pitchFamily="34" charset="0"/>
              </a:rPr>
              <a:t>MySQL</a:t>
            </a:r>
            <a:endParaRPr lang="ru-RU" dirty="0">
              <a:latin typeface="Bahnschrift Light SemiCondensed" panose="020B0502040204020203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Средства разработки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EE3160D-5237-4523-B2C7-4018CDDE2475}"/>
              </a:ext>
            </a:extLst>
          </p:cNvPr>
          <p:cNvSpPr/>
          <p:nvPr/>
        </p:nvSpPr>
        <p:spPr>
          <a:xfrm>
            <a:off x="290010" y="1463675"/>
            <a:ext cx="8396790" cy="2253357"/>
          </a:xfrm>
          <a:prstGeom prst="roundRect">
            <a:avLst>
              <a:gd name="adj" fmla="val 420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032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E4653DE-2AF2-4CF5-8200-C73D9F56D450}"/>
              </a:ext>
            </a:extLst>
          </p:cNvPr>
          <p:cNvSpPr/>
          <p:nvPr/>
        </p:nvSpPr>
        <p:spPr>
          <a:xfrm>
            <a:off x="290010" y="3965986"/>
            <a:ext cx="8396790" cy="2160178"/>
          </a:xfrm>
          <a:prstGeom prst="roundRect">
            <a:avLst>
              <a:gd name="adj" fmla="val 420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032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1972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Bahnschrift SemiCondensed" panose="020B0502040204020203" pitchFamily="34" charset="0"/>
              </a:rPr>
              <a:t>Среды разработки:</a:t>
            </a:r>
            <a:endParaRPr lang="en-US" dirty="0">
              <a:latin typeface="Bahnschrift SemiCondensed" panose="020B0502040204020203" pitchFamily="34" charset="0"/>
            </a:endParaRPr>
          </a:p>
          <a:p>
            <a:r>
              <a:rPr lang="en-US" sz="2400" dirty="0">
                <a:latin typeface="Bahnschrift Light SemiCondensed" panose="020B0502040204020203" pitchFamily="34" charset="0"/>
              </a:rPr>
              <a:t>Visual Studio Code</a:t>
            </a:r>
          </a:p>
          <a:p>
            <a:r>
              <a:rPr lang="en-US" sz="2400" dirty="0">
                <a:latin typeface="Bahnschrift Light SemiCondensed" panose="020B0502040204020203" pitchFamily="34" charset="0"/>
              </a:rPr>
              <a:t>Rider</a:t>
            </a:r>
          </a:p>
          <a:p>
            <a:r>
              <a:rPr lang="en-US" sz="2400" dirty="0">
                <a:latin typeface="Bahnschrift Light SemiCondensed" panose="020B0502040204020203" pitchFamily="34" charset="0"/>
              </a:rPr>
              <a:t>DataGrid</a:t>
            </a:r>
            <a:endParaRPr lang="ru-RU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8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8FD06B5-6523-4C7E-911E-06DB69777F39}"/>
              </a:ext>
            </a:extLst>
          </p:cNvPr>
          <p:cNvSpPr/>
          <p:nvPr/>
        </p:nvSpPr>
        <p:spPr>
          <a:xfrm>
            <a:off x="457200" y="4202392"/>
            <a:ext cx="699512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Bahnschrift SemiCondensed" panose="020B0502040204020203" pitchFamily="34" charset="0"/>
              </a:rPr>
              <a:t>Языки программирования и системы БД: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 SemiCondensed" panose="020B0502040204020203" pitchFamily="34" charset="0"/>
              </a:rPr>
              <a:t>JavaScript (Vue.js), HTML +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 SemiCondensed" panose="020B0502040204020203" pitchFamily="34" charset="0"/>
              </a:rPr>
              <a:t>C# (Asp.NET)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 SemiCondensed" panose="020B0502040204020203" pitchFamily="34" charset="0"/>
              </a:rPr>
              <a:t>MySQL</a:t>
            </a:r>
            <a:endParaRPr lang="ru-RU" sz="24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45734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9E0306E-97B6-481D-A446-29B16E6C17A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64488" cy="1143000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Структура программного комплекса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1500438"/>
            <a:ext cx="7020780" cy="4831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3187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222</Words>
  <Application>Microsoft Office PowerPoint</Application>
  <PresentationFormat>Экран (4:3)</PresentationFormat>
  <Paragraphs>54</Paragraphs>
  <Slides>12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Bahnschrift</vt:lpstr>
      <vt:lpstr>Bahnschrift Light SemiCondensed</vt:lpstr>
      <vt:lpstr>Bahnschrift SemiCondensed</vt:lpstr>
      <vt:lpstr>Calibri</vt:lpstr>
      <vt:lpstr>Jost</vt:lpstr>
      <vt:lpstr>Тема Office</vt:lpstr>
      <vt:lpstr>Visio.Drawing.11</vt:lpstr>
      <vt:lpstr>Выпускная квалификационная работа на тему:</vt:lpstr>
      <vt:lpstr>Цель и задачи работы</vt:lpstr>
      <vt:lpstr>Виды деятельности</vt:lpstr>
      <vt:lpstr>Организационная структура</vt:lpstr>
      <vt:lpstr>АРМ кассира</vt:lpstr>
      <vt:lpstr>Алгоритм оплаты товара</vt:lpstr>
      <vt:lpstr>Use cases</vt:lpstr>
      <vt:lpstr>Средства разработки</vt:lpstr>
      <vt:lpstr>Структура программного комплекса</vt:lpstr>
      <vt:lpstr>Инфологическая модель БД</vt:lpstr>
      <vt:lpstr>Экранные формы</vt:lpstr>
      <vt:lpstr>Расчёт эффективности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2020-06-18T22:38:40Z</dcterms:created>
  <dcterms:modified xsi:type="dcterms:W3CDTF">2020-06-25T09:46:31Z</dcterms:modified>
</cp:coreProperties>
</file>