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61" r:id="rId2"/>
    <p:sldId id="283" r:id="rId3"/>
    <p:sldId id="284" r:id="rId4"/>
    <p:sldId id="280" r:id="rId5"/>
    <p:sldId id="297" r:id="rId6"/>
    <p:sldId id="298" r:id="rId7"/>
    <p:sldId id="299" r:id="rId8"/>
    <p:sldId id="275" r:id="rId9"/>
    <p:sldId id="300" r:id="rId10"/>
    <p:sldId id="295" r:id="rId11"/>
    <p:sldId id="301" r:id="rId12"/>
    <p:sldId id="290" r:id="rId13"/>
    <p:sldId id="29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87A"/>
    <a:srgbClr val="F5C643"/>
    <a:srgbClr val="54BCF4"/>
    <a:srgbClr val="8FD3F3"/>
    <a:srgbClr val="F5DF6E"/>
    <a:srgbClr val="EF8859"/>
    <a:srgbClr val="F36374"/>
    <a:srgbClr val="EF8858"/>
    <a:srgbClr val="FFC399"/>
    <a:srgbClr val="5CC9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39" autoAdjust="0"/>
    <p:restoredTop sz="95716" autoAdjust="0"/>
  </p:normalViewPr>
  <p:slideViewPr>
    <p:cSldViewPr snapToGrid="0" showGuides="1">
      <p:cViewPr>
        <p:scale>
          <a:sx n="56" d="100"/>
          <a:sy n="56" d="100"/>
        </p:scale>
        <p:origin x="1552" y="1216"/>
      </p:cViewPr>
      <p:guideLst>
        <p:guide orient="horz" pos="2160"/>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2019/3/27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9294396F-7CC6-42E5-83BE-72592AAF95CF}" type="slidenum">
              <a:rPr lang="zh-CN" altLang="en-US" smtClean="0"/>
              <a:t>2</a:t>
            </a:fld>
            <a:endParaRPr lang="zh-CN" altLang="en-US"/>
          </a:p>
        </p:txBody>
      </p:sp>
    </p:spTree>
    <p:extLst>
      <p:ext uri="{BB962C8B-B14F-4D97-AF65-F5344CB8AC3E}">
        <p14:creationId xmlns:p14="http://schemas.microsoft.com/office/powerpoint/2010/main" val="170150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DB3F455-7AC8-4AD4-9CF7-1569801F24EF}" type="datetimeFigureOut">
              <a:rPr lang="zh-CN" altLang="en-US" smtClean="0"/>
              <a:t>2019/3/27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96B4A6B-5880-4940-9CC4-EF9951EF9107}" type="slidenum">
              <a:rPr lang="zh-CN" altLang="en-US" smtClean="0"/>
              <a:t>‹#›</a:t>
            </a:fld>
            <a:endParaRPr lang="zh-CN" altLang="en-US"/>
          </a:p>
        </p:txBody>
      </p:sp>
    </p:spTree>
    <p:extLst>
      <p:ext uri="{BB962C8B-B14F-4D97-AF65-F5344CB8AC3E}">
        <p14:creationId xmlns:p14="http://schemas.microsoft.com/office/powerpoint/2010/main" val="249326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2" name="直接连接符 1"/>
          <p:cNvCxnSpPr/>
          <p:nvPr userDrawn="1"/>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5958117" y="6490738"/>
            <a:ext cx="268343" cy="287047"/>
            <a:chOff x="1508125" y="1420813"/>
            <a:chExt cx="2232025" cy="2387600"/>
          </a:xfrm>
        </p:grpSpPr>
        <p:sp>
          <p:nvSpPr>
            <p:cNvPr id="4"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userDrawn="1"/>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80340" y="808096"/>
            <a:ext cx="2031325" cy="837089"/>
          </a:xfrm>
          <a:prstGeom prst="rect">
            <a:avLst/>
          </a:prstGeom>
        </p:spPr>
        <p:txBody>
          <a:bodyPr wrap="none">
            <a:spAutoFit/>
          </a:bodyPr>
          <a:lstStyle/>
          <a:p>
            <a:pPr algn="ctr">
              <a:lnSpc>
                <a:spcPct val="150000"/>
              </a:lnSpc>
            </a:pPr>
            <a:r>
              <a:rPr lang="zh-CN" altLang="en-US" sz="3600" dirty="0">
                <a:solidFill>
                  <a:srgbClr val="1E78E8"/>
                </a:solidFill>
                <a:latin typeface="思源黑体 CN Light" panose="020B0300000000000000" pitchFamily="34" charset="-122"/>
                <a:ea typeface="思源黑体 CN Light" panose="020B0300000000000000" pitchFamily="34" charset="-122"/>
              </a:rPr>
              <a:t>关于陌陌</a:t>
            </a:r>
          </a:p>
        </p:txBody>
      </p:sp>
      <p:sp>
        <p:nvSpPr>
          <p:cNvPr id="8" name="矩形 7"/>
          <p:cNvSpPr/>
          <p:nvPr userDrawn="1"/>
        </p:nvSpPr>
        <p:spPr>
          <a:xfrm>
            <a:off x="5653708" y="1637169"/>
            <a:ext cx="877163" cy="369332"/>
          </a:xfrm>
          <a:prstGeom prst="rect">
            <a:avLst/>
          </a:prstGeom>
        </p:spPr>
        <p:txBody>
          <a:bodyPr wrap="none">
            <a:spAutoFit/>
          </a:bodyPr>
          <a:lstStyle/>
          <a:p>
            <a:pPr algn="ctr"/>
            <a:r>
              <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里程碑</a:t>
            </a:r>
          </a:p>
        </p:txBody>
      </p:sp>
    </p:spTree>
    <p:extLst>
      <p:ext uri="{BB962C8B-B14F-4D97-AF65-F5344CB8AC3E}">
        <p14:creationId xmlns:p14="http://schemas.microsoft.com/office/powerpoint/2010/main" val="258841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68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68045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12191999" cy="6865637"/>
          </a:xfrm>
          <a:prstGeom prst="rect">
            <a:avLst/>
          </a:prstGeom>
          <a:solidFill>
            <a:srgbClr val="1E7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982712" y="3821328"/>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1E78E8"/>
                </a:solidFill>
                <a:latin typeface="思源黑体 CN Light" panose="020B0300000000000000" pitchFamily="34" charset="-122"/>
                <a:ea typeface="思源黑体 CN Light" panose="020B0300000000000000" pitchFamily="34" charset="-122"/>
              </a:rPr>
              <a:t>顏易民</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14" name="矩形 13"/>
          <p:cNvSpPr/>
          <p:nvPr/>
        </p:nvSpPr>
        <p:spPr>
          <a:xfrm>
            <a:off x="5076057" y="4931849"/>
            <a:ext cx="1531167" cy="51435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93378" y="1972069"/>
            <a:ext cx="3635206" cy="830997"/>
          </a:xfrm>
          <a:prstGeom prst="rect">
            <a:avLst/>
          </a:prstGeom>
          <a:noFill/>
        </p:spPr>
        <p:txBody>
          <a:bodyPr wrap="square" rtlCol="0">
            <a:spAutoFit/>
          </a:bodyPr>
          <a:lstStyle/>
          <a:p>
            <a:r>
              <a:rPr lang="zh-TW" altLang="en-US" sz="4800" b="1" dirty="0">
                <a:solidFill>
                  <a:schemeClr val="bg1"/>
                </a:solidFill>
                <a:latin typeface="思源黑体 CN Medium" panose="020B0600000000000000" pitchFamily="34" charset="-122"/>
                <a:ea typeface="思源黑体 CN Medium" panose="020B0600000000000000" pitchFamily="34" charset="-122"/>
              </a:rPr>
              <a:t>網頁製作</a:t>
            </a:r>
            <a:endParaRPr lang="zh-CN" altLang="en-US" sz="4800" b="1" dirty="0">
              <a:solidFill>
                <a:schemeClr val="bg1"/>
              </a:solidFill>
              <a:latin typeface="思源黑体 CN Medium" panose="020B0600000000000000" pitchFamily="34" charset="-122"/>
              <a:ea typeface="思源黑体 CN Medium" panose="020B0600000000000000" pitchFamily="34" charset="-122"/>
            </a:endParaRPr>
          </a:p>
        </p:txBody>
      </p:sp>
      <p:sp>
        <p:nvSpPr>
          <p:cNvPr id="18" name="文本框 17"/>
          <p:cNvSpPr txBox="1"/>
          <p:nvPr/>
        </p:nvSpPr>
        <p:spPr>
          <a:xfrm>
            <a:off x="5164212" y="5004358"/>
            <a:ext cx="1354858" cy="369332"/>
          </a:xfrm>
          <a:prstGeom prst="rect">
            <a:avLst/>
          </a:prstGeom>
          <a:noFill/>
        </p:spPr>
        <p:txBody>
          <a:bodyPr wrap="none" rtlCol="0">
            <a:spAutoFit/>
          </a:bodyPr>
          <a:lstStyle/>
          <a:p>
            <a:r>
              <a:rPr lang="en-US" altLang="zh-TW" dirty="0">
                <a:solidFill>
                  <a:schemeClr val="bg1"/>
                </a:solidFill>
                <a:latin typeface="思源黑体 CN Light" panose="020B0300000000000000" pitchFamily="34" charset="-122"/>
                <a:ea typeface="思源黑体 CN Light" panose="020B0300000000000000" pitchFamily="34" charset="-122"/>
              </a:rPr>
              <a:t>2019/03/23</a:t>
            </a:r>
            <a:endParaRPr lang="zh-CN" altLang="en-US" dirty="0">
              <a:solidFill>
                <a:schemeClr val="bg1"/>
              </a:solidFill>
              <a:latin typeface="思源黑体 CN Light" panose="020B0300000000000000" pitchFamily="34" charset="-122"/>
              <a:ea typeface="思源黑体 CN Light" panose="020B0300000000000000" pitchFamily="34" charset="-122"/>
            </a:endParaRPr>
          </a:p>
        </p:txBody>
      </p:sp>
      <p:grpSp>
        <p:nvGrpSpPr>
          <p:cNvPr id="3" name="组合 2"/>
          <p:cNvGrpSpPr/>
          <p:nvPr/>
        </p:nvGrpSpPr>
        <p:grpSpPr>
          <a:xfrm>
            <a:off x="7819053" y="4335679"/>
            <a:ext cx="4372945" cy="2522319"/>
            <a:chOff x="7819053" y="4335679"/>
            <a:chExt cx="4372945" cy="2522319"/>
          </a:xfrm>
        </p:grpSpPr>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28265"/>
            <a:stretch/>
          </p:blipFill>
          <p:spPr>
            <a:xfrm>
              <a:off x="7819053" y="4335679"/>
              <a:ext cx="4372945" cy="2522319"/>
            </a:xfrm>
            <a:prstGeom prst="rect">
              <a:avLst/>
            </a:prstGeom>
          </p:spPr>
        </p:pic>
        <p:pic>
          <p:nvPicPr>
            <p:cNvPr id="2" name="图片 1">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49" y="5086351"/>
              <a:ext cx="428623" cy="428623"/>
            </a:xfrm>
            <a:prstGeom prst="rect">
              <a:avLst/>
            </a:prstGeom>
          </p:spPr>
        </p:pic>
      </p:grpSp>
      <p:sp>
        <p:nvSpPr>
          <p:cNvPr id="24" name="矩形 23"/>
          <p:cNvSpPr/>
          <p:nvPr/>
        </p:nvSpPr>
        <p:spPr>
          <a:xfrm>
            <a:off x="982713"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1E78E8"/>
                </a:solidFill>
                <a:latin typeface="思源黑体 CN Light" panose="020B0300000000000000" pitchFamily="34" charset="-122"/>
                <a:ea typeface="思源黑体 CN Light" panose="020B0300000000000000" pitchFamily="34" charset="-122"/>
              </a:rPr>
              <a:t>林郁蓁</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5" name="矩形 24"/>
          <p:cNvSpPr/>
          <p:nvPr/>
        </p:nvSpPr>
        <p:spPr>
          <a:xfrm>
            <a:off x="2927359"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1E78E8"/>
                </a:solidFill>
                <a:latin typeface="思源黑体 CN Light" panose="020B0300000000000000" pitchFamily="34" charset="-122"/>
                <a:ea typeface="思源黑体 CN Light" panose="020B0300000000000000" pitchFamily="34" charset="-122"/>
              </a:rPr>
              <a:t>鄭傑宇</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6" name="矩形 25"/>
          <p:cNvSpPr/>
          <p:nvPr/>
        </p:nvSpPr>
        <p:spPr>
          <a:xfrm>
            <a:off x="2927359" y="3821328"/>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1E78E8"/>
                </a:solidFill>
                <a:latin typeface="思源黑体 CN Light" panose="020B0300000000000000" pitchFamily="34" charset="-122"/>
                <a:ea typeface="思源黑体 CN Light" panose="020B0300000000000000" pitchFamily="34" charset="-122"/>
              </a:rPr>
              <a:t>姜學穎</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09057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150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250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8"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977745" y="515012"/>
            <a:ext cx="2236511" cy="908134"/>
          </a:xfrm>
          <a:prstGeom prst="rect">
            <a:avLst/>
          </a:prstGeom>
        </p:spPr>
        <p:txBody>
          <a:bodyPr wrap="none">
            <a:spAutoFit/>
          </a:bodyPr>
          <a:lstStyle/>
          <a:p>
            <a:pPr algn="ctr">
              <a:lnSpc>
                <a:spcPct val="150000"/>
              </a:lnSpc>
            </a:pPr>
            <a:r>
              <a:rPr lang="zh-TW" altLang="en-US" sz="4000" b="1" dirty="0">
                <a:solidFill>
                  <a:srgbClr val="54BCF4"/>
                </a:solidFill>
                <a:latin typeface="Microsoft JhengHei" panose="020B0604030504040204" pitchFamily="34" charset="-120"/>
                <a:ea typeface="Microsoft JhengHei" panose="020B0604030504040204" pitchFamily="34" charset="-120"/>
              </a:rPr>
              <a:t>網頁地圖</a:t>
            </a:r>
            <a:endParaRPr lang="zh-CN" altLang="en-US" sz="4000" b="1" dirty="0">
              <a:solidFill>
                <a:srgbClr val="54BCF4"/>
              </a:solidFill>
              <a:latin typeface="Microsoft JhengHei" panose="020B0604030504040204" pitchFamily="34" charset="-120"/>
              <a:ea typeface="Microsoft JhengHei" panose="020B0604030504040204" pitchFamily="34" charset="-120"/>
            </a:endParaRPr>
          </a:p>
        </p:txBody>
      </p:sp>
      <p:grpSp>
        <p:nvGrpSpPr>
          <p:cNvPr id="60" name="群組 59">
            <a:extLst>
              <a:ext uri="{FF2B5EF4-FFF2-40B4-BE49-F238E27FC236}">
                <a16:creationId xmlns:a16="http://schemas.microsoft.com/office/drawing/2014/main" id="{B423DD0E-000A-3147-90B1-66A5C8F256E9}"/>
              </a:ext>
            </a:extLst>
          </p:cNvPr>
          <p:cNvGrpSpPr/>
          <p:nvPr/>
        </p:nvGrpSpPr>
        <p:grpSpPr>
          <a:xfrm>
            <a:off x="2526757" y="1648432"/>
            <a:ext cx="7138486" cy="4446562"/>
            <a:chOff x="2526757" y="1648432"/>
            <a:chExt cx="7138486" cy="4446562"/>
          </a:xfrm>
        </p:grpSpPr>
        <p:sp>
          <p:nvSpPr>
            <p:cNvPr id="3" name="矩形 2">
              <a:extLst>
                <a:ext uri="{FF2B5EF4-FFF2-40B4-BE49-F238E27FC236}">
                  <a16:creationId xmlns:a16="http://schemas.microsoft.com/office/drawing/2014/main" id="{7BC2BA03-9FF4-B649-8B7F-B1F16EE873E0}"/>
                </a:ext>
              </a:extLst>
            </p:cNvPr>
            <p:cNvSpPr/>
            <p:nvPr/>
          </p:nvSpPr>
          <p:spPr>
            <a:xfrm>
              <a:off x="5381646" y="1648432"/>
              <a:ext cx="1428703" cy="75156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TW" sz="2400" dirty="0"/>
                <a:t>Index</a:t>
              </a:r>
              <a:endParaRPr kumimoji="1" lang="zh-TW" altLang="en-US" sz="2400" dirty="0"/>
            </a:p>
          </p:txBody>
        </p:sp>
        <p:sp>
          <p:nvSpPr>
            <p:cNvPr id="6" name="矩形 5">
              <a:extLst>
                <a:ext uri="{FF2B5EF4-FFF2-40B4-BE49-F238E27FC236}">
                  <a16:creationId xmlns:a16="http://schemas.microsoft.com/office/drawing/2014/main" id="{EFD6D08A-848C-C645-9044-6EEAEC79112B}"/>
                </a:ext>
              </a:extLst>
            </p:cNvPr>
            <p:cNvSpPr/>
            <p:nvPr/>
          </p:nvSpPr>
          <p:spPr>
            <a:xfrm>
              <a:off x="7347664" y="2794786"/>
              <a:ext cx="1428703" cy="75156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地區</a:t>
              </a:r>
            </a:p>
          </p:txBody>
        </p:sp>
        <p:sp>
          <p:nvSpPr>
            <p:cNvPr id="7" name="矩形 6">
              <a:extLst>
                <a:ext uri="{FF2B5EF4-FFF2-40B4-BE49-F238E27FC236}">
                  <a16:creationId xmlns:a16="http://schemas.microsoft.com/office/drawing/2014/main" id="{715DE7E7-8496-4B44-899D-D0AF3D387264}"/>
                </a:ext>
              </a:extLst>
            </p:cNvPr>
            <p:cNvSpPr/>
            <p:nvPr/>
          </p:nvSpPr>
          <p:spPr>
            <a:xfrm>
              <a:off x="5381644" y="2787181"/>
              <a:ext cx="1428703" cy="75156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地區</a:t>
              </a:r>
            </a:p>
          </p:txBody>
        </p:sp>
        <p:grpSp>
          <p:nvGrpSpPr>
            <p:cNvPr id="5" name="群組 4">
              <a:extLst>
                <a:ext uri="{FF2B5EF4-FFF2-40B4-BE49-F238E27FC236}">
                  <a16:creationId xmlns:a16="http://schemas.microsoft.com/office/drawing/2014/main" id="{E02334AB-6AA8-B947-9479-EDA44AC3C8B3}"/>
                </a:ext>
              </a:extLst>
            </p:cNvPr>
            <p:cNvGrpSpPr/>
            <p:nvPr/>
          </p:nvGrpSpPr>
          <p:grpSpPr>
            <a:xfrm>
              <a:off x="3661626" y="3929312"/>
              <a:ext cx="4868743" cy="751563"/>
              <a:chOff x="3661627" y="3860950"/>
              <a:chExt cx="4868743" cy="751563"/>
            </a:xfrm>
          </p:grpSpPr>
          <p:sp>
            <p:nvSpPr>
              <p:cNvPr id="8" name="矩形 7">
                <a:extLst>
                  <a:ext uri="{FF2B5EF4-FFF2-40B4-BE49-F238E27FC236}">
                    <a16:creationId xmlns:a16="http://schemas.microsoft.com/office/drawing/2014/main" id="{4B3F1587-00C5-7545-973A-7BBD04F77326}"/>
                  </a:ext>
                </a:extLst>
              </p:cNvPr>
              <p:cNvSpPr/>
              <p:nvPr/>
            </p:nvSpPr>
            <p:spPr>
              <a:xfrm>
                <a:off x="5381647" y="3860951"/>
                <a:ext cx="1428703" cy="751561"/>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歌手</a:t>
                </a:r>
              </a:p>
            </p:txBody>
          </p:sp>
          <p:sp>
            <p:nvSpPr>
              <p:cNvPr id="9" name="矩形 8">
                <a:extLst>
                  <a:ext uri="{FF2B5EF4-FFF2-40B4-BE49-F238E27FC236}">
                    <a16:creationId xmlns:a16="http://schemas.microsoft.com/office/drawing/2014/main" id="{68914AF8-7467-4944-B16E-D3E22F183B44}"/>
                  </a:ext>
                </a:extLst>
              </p:cNvPr>
              <p:cNvSpPr/>
              <p:nvPr/>
            </p:nvSpPr>
            <p:spPr>
              <a:xfrm>
                <a:off x="3661627" y="3860952"/>
                <a:ext cx="1428703" cy="751561"/>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歌手</a:t>
                </a:r>
              </a:p>
            </p:txBody>
          </p:sp>
          <p:sp>
            <p:nvSpPr>
              <p:cNvPr id="10" name="矩形 9">
                <a:extLst>
                  <a:ext uri="{FF2B5EF4-FFF2-40B4-BE49-F238E27FC236}">
                    <a16:creationId xmlns:a16="http://schemas.microsoft.com/office/drawing/2014/main" id="{5975FF1D-6205-0F4A-B621-A57D47AFE967}"/>
                  </a:ext>
                </a:extLst>
              </p:cNvPr>
              <p:cNvSpPr/>
              <p:nvPr/>
            </p:nvSpPr>
            <p:spPr>
              <a:xfrm>
                <a:off x="7101667" y="3860950"/>
                <a:ext cx="1428703" cy="751561"/>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歌手</a:t>
                </a:r>
              </a:p>
            </p:txBody>
          </p:sp>
        </p:grpSp>
        <p:grpSp>
          <p:nvGrpSpPr>
            <p:cNvPr id="4" name="群組 3">
              <a:extLst>
                <a:ext uri="{FF2B5EF4-FFF2-40B4-BE49-F238E27FC236}">
                  <a16:creationId xmlns:a16="http://schemas.microsoft.com/office/drawing/2014/main" id="{3C46D311-72FF-DB4F-AEFF-60FD282C5EFD}"/>
                </a:ext>
              </a:extLst>
            </p:cNvPr>
            <p:cNvGrpSpPr/>
            <p:nvPr/>
          </p:nvGrpSpPr>
          <p:grpSpPr>
            <a:xfrm>
              <a:off x="2526757" y="5337570"/>
              <a:ext cx="7138486" cy="757424"/>
              <a:chOff x="2538311" y="5228161"/>
              <a:chExt cx="7138486" cy="757424"/>
            </a:xfrm>
          </p:grpSpPr>
          <p:sp>
            <p:nvSpPr>
              <p:cNvPr id="13" name="矩形 12">
                <a:extLst>
                  <a:ext uri="{FF2B5EF4-FFF2-40B4-BE49-F238E27FC236}">
                    <a16:creationId xmlns:a16="http://schemas.microsoft.com/office/drawing/2014/main" id="{005DEA7C-1E28-7840-A59A-2195FF913C2C}"/>
                  </a:ext>
                </a:extLst>
              </p:cNvPr>
              <p:cNvSpPr/>
              <p:nvPr/>
            </p:nvSpPr>
            <p:spPr>
              <a:xfrm>
                <a:off x="2538311" y="5233783"/>
                <a:ext cx="1428703" cy="75156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演唱會</a:t>
                </a:r>
                <a:endParaRPr kumimoji="1" lang="en-US" altLang="zh-TW" sz="2400" dirty="0">
                  <a:latin typeface="Microsoft JhengHei" panose="020B0604030504040204" pitchFamily="34" charset="-120"/>
                  <a:ea typeface="Microsoft JhengHei" panose="020B0604030504040204" pitchFamily="34" charset="-120"/>
                </a:endParaRPr>
              </a:p>
              <a:p>
                <a:pPr algn="ctr"/>
                <a:r>
                  <a:rPr kumimoji="1" lang="zh-TW" altLang="en-US" sz="2400" dirty="0">
                    <a:latin typeface="Microsoft JhengHei" panose="020B0604030504040204" pitchFamily="34" charset="-120"/>
                    <a:ea typeface="Microsoft JhengHei" panose="020B0604030504040204" pitchFamily="34" charset="-120"/>
                  </a:rPr>
                  <a:t>資訊</a:t>
                </a:r>
              </a:p>
            </p:txBody>
          </p:sp>
          <p:sp>
            <p:nvSpPr>
              <p:cNvPr id="14" name="矩形 13">
                <a:extLst>
                  <a:ext uri="{FF2B5EF4-FFF2-40B4-BE49-F238E27FC236}">
                    <a16:creationId xmlns:a16="http://schemas.microsoft.com/office/drawing/2014/main" id="{933F849F-0405-B545-B69C-624D00F4C57A}"/>
                  </a:ext>
                </a:extLst>
              </p:cNvPr>
              <p:cNvSpPr/>
              <p:nvPr/>
            </p:nvSpPr>
            <p:spPr>
              <a:xfrm>
                <a:off x="8248094" y="5228161"/>
                <a:ext cx="1428703" cy="75156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演唱會</a:t>
                </a:r>
                <a:endParaRPr kumimoji="1" lang="en-US" altLang="zh-TW" sz="2400" dirty="0">
                  <a:latin typeface="Microsoft JhengHei" panose="020B0604030504040204" pitchFamily="34" charset="-120"/>
                  <a:ea typeface="Microsoft JhengHei" panose="020B0604030504040204" pitchFamily="34" charset="-120"/>
                </a:endParaRPr>
              </a:p>
              <a:p>
                <a:pPr algn="ctr"/>
                <a:r>
                  <a:rPr kumimoji="1" lang="zh-TW" altLang="en-US" sz="2400" dirty="0">
                    <a:latin typeface="Microsoft JhengHei" panose="020B0604030504040204" pitchFamily="34" charset="-120"/>
                    <a:ea typeface="Microsoft JhengHei" panose="020B0604030504040204" pitchFamily="34" charset="-120"/>
                  </a:rPr>
                  <a:t>資訊</a:t>
                </a:r>
              </a:p>
            </p:txBody>
          </p:sp>
          <p:sp>
            <p:nvSpPr>
              <p:cNvPr id="15" name="矩形 14">
                <a:extLst>
                  <a:ext uri="{FF2B5EF4-FFF2-40B4-BE49-F238E27FC236}">
                    <a16:creationId xmlns:a16="http://schemas.microsoft.com/office/drawing/2014/main" id="{9191B792-43B6-2F48-A210-B048CE432E15}"/>
                  </a:ext>
                </a:extLst>
              </p:cNvPr>
              <p:cNvSpPr/>
              <p:nvPr/>
            </p:nvSpPr>
            <p:spPr>
              <a:xfrm>
                <a:off x="6346518" y="5234024"/>
                <a:ext cx="1428703" cy="75156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演唱會</a:t>
                </a:r>
                <a:endParaRPr kumimoji="1" lang="en-US" altLang="zh-TW" sz="2400" dirty="0">
                  <a:latin typeface="Microsoft JhengHei" panose="020B0604030504040204" pitchFamily="34" charset="-120"/>
                  <a:ea typeface="Microsoft JhengHei" panose="020B0604030504040204" pitchFamily="34" charset="-120"/>
                </a:endParaRPr>
              </a:p>
              <a:p>
                <a:pPr algn="ctr"/>
                <a:r>
                  <a:rPr kumimoji="1" lang="zh-TW" altLang="en-US" sz="2400" dirty="0">
                    <a:latin typeface="Microsoft JhengHei" panose="020B0604030504040204" pitchFamily="34" charset="-120"/>
                    <a:ea typeface="Microsoft JhengHei" panose="020B0604030504040204" pitchFamily="34" charset="-120"/>
                  </a:rPr>
                  <a:t>資訊</a:t>
                </a:r>
              </a:p>
            </p:txBody>
          </p:sp>
          <p:sp>
            <p:nvSpPr>
              <p:cNvPr id="16" name="矩形 15">
                <a:extLst>
                  <a:ext uri="{FF2B5EF4-FFF2-40B4-BE49-F238E27FC236}">
                    <a16:creationId xmlns:a16="http://schemas.microsoft.com/office/drawing/2014/main" id="{23140365-546A-4241-BE0D-F977FA44ED0C}"/>
                  </a:ext>
                </a:extLst>
              </p:cNvPr>
              <p:cNvSpPr/>
              <p:nvPr/>
            </p:nvSpPr>
            <p:spPr>
              <a:xfrm>
                <a:off x="4444942" y="5228162"/>
                <a:ext cx="1428703" cy="75156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演唱會</a:t>
                </a:r>
                <a:endParaRPr kumimoji="1" lang="en-US" altLang="zh-TW" sz="2400" dirty="0">
                  <a:latin typeface="Microsoft JhengHei" panose="020B0604030504040204" pitchFamily="34" charset="-120"/>
                  <a:ea typeface="Microsoft JhengHei" panose="020B0604030504040204" pitchFamily="34" charset="-120"/>
                </a:endParaRPr>
              </a:p>
              <a:p>
                <a:pPr algn="ctr"/>
                <a:r>
                  <a:rPr kumimoji="1" lang="zh-TW" altLang="en-US" sz="2400" dirty="0">
                    <a:latin typeface="Microsoft JhengHei" panose="020B0604030504040204" pitchFamily="34" charset="-120"/>
                    <a:ea typeface="Microsoft JhengHei" panose="020B0604030504040204" pitchFamily="34" charset="-120"/>
                  </a:rPr>
                  <a:t>資訊</a:t>
                </a:r>
              </a:p>
            </p:txBody>
          </p:sp>
        </p:grpSp>
        <p:cxnSp>
          <p:nvCxnSpPr>
            <p:cNvPr id="18" name="直線接點 17">
              <a:extLst>
                <a:ext uri="{FF2B5EF4-FFF2-40B4-BE49-F238E27FC236}">
                  <a16:creationId xmlns:a16="http://schemas.microsoft.com/office/drawing/2014/main" id="{BA25AB14-0CBC-D340-88EB-C3586498D150}"/>
                </a:ext>
              </a:extLst>
            </p:cNvPr>
            <p:cNvCxnSpPr>
              <a:stCxn id="3" idx="2"/>
              <a:endCxn id="7" idx="0"/>
            </p:cNvCxnSpPr>
            <p:nvPr/>
          </p:nvCxnSpPr>
          <p:spPr>
            <a:xfrm flipH="1">
              <a:off x="6095996" y="2399993"/>
              <a:ext cx="2" cy="387188"/>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19" name="直線接點 18">
              <a:extLst>
                <a:ext uri="{FF2B5EF4-FFF2-40B4-BE49-F238E27FC236}">
                  <a16:creationId xmlns:a16="http://schemas.microsoft.com/office/drawing/2014/main" id="{3A71972C-B380-724B-97FE-0B8618965011}"/>
                </a:ext>
              </a:extLst>
            </p:cNvPr>
            <p:cNvCxnSpPr/>
            <p:nvPr/>
          </p:nvCxnSpPr>
          <p:spPr>
            <a:xfrm flipH="1">
              <a:off x="6095997" y="3531136"/>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20" name="直線接點 19">
              <a:extLst>
                <a:ext uri="{FF2B5EF4-FFF2-40B4-BE49-F238E27FC236}">
                  <a16:creationId xmlns:a16="http://schemas.microsoft.com/office/drawing/2014/main" id="{0042B8C1-4C22-C54B-9D8A-958587398C11}"/>
                </a:ext>
              </a:extLst>
            </p:cNvPr>
            <p:cNvCxnSpPr>
              <a:cxnSpLocks/>
            </p:cNvCxnSpPr>
            <p:nvPr/>
          </p:nvCxnSpPr>
          <p:spPr>
            <a:xfrm>
              <a:off x="6095995" y="2602277"/>
              <a:ext cx="1966016" cy="0"/>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25" name="直線接點 24">
              <a:extLst>
                <a:ext uri="{FF2B5EF4-FFF2-40B4-BE49-F238E27FC236}">
                  <a16:creationId xmlns:a16="http://schemas.microsoft.com/office/drawing/2014/main" id="{EF3281E5-A8EB-A04E-8C65-AE404F27EA9E}"/>
                </a:ext>
              </a:extLst>
            </p:cNvPr>
            <p:cNvCxnSpPr>
              <a:cxnSpLocks/>
            </p:cNvCxnSpPr>
            <p:nvPr/>
          </p:nvCxnSpPr>
          <p:spPr>
            <a:xfrm>
              <a:off x="7816016" y="3730224"/>
              <a:ext cx="1" cy="199088"/>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29" name="直線接點 28">
              <a:extLst>
                <a:ext uri="{FF2B5EF4-FFF2-40B4-BE49-F238E27FC236}">
                  <a16:creationId xmlns:a16="http://schemas.microsoft.com/office/drawing/2014/main" id="{435BA48E-61B7-5543-9E80-BE415BB263BE}"/>
                </a:ext>
              </a:extLst>
            </p:cNvPr>
            <p:cNvCxnSpPr>
              <a:cxnSpLocks/>
            </p:cNvCxnSpPr>
            <p:nvPr/>
          </p:nvCxnSpPr>
          <p:spPr>
            <a:xfrm>
              <a:off x="4375976" y="3730224"/>
              <a:ext cx="1" cy="199088"/>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30" name="直線接點 29">
              <a:extLst>
                <a:ext uri="{FF2B5EF4-FFF2-40B4-BE49-F238E27FC236}">
                  <a16:creationId xmlns:a16="http://schemas.microsoft.com/office/drawing/2014/main" id="{8A13A37A-BD93-7347-9848-06E058621F30}"/>
                </a:ext>
              </a:extLst>
            </p:cNvPr>
            <p:cNvCxnSpPr>
              <a:cxnSpLocks/>
            </p:cNvCxnSpPr>
            <p:nvPr/>
          </p:nvCxnSpPr>
          <p:spPr>
            <a:xfrm>
              <a:off x="4375976" y="3737830"/>
              <a:ext cx="3440040" cy="0"/>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49" name="直線接點 48">
              <a:extLst>
                <a:ext uri="{FF2B5EF4-FFF2-40B4-BE49-F238E27FC236}">
                  <a16:creationId xmlns:a16="http://schemas.microsoft.com/office/drawing/2014/main" id="{60A3F993-B6FB-714D-A056-627687BCC583}"/>
                </a:ext>
              </a:extLst>
            </p:cNvPr>
            <p:cNvCxnSpPr>
              <a:cxnSpLocks/>
            </p:cNvCxnSpPr>
            <p:nvPr/>
          </p:nvCxnSpPr>
          <p:spPr>
            <a:xfrm>
              <a:off x="8062011" y="2595698"/>
              <a:ext cx="1" cy="199088"/>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2" name="直線接點 51">
              <a:extLst>
                <a:ext uri="{FF2B5EF4-FFF2-40B4-BE49-F238E27FC236}">
                  <a16:creationId xmlns:a16="http://schemas.microsoft.com/office/drawing/2014/main" id="{C3733708-E2C7-4145-9346-6A4151E7DB52}"/>
                </a:ext>
              </a:extLst>
            </p:cNvPr>
            <p:cNvCxnSpPr/>
            <p:nvPr/>
          </p:nvCxnSpPr>
          <p:spPr>
            <a:xfrm flipH="1">
              <a:off x="3217764" y="4939394"/>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3" name="直線接點 52">
              <a:extLst>
                <a:ext uri="{FF2B5EF4-FFF2-40B4-BE49-F238E27FC236}">
                  <a16:creationId xmlns:a16="http://schemas.microsoft.com/office/drawing/2014/main" id="{84547F11-1B0F-5348-9F86-0F7EDE5076B1}"/>
                </a:ext>
              </a:extLst>
            </p:cNvPr>
            <p:cNvCxnSpPr/>
            <p:nvPr/>
          </p:nvCxnSpPr>
          <p:spPr>
            <a:xfrm flipH="1">
              <a:off x="5094147" y="4940289"/>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4" name="直線接點 53">
              <a:extLst>
                <a:ext uri="{FF2B5EF4-FFF2-40B4-BE49-F238E27FC236}">
                  <a16:creationId xmlns:a16="http://schemas.microsoft.com/office/drawing/2014/main" id="{EB3EE29D-6B56-5E46-954E-D8A987CE3EB0}"/>
                </a:ext>
              </a:extLst>
            </p:cNvPr>
            <p:cNvCxnSpPr/>
            <p:nvPr/>
          </p:nvCxnSpPr>
          <p:spPr>
            <a:xfrm flipH="1">
              <a:off x="7097851" y="4939394"/>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5" name="直線接點 54">
              <a:extLst>
                <a:ext uri="{FF2B5EF4-FFF2-40B4-BE49-F238E27FC236}">
                  <a16:creationId xmlns:a16="http://schemas.microsoft.com/office/drawing/2014/main" id="{43EF7107-EFEB-CF43-B08E-310E8005DED0}"/>
                </a:ext>
              </a:extLst>
            </p:cNvPr>
            <p:cNvCxnSpPr/>
            <p:nvPr/>
          </p:nvCxnSpPr>
          <p:spPr>
            <a:xfrm flipH="1">
              <a:off x="8974232" y="4939394"/>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6" name="直線接點 55">
              <a:extLst>
                <a:ext uri="{FF2B5EF4-FFF2-40B4-BE49-F238E27FC236}">
                  <a16:creationId xmlns:a16="http://schemas.microsoft.com/office/drawing/2014/main" id="{3522C228-78C4-F44E-9EA3-63CEDA0A0C5C}"/>
                </a:ext>
              </a:extLst>
            </p:cNvPr>
            <p:cNvCxnSpPr>
              <a:cxnSpLocks/>
            </p:cNvCxnSpPr>
            <p:nvPr/>
          </p:nvCxnSpPr>
          <p:spPr>
            <a:xfrm>
              <a:off x="3217764" y="4939394"/>
              <a:ext cx="5756468" cy="0"/>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8" name="直線接點 57">
              <a:extLst>
                <a:ext uri="{FF2B5EF4-FFF2-40B4-BE49-F238E27FC236}">
                  <a16:creationId xmlns:a16="http://schemas.microsoft.com/office/drawing/2014/main" id="{4DEFC302-A77C-0D40-A029-28EF57A270D2}"/>
                </a:ext>
              </a:extLst>
            </p:cNvPr>
            <p:cNvCxnSpPr>
              <a:cxnSpLocks/>
            </p:cNvCxnSpPr>
            <p:nvPr/>
          </p:nvCxnSpPr>
          <p:spPr>
            <a:xfrm>
              <a:off x="6095995" y="4680480"/>
              <a:ext cx="0" cy="251309"/>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20460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208306" y="515012"/>
            <a:ext cx="3775393" cy="902555"/>
          </a:xfrm>
          <a:prstGeom prst="rect">
            <a:avLst/>
          </a:prstGeom>
        </p:spPr>
        <p:txBody>
          <a:bodyPr wrap="none">
            <a:spAutoFit/>
          </a:bodyPr>
          <a:lstStyle/>
          <a:p>
            <a:pPr algn="ctr">
              <a:lnSpc>
                <a:spcPct val="150000"/>
              </a:lnSpc>
            </a:pPr>
            <a:r>
              <a:rPr lang="zh-TW" altLang="en-US" sz="4000" b="1" dirty="0">
                <a:solidFill>
                  <a:srgbClr val="54BCF4"/>
                </a:solidFill>
                <a:latin typeface="Microsoft JhengHei" panose="020B0604030504040204" pitchFamily="34" charset="-120"/>
                <a:ea typeface="Microsoft JhengHei" panose="020B0604030504040204" pitchFamily="34" charset="-120"/>
              </a:rPr>
              <a:t>首頁完成草稿圖</a:t>
            </a:r>
            <a:endParaRPr lang="zh-CN" altLang="en-US" sz="4000" b="1" dirty="0">
              <a:solidFill>
                <a:srgbClr val="54BCF4"/>
              </a:solidFill>
              <a:latin typeface="Microsoft JhengHei" panose="020B0604030504040204" pitchFamily="34" charset="-120"/>
              <a:ea typeface="Microsoft JhengHei" panose="020B0604030504040204" pitchFamily="34" charset="-120"/>
            </a:endParaRPr>
          </a:p>
        </p:txBody>
      </p:sp>
      <p:sp>
        <p:nvSpPr>
          <p:cNvPr id="31" name="矩形 30">
            <a:extLst>
              <a:ext uri="{FF2B5EF4-FFF2-40B4-BE49-F238E27FC236}">
                <a16:creationId xmlns:a16="http://schemas.microsoft.com/office/drawing/2014/main" id="{CA4B233C-F996-C348-98C1-A530EC8B3025}"/>
              </a:ext>
            </a:extLst>
          </p:cNvPr>
          <p:cNvSpPr/>
          <p:nvPr/>
        </p:nvSpPr>
        <p:spPr>
          <a:xfrm>
            <a:off x="704843" y="1574800"/>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歌手分類</a:t>
            </a:r>
          </a:p>
        </p:txBody>
      </p:sp>
      <p:sp>
        <p:nvSpPr>
          <p:cNvPr id="32" name="矩形 31">
            <a:extLst>
              <a:ext uri="{FF2B5EF4-FFF2-40B4-BE49-F238E27FC236}">
                <a16:creationId xmlns:a16="http://schemas.microsoft.com/office/drawing/2014/main" id="{8DB7D96C-A06C-7E4D-A96A-EBEB58727DCA}"/>
              </a:ext>
            </a:extLst>
          </p:cNvPr>
          <p:cNvSpPr/>
          <p:nvPr/>
        </p:nvSpPr>
        <p:spPr>
          <a:xfrm>
            <a:off x="2275025" y="1574800"/>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熱門排行</a:t>
            </a:r>
          </a:p>
        </p:txBody>
      </p:sp>
      <p:sp>
        <p:nvSpPr>
          <p:cNvPr id="33" name="矩形 32">
            <a:extLst>
              <a:ext uri="{FF2B5EF4-FFF2-40B4-BE49-F238E27FC236}">
                <a16:creationId xmlns:a16="http://schemas.microsoft.com/office/drawing/2014/main" id="{98F2E899-45D7-BD4C-A6F6-712127C394AF}"/>
              </a:ext>
            </a:extLst>
          </p:cNvPr>
          <p:cNvSpPr/>
          <p:nvPr/>
        </p:nvSpPr>
        <p:spPr>
          <a:xfrm>
            <a:off x="3845207" y="1574800"/>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關於</a:t>
            </a:r>
          </a:p>
        </p:txBody>
      </p:sp>
      <p:sp>
        <p:nvSpPr>
          <p:cNvPr id="34" name="向下箭號 33">
            <a:extLst>
              <a:ext uri="{FF2B5EF4-FFF2-40B4-BE49-F238E27FC236}">
                <a16:creationId xmlns:a16="http://schemas.microsoft.com/office/drawing/2014/main" id="{F3EDA683-F19B-324C-B791-C1E3C4AAD6FA}"/>
              </a:ext>
            </a:extLst>
          </p:cNvPr>
          <p:cNvSpPr/>
          <p:nvPr/>
        </p:nvSpPr>
        <p:spPr>
          <a:xfrm>
            <a:off x="368287" y="1574800"/>
            <a:ext cx="221672" cy="1394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35" name="矩形 34">
            <a:extLst>
              <a:ext uri="{FF2B5EF4-FFF2-40B4-BE49-F238E27FC236}">
                <a16:creationId xmlns:a16="http://schemas.microsoft.com/office/drawing/2014/main" id="{FD497D1F-BF6F-4C46-BCFA-B768CFEB9DA1}"/>
              </a:ext>
            </a:extLst>
          </p:cNvPr>
          <p:cNvSpPr/>
          <p:nvPr/>
        </p:nvSpPr>
        <p:spPr>
          <a:xfrm>
            <a:off x="704843" y="3423802"/>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韓國</a:t>
            </a:r>
          </a:p>
        </p:txBody>
      </p:sp>
      <p:sp>
        <p:nvSpPr>
          <p:cNvPr id="36" name="矩形 35">
            <a:extLst>
              <a:ext uri="{FF2B5EF4-FFF2-40B4-BE49-F238E27FC236}">
                <a16:creationId xmlns:a16="http://schemas.microsoft.com/office/drawing/2014/main" id="{1043A9C3-C2AF-A74A-A8B7-78EBC6610CA3}"/>
              </a:ext>
            </a:extLst>
          </p:cNvPr>
          <p:cNvSpPr/>
          <p:nvPr/>
        </p:nvSpPr>
        <p:spPr>
          <a:xfrm>
            <a:off x="704843" y="3008166"/>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台灣</a:t>
            </a:r>
          </a:p>
        </p:txBody>
      </p:sp>
      <p:sp>
        <p:nvSpPr>
          <p:cNvPr id="37" name="矩形 36">
            <a:extLst>
              <a:ext uri="{FF2B5EF4-FFF2-40B4-BE49-F238E27FC236}">
                <a16:creationId xmlns:a16="http://schemas.microsoft.com/office/drawing/2014/main" id="{6004C915-C7C1-B04E-B6EF-FDC411804530}"/>
              </a:ext>
            </a:extLst>
          </p:cNvPr>
          <p:cNvSpPr/>
          <p:nvPr/>
        </p:nvSpPr>
        <p:spPr>
          <a:xfrm>
            <a:off x="704843" y="2592530"/>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a:t>
            </a:r>
          </a:p>
        </p:txBody>
      </p:sp>
      <p:sp>
        <p:nvSpPr>
          <p:cNvPr id="38" name="矩形 37">
            <a:extLst>
              <a:ext uri="{FF2B5EF4-FFF2-40B4-BE49-F238E27FC236}">
                <a16:creationId xmlns:a16="http://schemas.microsoft.com/office/drawing/2014/main" id="{B290E9EA-1ACE-AC47-87CE-646C39BA99EC}"/>
              </a:ext>
            </a:extLst>
          </p:cNvPr>
          <p:cNvSpPr/>
          <p:nvPr/>
        </p:nvSpPr>
        <p:spPr>
          <a:xfrm>
            <a:off x="704843" y="2175509"/>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西洋</a:t>
            </a:r>
          </a:p>
        </p:txBody>
      </p:sp>
      <p:sp>
        <p:nvSpPr>
          <p:cNvPr id="39" name="向右箭號 38">
            <a:extLst>
              <a:ext uri="{FF2B5EF4-FFF2-40B4-BE49-F238E27FC236}">
                <a16:creationId xmlns:a16="http://schemas.microsoft.com/office/drawing/2014/main" id="{BA2A04CB-97C5-5943-BDB5-47B8C0CF795D}"/>
              </a:ext>
            </a:extLst>
          </p:cNvPr>
          <p:cNvSpPr/>
          <p:nvPr/>
        </p:nvSpPr>
        <p:spPr>
          <a:xfrm>
            <a:off x="2275025" y="4393168"/>
            <a:ext cx="1764146" cy="443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40" name="矩形 39">
            <a:extLst>
              <a:ext uri="{FF2B5EF4-FFF2-40B4-BE49-F238E27FC236}">
                <a16:creationId xmlns:a16="http://schemas.microsoft.com/office/drawing/2014/main" id="{FF29919B-43A3-FB42-937E-EFB30605203E}"/>
              </a:ext>
            </a:extLst>
          </p:cNvPr>
          <p:cNvSpPr/>
          <p:nvPr/>
        </p:nvSpPr>
        <p:spPr>
          <a:xfrm>
            <a:off x="2275025" y="3801334"/>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日本歌手丁</a:t>
            </a:r>
          </a:p>
        </p:txBody>
      </p:sp>
      <p:sp>
        <p:nvSpPr>
          <p:cNvPr id="41" name="矩形 40">
            <a:extLst>
              <a:ext uri="{FF2B5EF4-FFF2-40B4-BE49-F238E27FC236}">
                <a16:creationId xmlns:a16="http://schemas.microsoft.com/office/drawing/2014/main" id="{1830116D-79BE-4E41-9773-A6278B44F8FF}"/>
              </a:ext>
            </a:extLst>
          </p:cNvPr>
          <p:cNvSpPr/>
          <p:nvPr/>
        </p:nvSpPr>
        <p:spPr>
          <a:xfrm>
            <a:off x="2275025" y="3410811"/>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日本歌手丙</a:t>
            </a:r>
          </a:p>
        </p:txBody>
      </p:sp>
      <p:sp>
        <p:nvSpPr>
          <p:cNvPr id="42" name="矩形 41">
            <a:extLst>
              <a:ext uri="{FF2B5EF4-FFF2-40B4-BE49-F238E27FC236}">
                <a16:creationId xmlns:a16="http://schemas.microsoft.com/office/drawing/2014/main" id="{FA966F21-1F44-CE41-9F7E-72661EC57186}"/>
              </a:ext>
            </a:extLst>
          </p:cNvPr>
          <p:cNvSpPr/>
          <p:nvPr/>
        </p:nvSpPr>
        <p:spPr>
          <a:xfrm>
            <a:off x="2275025" y="3000083"/>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日本歌手乙</a:t>
            </a:r>
          </a:p>
        </p:txBody>
      </p:sp>
      <p:sp>
        <p:nvSpPr>
          <p:cNvPr id="43" name="矩形 42">
            <a:extLst>
              <a:ext uri="{FF2B5EF4-FFF2-40B4-BE49-F238E27FC236}">
                <a16:creationId xmlns:a16="http://schemas.microsoft.com/office/drawing/2014/main" id="{1C53241A-9A5A-B14B-BDD9-EEBFDEBD5AA7}"/>
              </a:ext>
            </a:extLst>
          </p:cNvPr>
          <p:cNvSpPr/>
          <p:nvPr/>
        </p:nvSpPr>
        <p:spPr>
          <a:xfrm>
            <a:off x="2275025" y="2592530"/>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日本歌手甲</a:t>
            </a:r>
          </a:p>
        </p:txBody>
      </p:sp>
      <p:sp>
        <p:nvSpPr>
          <p:cNvPr id="44" name="矩形 43">
            <a:extLst>
              <a:ext uri="{FF2B5EF4-FFF2-40B4-BE49-F238E27FC236}">
                <a16:creationId xmlns:a16="http://schemas.microsoft.com/office/drawing/2014/main" id="{7483444D-6E64-934C-919D-169EA42152C5}"/>
              </a:ext>
            </a:extLst>
          </p:cNvPr>
          <p:cNvSpPr/>
          <p:nvPr/>
        </p:nvSpPr>
        <p:spPr>
          <a:xfrm>
            <a:off x="704843" y="1048099"/>
            <a:ext cx="1107996" cy="369332"/>
          </a:xfrm>
          <a:prstGeom prst="rect">
            <a:avLst/>
          </a:prstGeom>
        </p:spPr>
        <p:txBody>
          <a:bodyPr wrap="none">
            <a:spAutoFit/>
          </a:bodyPr>
          <a:lstStyle/>
          <a:p>
            <a:r>
              <a:rPr lang="zh-TW" altLang="en-US" dirty="0">
                <a:solidFill>
                  <a:schemeClr val="tx1">
                    <a:lumMod val="85000"/>
                    <a:lumOff val="15000"/>
                  </a:schemeClr>
                </a:solidFill>
                <a:latin typeface="Microsoft JhengHei" panose="020B0604030504040204" pitchFamily="34" charset="-120"/>
                <a:ea typeface="Microsoft JhengHei" panose="020B0604030504040204" pitchFamily="34" charset="-120"/>
              </a:rPr>
              <a:t>選單下拉</a:t>
            </a:r>
            <a:endParaRPr lang="zh-CN" altLang="en-US" dirty="0">
              <a:solidFill>
                <a:schemeClr val="tx1">
                  <a:lumMod val="85000"/>
                  <a:lumOff val="15000"/>
                </a:schemeClr>
              </a:solidFill>
              <a:latin typeface="Microsoft JhengHei" panose="020B0604030504040204" pitchFamily="34" charset="-120"/>
              <a:ea typeface="Microsoft JhengHei" panose="020B0604030504040204" pitchFamily="34" charset="-120"/>
            </a:endParaRPr>
          </a:p>
        </p:txBody>
      </p:sp>
      <p:sp>
        <p:nvSpPr>
          <p:cNvPr id="45" name="矩形 44">
            <a:extLst>
              <a:ext uri="{FF2B5EF4-FFF2-40B4-BE49-F238E27FC236}">
                <a16:creationId xmlns:a16="http://schemas.microsoft.com/office/drawing/2014/main" id="{D3269268-3052-984C-97C8-9C08EEE56C31}"/>
              </a:ext>
            </a:extLst>
          </p:cNvPr>
          <p:cNvSpPr/>
          <p:nvPr/>
        </p:nvSpPr>
        <p:spPr>
          <a:xfrm>
            <a:off x="2275025" y="5026783"/>
            <a:ext cx="1107996" cy="369332"/>
          </a:xfrm>
          <a:prstGeom prst="rect">
            <a:avLst/>
          </a:prstGeom>
        </p:spPr>
        <p:txBody>
          <a:bodyPr wrap="none">
            <a:spAutoFit/>
          </a:bodyPr>
          <a:lstStyle/>
          <a:p>
            <a:r>
              <a:rPr lang="zh-TW" altLang="en-US" dirty="0">
                <a:solidFill>
                  <a:schemeClr val="tx1">
                    <a:lumMod val="85000"/>
                    <a:lumOff val="15000"/>
                  </a:schemeClr>
                </a:solidFill>
                <a:latin typeface="Microsoft JhengHei" panose="020B0604030504040204" pitchFamily="34" charset="-120"/>
                <a:ea typeface="Microsoft JhengHei" panose="020B0604030504040204" pitchFamily="34" charset="-120"/>
              </a:rPr>
              <a:t>選單側拉</a:t>
            </a:r>
            <a:endParaRPr lang="zh-CN" altLang="en-US" dirty="0">
              <a:solidFill>
                <a:schemeClr val="tx1">
                  <a:lumMod val="85000"/>
                  <a:lumOff val="15000"/>
                </a:schemeClr>
              </a:solidFill>
              <a:latin typeface="Microsoft JhengHei" panose="020B0604030504040204" pitchFamily="34" charset="-120"/>
              <a:ea typeface="Microsoft JhengHei" panose="020B0604030504040204" pitchFamily="34" charset="-120"/>
            </a:endParaRPr>
          </a:p>
        </p:txBody>
      </p:sp>
      <p:sp>
        <p:nvSpPr>
          <p:cNvPr id="46" name="矩形 45">
            <a:extLst>
              <a:ext uri="{FF2B5EF4-FFF2-40B4-BE49-F238E27FC236}">
                <a16:creationId xmlns:a16="http://schemas.microsoft.com/office/drawing/2014/main" id="{A458A994-9F0B-B444-A180-7AA6C72E6B07}"/>
              </a:ext>
            </a:extLst>
          </p:cNvPr>
          <p:cNvSpPr/>
          <p:nvPr/>
        </p:nvSpPr>
        <p:spPr>
          <a:xfrm>
            <a:off x="4502727" y="2272145"/>
            <a:ext cx="6604000" cy="3592945"/>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4800" dirty="0">
                <a:latin typeface="Microsoft JhengHei" panose="020B0604030504040204" pitchFamily="34" charset="-120"/>
                <a:ea typeface="Microsoft JhengHei" panose="020B0604030504040204" pitchFamily="34" charset="-120"/>
              </a:rPr>
              <a:t>我是圖片</a:t>
            </a:r>
          </a:p>
        </p:txBody>
      </p:sp>
      <p:grpSp>
        <p:nvGrpSpPr>
          <p:cNvPr id="2" name="群組 1">
            <a:extLst>
              <a:ext uri="{FF2B5EF4-FFF2-40B4-BE49-F238E27FC236}">
                <a16:creationId xmlns:a16="http://schemas.microsoft.com/office/drawing/2014/main" id="{5D0665F8-51B5-F94E-979E-8DF2D2AFD709}"/>
              </a:ext>
            </a:extLst>
          </p:cNvPr>
          <p:cNvGrpSpPr/>
          <p:nvPr/>
        </p:nvGrpSpPr>
        <p:grpSpPr>
          <a:xfrm>
            <a:off x="6629992" y="5396115"/>
            <a:ext cx="2707414" cy="133924"/>
            <a:chOff x="7015019" y="5588143"/>
            <a:chExt cx="2707414" cy="133924"/>
          </a:xfrm>
        </p:grpSpPr>
        <p:sp>
          <p:nvSpPr>
            <p:cNvPr id="47" name="橢圓 46">
              <a:extLst>
                <a:ext uri="{FF2B5EF4-FFF2-40B4-BE49-F238E27FC236}">
                  <a16:creationId xmlns:a16="http://schemas.microsoft.com/office/drawing/2014/main" id="{61B753DB-3ADF-5D41-AE7F-631F4ACB7AA6}"/>
                </a:ext>
              </a:extLst>
            </p:cNvPr>
            <p:cNvSpPr/>
            <p:nvPr/>
          </p:nvSpPr>
          <p:spPr>
            <a:xfrm>
              <a:off x="7015019" y="5592758"/>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48" name="橢圓 47">
              <a:extLst>
                <a:ext uri="{FF2B5EF4-FFF2-40B4-BE49-F238E27FC236}">
                  <a16:creationId xmlns:a16="http://schemas.microsoft.com/office/drawing/2014/main" id="{19951E9C-D25C-1D45-B8A2-21C1AED7047A}"/>
                </a:ext>
              </a:extLst>
            </p:cNvPr>
            <p:cNvSpPr/>
            <p:nvPr/>
          </p:nvSpPr>
          <p:spPr>
            <a:xfrm>
              <a:off x="7693891" y="5588143"/>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50" name="橢圓 49">
              <a:extLst>
                <a:ext uri="{FF2B5EF4-FFF2-40B4-BE49-F238E27FC236}">
                  <a16:creationId xmlns:a16="http://schemas.microsoft.com/office/drawing/2014/main" id="{D4DFC5DB-855B-204C-B3B4-E506AFCD0C79}"/>
                </a:ext>
              </a:extLst>
            </p:cNvPr>
            <p:cNvSpPr/>
            <p:nvPr/>
          </p:nvSpPr>
          <p:spPr>
            <a:xfrm>
              <a:off x="8354291" y="5588143"/>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51" name="橢圓 50">
              <a:extLst>
                <a:ext uri="{FF2B5EF4-FFF2-40B4-BE49-F238E27FC236}">
                  <a16:creationId xmlns:a16="http://schemas.microsoft.com/office/drawing/2014/main" id="{14F2B2EC-7C00-DB45-B67C-E6AFA934291B}"/>
                </a:ext>
              </a:extLst>
            </p:cNvPr>
            <p:cNvSpPr/>
            <p:nvPr/>
          </p:nvSpPr>
          <p:spPr>
            <a:xfrm>
              <a:off x="8996214" y="5588143"/>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57" name="橢圓 56">
              <a:extLst>
                <a:ext uri="{FF2B5EF4-FFF2-40B4-BE49-F238E27FC236}">
                  <a16:creationId xmlns:a16="http://schemas.microsoft.com/office/drawing/2014/main" id="{47AC1815-06D2-C346-88AD-B5BCCA51AA64}"/>
                </a:ext>
              </a:extLst>
            </p:cNvPr>
            <p:cNvSpPr/>
            <p:nvPr/>
          </p:nvSpPr>
          <p:spPr>
            <a:xfrm>
              <a:off x="9611597" y="5588143"/>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grpSp>
      <p:sp>
        <p:nvSpPr>
          <p:cNvPr id="59" name="矩形 58">
            <a:extLst>
              <a:ext uri="{FF2B5EF4-FFF2-40B4-BE49-F238E27FC236}">
                <a16:creationId xmlns:a16="http://schemas.microsoft.com/office/drawing/2014/main" id="{A5B6E47D-26E6-4944-8D6F-4E9B1DE1A8D0}"/>
              </a:ext>
            </a:extLst>
          </p:cNvPr>
          <p:cNvSpPr/>
          <p:nvPr/>
        </p:nvSpPr>
        <p:spPr>
          <a:xfrm>
            <a:off x="6993684" y="5946744"/>
            <a:ext cx="1980029" cy="400110"/>
          </a:xfrm>
          <a:prstGeom prst="rect">
            <a:avLst/>
          </a:prstGeom>
        </p:spPr>
        <p:txBody>
          <a:bodyPr wrap="none">
            <a:spAutoFit/>
          </a:bodyPr>
          <a:lstStyle/>
          <a:p>
            <a:r>
              <a:rPr lang="zh-TW" altLang="en-US" sz="2000" dirty="0">
                <a:solidFill>
                  <a:schemeClr val="tx1">
                    <a:lumMod val="85000"/>
                    <a:lumOff val="15000"/>
                  </a:schemeClr>
                </a:solidFill>
                <a:latin typeface="Microsoft JhengHei" panose="020B0604030504040204" pitchFamily="34" charset="-120"/>
                <a:ea typeface="Microsoft JhengHei" panose="020B0604030504040204" pitchFamily="34" charset="-120"/>
              </a:rPr>
              <a:t>圖片會自動撥放</a:t>
            </a:r>
            <a:endParaRPr lang="zh-CN" altLang="en-US" sz="2000" dirty="0">
              <a:solidFill>
                <a:schemeClr val="tx1">
                  <a:lumMod val="85000"/>
                  <a:lumOff val="15000"/>
                </a:schemeClr>
              </a:solidFill>
              <a:latin typeface="Microsoft JhengHei" panose="020B0604030504040204" pitchFamily="34" charset="-120"/>
              <a:ea typeface="Microsoft JhengHei" panose="020B0604030504040204" pitchFamily="34" charset="-120"/>
            </a:endParaRPr>
          </a:p>
        </p:txBody>
      </p:sp>
      <p:sp>
        <p:nvSpPr>
          <p:cNvPr id="61" name="矩形 60">
            <a:extLst>
              <a:ext uri="{FF2B5EF4-FFF2-40B4-BE49-F238E27FC236}">
                <a16:creationId xmlns:a16="http://schemas.microsoft.com/office/drawing/2014/main" id="{B0C11EE6-2702-E146-AA89-E3CE54051C31}"/>
              </a:ext>
            </a:extLst>
          </p:cNvPr>
          <p:cNvSpPr/>
          <p:nvPr/>
        </p:nvSpPr>
        <p:spPr>
          <a:xfrm>
            <a:off x="5415389" y="1574800"/>
            <a:ext cx="5691338"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102853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內容版面配置區 20"/>
          <p:cNvPicPr>
            <a:picLocks noGrp="1" noChangeAspect="1"/>
          </p:cNvPicPr>
          <p:nvPr>
            <p:ph idx="1"/>
          </p:nvPr>
        </p:nvPicPr>
        <p:blipFill rotWithShape="1">
          <a:blip r:embed="rId2">
            <a:extLst>
              <a:ext uri="{28A0092B-C50C-407E-A947-70E740481C1C}">
                <a14:useLocalDpi xmlns:a14="http://schemas.microsoft.com/office/drawing/2010/main" val="0"/>
              </a:ext>
            </a:extLst>
          </a:blip>
          <a:srcRect t="8942" b="6772"/>
          <a:stretch/>
        </p:blipFill>
        <p:spPr>
          <a:xfrm>
            <a:off x="-1" y="0"/>
            <a:ext cx="12192000" cy="6858000"/>
          </a:xfrm>
        </p:spPr>
      </p:pic>
      <p:sp>
        <p:nvSpPr>
          <p:cNvPr id="18" name="矩形 17"/>
          <p:cNvSpPr/>
          <p:nvPr/>
        </p:nvSpPr>
        <p:spPr>
          <a:xfrm>
            <a:off x="9237345" y="0"/>
            <a:ext cx="2954655" cy="1191993"/>
          </a:xfrm>
          <a:prstGeom prst="rect">
            <a:avLst/>
          </a:prstGeom>
          <a:noFill/>
        </p:spPr>
        <p:txBody>
          <a:bodyPr wrap="none" lIns="91440" tIns="45720" rIns="91440" bIns="45720">
            <a:spAutoFit/>
          </a:bodyPr>
          <a:lstStyle/>
          <a:p>
            <a:pPr algn="ctr">
              <a:lnSpc>
                <a:spcPct val="150000"/>
              </a:lnSpc>
            </a:pPr>
            <a:r>
              <a:rPr lang="zh-TW" altLang="en-US" sz="5400" dirty="0">
                <a:solidFill>
                  <a:schemeClr val="bg1"/>
                </a:solidFill>
                <a:latin typeface="思源黑体 CN Light" panose="020B0300000000000000" pitchFamily="34" charset="-122"/>
                <a:ea typeface="思源黑体 CN Light" panose="020B0300000000000000" pitchFamily="34" charset="-122"/>
              </a:rPr>
              <a:t>首頁雛型</a:t>
            </a:r>
            <a:endParaRPr lang="zh-CN" altLang="en-US" sz="5400" dirty="0">
              <a:solidFill>
                <a:schemeClr val="bg1"/>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6983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7"/>
          <p:cNvPicPr>
            <a:picLocks noChangeAspect="1"/>
          </p:cNvPicPr>
          <p:nvPr/>
        </p:nvPicPr>
        <p:blipFill rotWithShape="1">
          <a:blip r:embed="rId2">
            <a:extLst>
              <a:ext uri="{28A0092B-C50C-407E-A947-70E740481C1C}">
                <a14:useLocalDpi xmlns:a14="http://schemas.microsoft.com/office/drawing/2010/main" val="0"/>
              </a:ext>
            </a:extLst>
          </a:blip>
          <a:srcRect r="28325" b="42284"/>
          <a:stretch/>
        </p:blipFill>
        <p:spPr>
          <a:xfrm>
            <a:off x="179360" y="1105042"/>
            <a:ext cx="12012640" cy="5441146"/>
          </a:xfrm>
          <a:prstGeom prst="rect">
            <a:avLst/>
          </a:prstGeom>
        </p:spPr>
      </p:pic>
      <p:sp>
        <p:nvSpPr>
          <p:cNvPr id="3" name="矩形 2"/>
          <p:cNvSpPr/>
          <p:nvPr/>
        </p:nvSpPr>
        <p:spPr>
          <a:xfrm>
            <a:off x="3900165" y="311812"/>
            <a:ext cx="4391671" cy="1193660"/>
          </a:xfrm>
          <a:prstGeom prst="rect">
            <a:avLst/>
          </a:prstGeom>
        </p:spPr>
        <p:txBody>
          <a:bodyPr wrap="square">
            <a:spAutoFit/>
          </a:bodyPr>
          <a:lstStyle/>
          <a:p>
            <a:pPr algn="ctr">
              <a:lnSpc>
                <a:spcPct val="150000"/>
              </a:lnSpc>
            </a:pPr>
            <a:r>
              <a:rPr lang="zh-TW" altLang="en-US" sz="5400" dirty="0">
                <a:solidFill>
                  <a:srgbClr val="1E78E8"/>
                </a:solidFill>
                <a:latin typeface="思源黑体 CN Light" panose="020B0300000000000000" pitchFamily="34" charset="-122"/>
                <a:ea typeface="思源黑体 CN Light" panose="020B0300000000000000" pitchFamily="34" charset="-122"/>
              </a:rPr>
              <a:t>資訊頁雛型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12349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529" y="3342314"/>
            <a:ext cx="3735950" cy="3996349"/>
            <a:chOff x="1508125" y="1420813"/>
            <a:chExt cx="2232025" cy="2387600"/>
          </a:xfrm>
        </p:grpSpPr>
        <p:sp>
          <p:nvSpPr>
            <p:cNvPr id="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5384401" y="730318"/>
            <a:ext cx="1415772" cy="1064587"/>
          </a:xfrm>
          <a:prstGeom prst="rect">
            <a:avLst/>
          </a:prstGeom>
        </p:spPr>
        <p:txBody>
          <a:bodyPr wrap="none">
            <a:spAutoFit/>
          </a:bodyPr>
          <a:lstStyle/>
          <a:p>
            <a:pPr algn="ctr">
              <a:lnSpc>
                <a:spcPct val="150000"/>
              </a:lnSpc>
            </a:pPr>
            <a:r>
              <a:rPr lang="zh-CN" altLang="en-US" sz="4800" b="1" dirty="0">
                <a:solidFill>
                  <a:srgbClr val="1E78E8"/>
                </a:solidFill>
                <a:latin typeface="Microsoft JhengHei" panose="020B0604030504040204" pitchFamily="34" charset="-120"/>
                <a:ea typeface="Microsoft JhengHei" panose="020B0604030504040204" pitchFamily="34" charset="-120"/>
              </a:rPr>
              <a:t>目錄</a:t>
            </a:r>
          </a:p>
        </p:txBody>
      </p:sp>
      <p:sp>
        <p:nvSpPr>
          <p:cNvPr id="14" name="矩形 13"/>
          <p:cNvSpPr/>
          <p:nvPr/>
        </p:nvSpPr>
        <p:spPr>
          <a:xfrm>
            <a:off x="5533570" y="1794905"/>
            <a:ext cx="1124860" cy="369332"/>
          </a:xfrm>
          <a:prstGeom prst="rect">
            <a:avLst/>
          </a:prstGeom>
        </p:spPr>
        <p:txBody>
          <a:bodyPr wrap="none">
            <a:spAutoFit/>
          </a:bodyPr>
          <a:lstStyle/>
          <a:p>
            <a:pPr algn="ctr"/>
            <a:r>
              <a:rPr lang="en-US" altLang="zh-CN" dirty="0">
                <a:solidFill>
                  <a:schemeClr val="tx1">
                    <a:lumMod val="65000"/>
                    <a:lumOff val="35000"/>
                  </a:schemeClr>
                </a:solidFill>
                <a:latin typeface="思源黑体 CN Light" panose="020B0300000000000000" pitchFamily="34" charset="-122"/>
                <a:ea typeface="思源黑体 CN Light" panose="020B0300000000000000" pitchFamily="34" charset="-122"/>
              </a:rPr>
              <a:t>Contents</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43F79947-E890-AD4C-B128-E0195C7F634E}"/>
              </a:ext>
            </a:extLst>
          </p:cNvPr>
          <p:cNvGrpSpPr/>
          <p:nvPr/>
        </p:nvGrpSpPr>
        <p:grpSpPr>
          <a:xfrm>
            <a:off x="3388260" y="3049926"/>
            <a:ext cx="5415480" cy="1706036"/>
            <a:chOff x="3406548" y="3049926"/>
            <a:chExt cx="5415480" cy="1706036"/>
          </a:xfrm>
        </p:grpSpPr>
        <p:grpSp>
          <p:nvGrpSpPr>
            <p:cNvPr id="21" name="组合 20"/>
            <p:cNvGrpSpPr/>
            <p:nvPr/>
          </p:nvGrpSpPr>
          <p:grpSpPr>
            <a:xfrm>
              <a:off x="3406548" y="3049926"/>
              <a:ext cx="2320997" cy="584775"/>
              <a:chOff x="3415737" y="2889180"/>
              <a:chExt cx="2320997" cy="58477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737" y="2934142"/>
                <a:ext cx="494856" cy="494856"/>
              </a:xfrm>
              <a:prstGeom prst="rect">
                <a:avLst/>
              </a:prstGeom>
            </p:spPr>
          </p:pic>
          <p:sp>
            <p:nvSpPr>
              <p:cNvPr id="15" name="矩形 14"/>
              <p:cNvSpPr/>
              <p:nvPr/>
            </p:nvSpPr>
            <p:spPr>
              <a:xfrm>
                <a:off x="3910593" y="2889180"/>
                <a:ext cx="1826141" cy="584775"/>
              </a:xfrm>
              <a:prstGeom prst="rect">
                <a:avLst/>
              </a:prstGeom>
            </p:spPr>
            <p:txBody>
              <a:bodyPr wrap="none">
                <a:spAutoFit/>
              </a:bodyPr>
              <a:lstStyle/>
              <a:p>
                <a:r>
                  <a:rPr lang="zh-TW" altLang="en-US" sz="3200" b="1" dirty="0">
                    <a:solidFill>
                      <a:srgbClr val="EF8858"/>
                    </a:solidFill>
                    <a:latin typeface="Microsoft JhengHei" panose="020B0604030504040204" pitchFamily="34" charset="-120"/>
                    <a:ea typeface="Microsoft JhengHei" panose="020B0604030504040204" pitchFamily="34" charset="-120"/>
                  </a:rPr>
                  <a:t>開發動機</a:t>
                </a:r>
                <a:endParaRPr lang="zh-CN" altLang="en-US" sz="3200" b="1" dirty="0">
                  <a:solidFill>
                    <a:srgbClr val="EF8858"/>
                  </a:solidFill>
                  <a:latin typeface="Microsoft JhengHei" panose="020B0604030504040204" pitchFamily="34" charset="-120"/>
                  <a:ea typeface="Microsoft JhengHei" panose="020B0604030504040204" pitchFamily="34" charset="-120"/>
                </a:endParaRPr>
              </a:p>
            </p:txBody>
          </p:sp>
        </p:grpSp>
        <p:grpSp>
          <p:nvGrpSpPr>
            <p:cNvPr id="22" name="组合 21"/>
            <p:cNvGrpSpPr/>
            <p:nvPr/>
          </p:nvGrpSpPr>
          <p:grpSpPr>
            <a:xfrm>
              <a:off x="6501034" y="3049926"/>
              <a:ext cx="2320994" cy="584775"/>
              <a:chOff x="5441631" y="2902756"/>
              <a:chExt cx="2320994" cy="584775"/>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1631" y="2934142"/>
                <a:ext cx="494853" cy="494853"/>
              </a:xfrm>
              <a:prstGeom prst="rect">
                <a:avLst/>
              </a:prstGeom>
            </p:spPr>
          </p:pic>
          <p:sp>
            <p:nvSpPr>
              <p:cNvPr id="29" name="矩形 28"/>
              <p:cNvSpPr/>
              <p:nvPr/>
            </p:nvSpPr>
            <p:spPr>
              <a:xfrm>
                <a:off x="5936484" y="2902756"/>
                <a:ext cx="1826141" cy="584775"/>
              </a:xfrm>
              <a:prstGeom prst="rect">
                <a:avLst/>
              </a:prstGeom>
            </p:spPr>
            <p:txBody>
              <a:bodyPr wrap="none">
                <a:spAutoFit/>
              </a:bodyPr>
              <a:lstStyle/>
              <a:p>
                <a:r>
                  <a:rPr lang="zh-TW" altLang="en-US" sz="3200" b="1" dirty="0">
                    <a:solidFill>
                      <a:srgbClr val="F5C643"/>
                    </a:solidFill>
                    <a:latin typeface="Microsoft JhengHei" panose="020B0604030504040204" pitchFamily="34" charset="-120"/>
                    <a:ea typeface="Microsoft JhengHei" panose="020B0604030504040204" pitchFamily="34" charset="-120"/>
                  </a:rPr>
                  <a:t>開發規劃</a:t>
                </a:r>
                <a:endParaRPr lang="zh-CN" altLang="en-US" sz="3200" b="1" dirty="0">
                  <a:solidFill>
                    <a:srgbClr val="F5C643"/>
                  </a:solidFill>
                  <a:latin typeface="Microsoft JhengHei" panose="020B0604030504040204" pitchFamily="34" charset="-120"/>
                  <a:ea typeface="Microsoft JhengHei" panose="020B0604030504040204" pitchFamily="34" charset="-120"/>
                </a:endParaRPr>
              </a:p>
            </p:txBody>
          </p:sp>
        </p:grpSp>
        <p:grpSp>
          <p:nvGrpSpPr>
            <p:cNvPr id="23" name="组合 22"/>
            <p:cNvGrpSpPr/>
            <p:nvPr/>
          </p:nvGrpSpPr>
          <p:grpSpPr>
            <a:xfrm>
              <a:off x="6501034" y="4166608"/>
              <a:ext cx="2320994" cy="584775"/>
              <a:chOff x="7467525" y="2889180"/>
              <a:chExt cx="2320994" cy="584775"/>
            </a:xfrm>
          </p:grpSpPr>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525" y="2934142"/>
                <a:ext cx="494853" cy="494853"/>
              </a:xfrm>
              <a:prstGeom prst="rect">
                <a:avLst/>
              </a:prstGeom>
            </p:spPr>
          </p:pic>
          <p:sp>
            <p:nvSpPr>
              <p:cNvPr id="30" name="矩形 29"/>
              <p:cNvSpPr/>
              <p:nvPr/>
            </p:nvSpPr>
            <p:spPr>
              <a:xfrm>
                <a:off x="7962378" y="2889180"/>
                <a:ext cx="1826141" cy="584775"/>
              </a:xfrm>
              <a:prstGeom prst="rect">
                <a:avLst/>
              </a:prstGeom>
            </p:spPr>
            <p:txBody>
              <a:bodyPr wrap="none">
                <a:spAutoFit/>
              </a:bodyPr>
              <a:lstStyle/>
              <a:p>
                <a:r>
                  <a:rPr lang="zh-TW" altLang="en-US" sz="3200" b="1" dirty="0">
                    <a:solidFill>
                      <a:srgbClr val="54BBF3"/>
                    </a:solidFill>
                    <a:latin typeface="Microsoft JhengHei" panose="020B0604030504040204" pitchFamily="34" charset="-120"/>
                    <a:ea typeface="Microsoft JhengHei" panose="020B0604030504040204" pitchFamily="34" charset="-120"/>
                  </a:rPr>
                  <a:t>網站架構</a:t>
                </a:r>
                <a:endParaRPr lang="zh-CN" altLang="en-US" sz="3200" b="1" dirty="0">
                  <a:solidFill>
                    <a:srgbClr val="54BBF3"/>
                  </a:solidFill>
                  <a:latin typeface="Microsoft JhengHei" panose="020B0604030504040204" pitchFamily="34" charset="-120"/>
                  <a:ea typeface="Microsoft JhengHei" panose="020B0604030504040204" pitchFamily="34" charset="-120"/>
                </a:endParaRPr>
              </a:p>
            </p:txBody>
          </p:sp>
        </p:grpSp>
        <p:grpSp>
          <p:nvGrpSpPr>
            <p:cNvPr id="31" name="组合 37">
              <a:extLst>
                <a:ext uri="{FF2B5EF4-FFF2-40B4-BE49-F238E27FC236}">
                  <a16:creationId xmlns:a16="http://schemas.microsoft.com/office/drawing/2014/main" id="{7CAB165F-6B71-DF43-8C3A-73F2CF79C550}"/>
                </a:ext>
              </a:extLst>
            </p:cNvPr>
            <p:cNvGrpSpPr/>
            <p:nvPr/>
          </p:nvGrpSpPr>
          <p:grpSpPr>
            <a:xfrm>
              <a:off x="3406551" y="4171187"/>
              <a:ext cx="2320994" cy="584775"/>
              <a:chOff x="5335904" y="4057835"/>
              <a:chExt cx="2320994" cy="584775"/>
            </a:xfrm>
          </p:grpSpPr>
          <p:pic>
            <p:nvPicPr>
              <p:cNvPr id="32" name="图片 11">
                <a:extLst>
                  <a:ext uri="{FF2B5EF4-FFF2-40B4-BE49-F238E27FC236}">
                    <a16:creationId xmlns:a16="http://schemas.microsoft.com/office/drawing/2014/main" id="{92A73C64-8611-014C-B44F-E665DB9C64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5904" y="4098218"/>
                <a:ext cx="494853" cy="494853"/>
              </a:xfrm>
              <a:prstGeom prst="rect">
                <a:avLst/>
              </a:prstGeom>
            </p:spPr>
          </p:pic>
          <p:sp>
            <p:nvSpPr>
              <p:cNvPr id="33" name="矩形 32">
                <a:extLst>
                  <a:ext uri="{FF2B5EF4-FFF2-40B4-BE49-F238E27FC236}">
                    <a16:creationId xmlns:a16="http://schemas.microsoft.com/office/drawing/2014/main" id="{AA60C524-11A2-5647-A05A-A3E02D439FC3}"/>
                  </a:ext>
                </a:extLst>
              </p:cNvPr>
              <p:cNvSpPr/>
              <p:nvPr/>
            </p:nvSpPr>
            <p:spPr>
              <a:xfrm>
                <a:off x="5830757" y="4057835"/>
                <a:ext cx="1826141" cy="584775"/>
              </a:xfrm>
              <a:prstGeom prst="rect">
                <a:avLst/>
              </a:prstGeom>
            </p:spPr>
            <p:txBody>
              <a:bodyPr wrap="none">
                <a:spAutoFit/>
              </a:bodyPr>
              <a:lstStyle/>
              <a:p>
                <a:r>
                  <a:rPr lang="zh-CN" altLang="en-US" sz="3200" b="1" dirty="0">
                    <a:solidFill>
                      <a:srgbClr val="5CC97C"/>
                    </a:solidFill>
                    <a:latin typeface="Microsoft JhengHei" panose="020B0604030504040204" pitchFamily="34" charset="-120"/>
                    <a:ea typeface="Microsoft JhengHei" panose="020B0604030504040204" pitchFamily="34" charset="-120"/>
                  </a:rPr>
                  <a:t>分工開發</a:t>
                </a:r>
              </a:p>
            </p:txBody>
          </p:sp>
        </p:grpSp>
      </p:grpSp>
    </p:spTree>
    <p:extLst>
      <p:ext uri="{BB962C8B-B14F-4D97-AF65-F5344CB8AC3E}">
        <p14:creationId xmlns:p14="http://schemas.microsoft.com/office/powerpoint/2010/main" val="27821045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14"/>
                                        </p:tgtEl>
                                        <p:attrNameLst>
                                          <p:attrName>style.visibility</p:attrName>
                                        </p:attrNameLst>
                                      </p:cBhvr>
                                      <p:to>
                                        <p:strVal val="visible"/>
                                      </p:to>
                                    </p:set>
                                    <p:anim calcmode="lin" valueType="num">
                                      <p:cBhvr additive="base">
                                        <p:cTn id="7" dur="350" fill="hold"/>
                                        <p:tgtEl>
                                          <p:spTgt spid="14"/>
                                        </p:tgtEl>
                                        <p:attrNameLst>
                                          <p:attrName>ppt_x</p:attrName>
                                        </p:attrNameLst>
                                      </p:cBhvr>
                                      <p:tavLst>
                                        <p:tav tm="0">
                                          <p:val>
                                            <p:strVal val="1+#ppt_w/2"/>
                                          </p:val>
                                        </p:tav>
                                        <p:tav tm="100000">
                                          <p:val>
                                            <p:strVal val="#ppt_x"/>
                                          </p:val>
                                        </p:tav>
                                      </p:tavLst>
                                    </p:anim>
                                    <p:anim calcmode="lin" valueType="num">
                                      <p:cBhvr additive="base">
                                        <p:cTn id="8" dur="35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50" fill="hold"/>
                                        <p:tgtEl>
                                          <p:spTgt spid="13"/>
                                        </p:tgtEl>
                                        <p:attrNameLst>
                                          <p:attrName>ppt_x</p:attrName>
                                        </p:attrNameLst>
                                      </p:cBhvr>
                                      <p:tavLst>
                                        <p:tav tm="0">
                                          <p:val>
                                            <p:strVal val="1+#ppt_w/2"/>
                                          </p:val>
                                        </p:tav>
                                        <p:tav tm="100000">
                                          <p:val>
                                            <p:strVal val="#ppt_x"/>
                                          </p:val>
                                        </p:tav>
                                      </p:tavLst>
                                    </p:anim>
                                    <p:anim calcmode="lin" valueType="num">
                                      <p:cBhvr additive="base">
                                        <p:cTn id="12" dur="35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840"/>
                            </p:stCondLst>
                            <p:childTnLst>
                              <p:par>
                                <p:cTn id="14" presetID="1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ppt_y</p:attrName>
                                        </p:attrNameLst>
                                      </p:cBhvr>
                                      <p:tavLst>
                                        <p:tav tm="0">
                                          <p:val>
                                            <p:strVal val="#ppt_y+#ppt_h*1.125000"/>
                                          </p:val>
                                        </p:tav>
                                        <p:tav tm="100000">
                                          <p:val>
                                            <p:strVal val="#ppt_y"/>
                                          </p:val>
                                        </p:tav>
                                      </p:tavLst>
                                    </p:anim>
                                    <p:animEffect transition="in" filter="wipe(up)">
                                      <p:cBhvr>
                                        <p:cTn id="17" dur="500"/>
                                        <p:tgtEl>
                                          <p:spTgt spid="24"/>
                                        </p:tgtEl>
                                      </p:cBhvr>
                                    </p:animEffect>
                                  </p:childTnLst>
                                </p:cTn>
                              </p:par>
                            </p:childTnLst>
                          </p:cTn>
                        </p:par>
                        <p:par>
                          <p:cTn id="18" fill="hold">
                            <p:stCondLst>
                              <p:cond delay="1340"/>
                            </p:stCondLst>
                            <p:childTnLst>
                              <p:par>
                                <p:cTn id="19" presetID="2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500"/>
                                        <p:tgtEl>
                                          <p:spTgt spid="27"/>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10" presetClass="entr" presetSubtype="0" fill="hold" nodeType="withEffect">
                                  <p:stCondLst>
                                    <p:cond delay="10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31">
            <a:extLst>
              <a:ext uri="{FF2B5EF4-FFF2-40B4-BE49-F238E27FC236}">
                <a16:creationId xmlns:a16="http://schemas.microsoft.com/office/drawing/2014/main" id="{EAE78C5B-46BF-B34F-89FB-C2840B90304D}"/>
              </a:ext>
            </a:extLst>
          </p:cNvPr>
          <p:cNvCxnSpPr>
            <a:cxnSpLocks/>
          </p:cNvCxnSpPr>
          <p:nvPr/>
        </p:nvCxnSpPr>
        <p:spPr>
          <a:xfrm>
            <a:off x="3895324" y="3404634"/>
            <a:ext cx="408219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4319709" y="3398455"/>
            <a:ext cx="3976969" cy="659540"/>
          </a:xfrm>
          <a:prstGeom prst="rect">
            <a:avLst/>
          </a:prstGeom>
          <a:noFill/>
        </p:spPr>
        <p:txBody>
          <a:bodyPr wrap="square" rtlCol="0">
            <a:spAutoFit/>
          </a:bodyPr>
          <a:lstStyle/>
          <a:p>
            <a:pPr algn="ctr">
              <a:lnSpc>
                <a:spcPct val="150000"/>
              </a:lnSpc>
            </a:pPr>
            <a:r>
              <a:rPr lang="zh-TW" altLang="en-US" sz="2800" b="1" dirty="0">
                <a:solidFill>
                  <a:srgbClr val="FFC399"/>
                </a:solidFill>
                <a:latin typeface="Microsoft JhengHei" panose="020B0604030504040204" pitchFamily="34" charset="-120"/>
                <a:ea typeface="Microsoft JhengHei" panose="020B0604030504040204" pitchFamily="34" charset="-120"/>
              </a:rPr>
              <a:t>實用、方便、快速</a:t>
            </a:r>
            <a:endParaRPr lang="zh-CN" altLang="en-US" sz="2800" b="1" dirty="0">
              <a:solidFill>
                <a:srgbClr val="FFC399"/>
              </a:solidFill>
              <a:latin typeface="Microsoft JhengHei" panose="020B0604030504040204" pitchFamily="34" charset="-120"/>
              <a:ea typeface="Microsoft JhengHei" panose="020B0604030504040204" pitchFamily="34" charset="-120"/>
            </a:endParaRPr>
          </a:p>
        </p:txBody>
      </p:sp>
      <p:pic>
        <p:nvPicPr>
          <p:cNvPr id="17" name="图片 8">
            <a:extLst>
              <a:ext uri="{FF2B5EF4-FFF2-40B4-BE49-F238E27FC236}">
                <a16:creationId xmlns:a16="http://schemas.microsoft.com/office/drawing/2014/main" id="{441FAAEA-4330-5042-BBB6-51CCE62F9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48" y="3052832"/>
            <a:ext cx="703604" cy="703604"/>
          </a:xfrm>
          <a:prstGeom prst="rect">
            <a:avLst/>
          </a:prstGeom>
        </p:spPr>
      </p:pic>
      <p:sp>
        <p:nvSpPr>
          <p:cNvPr id="18" name="矩形 17">
            <a:extLst>
              <a:ext uri="{FF2B5EF4-FFF2-40B4-BE49-F238E27FC236}">
                <a16:creationId xmlns:a16="http://schemas.microsoft.com/office/drawing/2014/main" id="{16965DA9-E5A0-FD4F-ACB9-C55556382AF7}"/>
              </a:ext>
            </a:extLst>
          </p:cNvPr>
          <p:cNvSpPr/>
          <p:nvPr/>
        </p:nvSpPr>
        <p:spPr>
          <a:xfrm>
            <a:off x="1453630" y="3044279"/>
            <a:ext cx="2441694" cy="769441"/>
          </a:xfrm>
          <a:prstGeom prst="rect">
            <a:avLst/>
          </a:prstGeom>
        </p:spPr>
        <p:txBody>
          <a:bodyPr wrap="none">
            <a:spAutoFit/>
          </a:bodyPr>
          <a:lstStyle/>
          <a:p>
            <a:r>
              <a:rPr lang="zh-TW" altLang="en-US" sz="4400" b="1" dirty="0">
                <a:solidFill>
                  <a:srgbClr val="EF8858"/>
                </a:solidFill>
                <a:latin typeface="Microsoft JhengHei" panose="020B0604030504040204" pitchFamily="34" charset="-120"/>
                <a:ea typeface="Microsoft JhengHei" panose="020B0604030504040204" pitchFamily="34" charset="-120"/>
              </a:rPr>
              <a:t>開發動機</a:t>
            </a:r>
            <a:endParaRPr lang="zh-CN" altLang="en-US" sz="4400" b="1" dirty="0">
              <a:solidFill>
                <a:srgbClr val="EF8858"/>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9292049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1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p:tgtEl>
                                          <p:spTgt spid="29"/>
                                        </p:tgtEl>
                                        <p:attrNameLst>
                                          <p:attrName>ppt_y</p:attrName>
                                        </p:attrNameLst>
                                      </p:cBhvr>
                                      <p:tavLst>
                                        <p:tav tm="0">
                                          <p:val>
                                            <p:strVal val="#ppt_y+#ppt_h*1.125000"/>
                                          </p:val>
                                        </p:tav>
                                        <p:tav tm="100000">
                                          <p:val>
                                            <p:strVal val="#ppt_y"/>
                                          </p:val>
                                        </p:tav>
                                      </p:tavLst>
                                    </p:anim>
                                    <p:animEffect transition="in" filter="wipe(up)">
                                      <p:cBhvr>
                                        <p:cTn id="11" dur="500"/>
                                        <p:tgtEl>
                                          <p:spTgt spid="2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76622" y="949672"/>
            <a:ext cx="2031325" cy="821572"/>
          </a:xfrm>
          <a:prstGeom prst="rect">
            <a:avLst/>
          </a:prstGeom>
        </p:spPr>
        <p:txBody>
          <a:bodyPr wrap="none">
            <a:spAutoFit/>
          </a:bodyPr>
          <a:lstStyle/>
          <a:p>
            <a:pPr algn="ctr">
              <a:lnSpc>
                <a:spcPct val="150000"/>
              </a:lnSpc>
            </a:pPr>
            <a:r>
              <a:rPr lang="zh-TW" altLang="en-US" sz="3600" b="1" dirty="0">
                <a:solidFill>
                  <a:srgbClr val="EF8859"/>
                </a:solidFill>
                <a:latin typeface="Microsoft JhengHei" panose="020B0604030504040204" pitchFamily="34" charset="-120"/>
                <a:ea typeface="Microsoft JhengHei" panose="020B0604030504040204" pitchFamily="34" charset="-120"/>
              </a:rPr>
              <a:t>開發動機</a:t>
            </a:r>
            <a:endParaRPr lang="zh-CN" altLang="en-US" sz="3600" b="1" dirty="0">
              <a:solidFill>
                <a:srgbClr val="EF8859"/>
              </a:solidFill>
              <a:latin typeface="Microsoft JhengHei" panose="020B0604030504040204" pitchFamily="34" charset="-120"/>
              <a:ea typeface="Microsoft JhengHei" panose="020B0604030504040204" pitchFamily="34" charset="-120"/>
            </a:endParaRPr>
          </a:p>
        </p:txBody>
      </p:sp>
      <p:sp>
        <p:nvSpPr>
          <p:cNvPr id="8" name="矩形 7"/>
          <p:cNvSpPr/>
          <p:nvPr/>
        </p:nvSpPr>
        <p:spPr>
          <a:xfrm>
            <a:off x="4153293" y="1846058"/>
            <a:ext cx="3877985" cy="369332"/>
          </a:xfrm>
          <a:prstGeom prst="rect">
            <a:avLst/>
          </a:prstGeom>
        </p:spPr>
        <p:txBody>
          <a:bodyPr wrap="none">
            <a:spAutoFit/>
          </a:bodyPr>
          <a:lstStyle/>
          <a:p>
            <a:pPr algn="ctr"/>
            <a:r>
              <a:rPr lang="zh-TW" altLang="en-US" dirty="0">
                <a:solidFill>
                  <a:schemeClr val="bg2">
                    <a:lumMod val="75000"/>
                  </a:schemeClr>
                </a:solidFill>
                <a:latin typeface="Microsoft JhengHei" panose="020B0604030504040204" pitchFamily="34" charset="-120"/>
                <a:ea typeface="Microsoft JhengHei" panose="020B0604030504040204" pitchFamily="34" charset="-120"/>
              </a:rPr>
              <a:t>我們需要一個更貼近人性的搶票系統</a:t>
            </a:r>
            <a:endParaRPr lang="zh-CN" altLang="en-US" dirty="0">
              <a:solidFill>
                <a:schemeClr val="bg2">
                  <a:lumMod val="75000"/>
                </a:schemeClr>
              </a:solidFill>
              <a:latin typeface="Microsoft JhengHei" panose="020B0604030504040204" pitchFamily="34" charset="-120"/>
              <a:ea typeface="Microsoft JhengHei" panose="020B0604030504040204" pitchFamily="34" charset="-120"/>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369217" y="394190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309024" y="2966981"/>
            <a:ext cx="7566520" cy="2062103"/>
          </a:xfrm>
          <a:prstGeom prst="rect">
            <a:avLst/>
          </a:prstGeom>
          <a:noFill/>
        </p:spPr>
        <p:txBody>
          <a:bodyPr wrap="square" lIns="91440" tIns="45720" rIns="91440" bIns="45720" anchor="ctr">
            <a:spAutoFit/>
          </a:bodyPr>
          <a:lstStyle/>
          <a:p>
            <a:r>
              <a:rPr lang="zh-TW" altLang="en-US" sz="3200" dirty="0">
                <a:latin typeface="Microsoft JhengHei" panose="020B0604030504040204" pitchFamily="34" charset="-120"/>
                <a:ea typeface="Microsoft JhengHei" panose="020B0604030504040204" pitchFamily="34" charset="-120"/>
              </a:rPr>
              <a:t>每當有喜愛的團體或歌手，發布新的演唱會資訊時，總是得將搶票時間特別記錄下來，一般的演唱會情報站，又通常只是臉書，缺乏搜尋與排版功能。</a:t>
            </a:r>
          </a:p>
        </p:txBody>
      </p:sp>
    </p:spTree>
    <p:extLst>
      <p:ext uri="{BB962C8B-B14F-4D97-AF65-F5344CB8AC3E}">
        <p14:creationId xmlns:p14="http://schemas.microsoft.com/office/powerpoint/2010/main" val="33811216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7A412725-1E6A-D540-9C00-BEF65626B885}"/>
              </a:ext>
            </a:extLst>
          </p:cNvPr>
          <p:cNvSpPr/>
          <p:nvPr/>
        </p:nvSpPr>
        <p:spPr>
          <a:xfrm>
            <a:off x="4593273" y="2372025"/>
            <a:ext cx="6781023" cy="1825884"/>
          </a:xfrm>
          <a:prstGeom prst="rect">
            <a:avLst/>
          </a:prstGeom>
        </p:spPr>
        <p:txBody>
          <a:bodyPr wrap="none">
            <a:spAutoFit/>
          </a:bodyPr>
          <a:lstStyle/>
          <a:p>
            <a:pPr>
              <a:lnSpc>
                <a:spcPct val="150000"/>
              </a:lnSpc>
            </a:pPr>
            <a:r>
              <a:rPr lang="zh-TW" altLang="en-US" sz="4000" b="1" dirty="0">
                <a:latin typeface="Microsoft JhengHei" panose="020B0604030504040204" pitchFamily="34" charset="-120"/>
                <a:ea typeface="Microsoft JhengHei" panose="020B0604030504040204" pitchFamily="34" charset="-120"/>
              </a:rPr>
              <a:t>因此，</a:t>
            </a:r>
            <a:endParaRPr lang="en-US" altLang="zh-TW" sz="4000" b="1" dirty="0">
              <a:latin typeface="Microsoft JhengHei" panose="020B0604030504040204" pitchFamily="34" charset="-120"/>
              <a:ea typeface="Microsoft JhengHei" panose="020B0604030504040204" pitchFamily="34" charset="-120"/>
            </a:endParaRPr>
          </a:p>
          <a:p>
            <a:pPr>
              <a:lnSpc>
                <a:spcPct val="150000"/>
              </a:lnSpc>
            </a:pPr>
            <a:r>
              <a:rPr lang="zh-TW" altLang="en-US" sz="4000" b="1" dirty="0">
                <a:latin typeface="Microsoft JhengHei" panose="020B0604030504040204" pitchFamily="34" charset="-120"/>
                <a:ea typeface="Microsoft JhengHei" panose="020B0604030504040204" pitchFamily="34" charset="-120"/>
              </a:rPr>
              <a:t>如果有網站能做到以下功能</a:t>
            </a:r>
            <a:r>
              <a:rPr lang="en-US" altLang="zh-TW" sz="4000" b="1" dirty="0">
                <a:latin typeface="Microsoft JhengHei" panose="020B0604030504040204" pitchFamily="34" charset="-120"/>
                <a:ea typeface="Microsoft JhengHei" panose="020B0604030504040204" pitchFamily="34" charset="-120"/>
              </a:rPr>
              <a:t>…</a:t>
            </a:r>
          </a:p>
        </p:txBody>
      </p:sp>
      <p:pic>
        <p:nvPicPr>
          <p:cNvPr id="29" name="圖片 28" descr="一張含有 運輸 的圖片&#10;&#10;自動產生的描述">
            <a:extLst>
              <a:ext uri="{FF2B5EF4-FFF2-40B4-BE49-F238E27FC236}">
                <a16:creationId xmlns:a16="http://schemas.microsoft.com/office/drawing/2014/main" id="{0AA79F9A-D660-7B43-BEB8-14B1EA61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237" y="1955328"/>
            <a:ext cx="3001531" cy="3001531"/>
          </a:xfrm>
          <a:prstGeom prst="rect">
            <a:avLst/>
          </a:prstGeom>
        </p:spPr>
      </p:pic>
    </p:spTree>
    <p:extLst>
      <p:ext uri="{BB962C8B-B14F-4D97-AF65-F5344CB8AC3E}">
        <p14:creationId xmlns:p14="http://schemas.microsoft.com/office/powerpoint/2010/main" val="12780187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 calcmode="lin" valueType="num">
                                      <p:cBhvr additive="base">
                                        <p:cTn id="7" dur="350" fill="hold"/>
                                        <p:tgtEl>
                                          <p:spTgt spid="16"/>
                                        </p:tgtEl>
                                        <p:attrNameLst>
                                          <p:attrName>ppt_x</p:attrName>
                                        </p:attrNameLst>
                                      </p:cBhvr>
                                      <p:tavLst>
                                        <p:tav tm="0">
                                          <p:val>
                                            <p:strVal val="1+#ppt_w/2"/>
                                          </p:val>
                                        </p:tav>
                                        <p:tav tm="100000">
                                          <p:val>
                                            <p:strVal val="#ppt_x"/>
                                          </p:val>
                                        </p:tav>
                                      </p:tavLst>
                                    </p:anim>
                                    <p:anim calcmode="lin" valueType="num">
                                      <p:cBhvr additive="base">
                                        <p:cTn id="8" dur="35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76622" y="949672"/>
            <a:ext cx="2031325" cy="821572"/>
          </a:xfrm>
          <a:prstGeom prst="rect">
            <a:avLst/>
          </a:prstGeom>
        </p:spPr>
        <p:txBody>
          <a:bodyPr wrap="none">
            <a:spAutoFit/>
          </a:bodyPr>
          <a:lstStyle/>
          <a:p>
            <a:pPr algn="ctr">
              <a:lnSpc>
                <a:spcPct val="150000"/>
              </a:lnSpc>
            </a:pPr>
            <a:r>
              <a:rPr lang="zh-TW" altLang="en-US" sz="3600" b="1" dirty="0">
                <a:solidFill>
                  <a:srgbClr val="EF8859"/>
                </a:solidFill>
                <a:latin typeface="Microsoft JhengHei" panose="020B0604030504040204" pitchFamily="34" charset="-120"/>
                <a:ea typeface="Microsoft JhengHei" panose="020B0604030504040204" pitchFamily="34" charset="-120"/>
              </a:rPr>
              <a:t>開發動機</a:t>
            </a:r>
            <a:endParaRPr lang="zh-CN" altLang="en-US" sz="3600" b="1" dirty="0">
              <a:solidFill>
                <a:srgbClr val="EF8859"/>
              </a:solidFill>
              <a:latin typeface="Microsoft JhengHei" panose="020B0604030504040204" pitchFamily="34" charset="-120"/>
              <a:ea typeface="Microsoft JhengHei" panose="020B0604030504040204" pitchFamily="34" charset="-120"/>
            </a:endParaRPr>
          </a:p>
        </p:txBody>
      </p:sp>
      <p:sp>
        <p:nvSpPr>
          <p:cNvPr id="8" name="矩形 7"/>
          <p:cNvSpPr/>
          <p:nvPr/>
        </p:nvSpPr>
        <p:spPr>
          <a:xfrm>
            <a:off x="4153293" y="1846058"/>
            <a:ext cx="3877985" cy="369332"/>
          </a:xfrm>
          <a:prstGeom prst="rect">
            <a:avLst/>
          </a:prstGeom>
        </p:spPr>
        <p:txBody>
          <a:bodyPr wrap="none">
            <a:spAutoFit/>
          </a:bodyPr>
          <a:lstStyle/>
          <a:p>
            <a:pPr algn="ctr"/>
            <a:r>
              <a:rPr lang="zh-TW" altLang="en-US" dirty="0">
                <a:solidFill>
                  <a:schemeClr val="bg2">
                    <a:lumMod val="75000"/>
                  </a:schemeClr>
                </a:solidFill>
                <a:latin typeface="Microsoft JhengHei" panose="020B0604030504040204" pitchFamily="34" charset="-120"/>
                <a:ea typeface="Microsoft JhengHei" panose="020B0604030504040204" pitchFamily="34" charset="-120"/>
              </a:rPr>
              <a:t>我們需要一個更貼近人性的搶票系統</a:t>
            </a:r>
            <a:endParaRPr lang="zh-CN" altLang="en-US" dirty="0">
              <a:solidFill>
                <a:schemeClr val="bg2">
                  <a:lumMod val="75000"/>
                </a:schemeClr>
              </a:solidFill>
              <a:latin typeface="Microsoft JhengHei" panose="020B0604030504040204" pitchFamily="34" charset="-120"/>
              <a:ea typeface="Microsoft JhengHei" panose="020B0604030504040204" pitchFamily="34" charset="-120"/>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369217" y="394190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939975" y="2907957"/>
            <a:ext cx="6312050" cy="1955215"/>
          </a:xfrm>
          <a:prstGeom prst="rect">
            <a:avLst/>
          </a:prstGeom>
          <a:noFill/>
        </p:spPr>
        <p:txBody>
          <a:bodyPr wrap="square" lIns="91440" tIns="45720" rIns="91440" bIns="45720" anchor="ctr">
            <a:spAutoFit/>
          </a:bodyPr>
          <a:lstStyle/>
          <a:p>
            <a:pPr marL="742950" indent="-742950">
              <a:lnSpc>
                <a:spcPct val="150000"/>
              </a:lnSpc>
              <a:buAutoNum type="arabicPeriod"/>
            </a:pPr>
            <a:r>
              <a:rPr lang="zh-TW" altLang="en-US" sz="2800" dirty="0">
                <a:latin typeface="思源黑体 CN Light" panose="020B0300000000000000" pitchFamily="34" charset="-122"/>
                <a:ea typeface="思源黑体 CN Light" panose="020B0300000000000000" pitchFamily="34" charset="-122"/>
              </a:rPr>
              <a:t>演唱會資訊整合，提供查詢功能</a:t>
            </a:r>
            <a:endParaRPr lang="en-US" altLang="zh-TW" sz="2800" dirty="0">
              <a:latin typeface="思源黑体 CN Light" panose="020B0300000000000000" pitchFamily="34" charset="-122"/>
              <a:ea typeface="思源黑体 CN Light" panose="020B0300000000000000" pitchFamily="34" charset="-122"/>
            </a:endParaRPr>
          </a:p>
          <a:p>
            <a:pPr marL="742950" indent="-742950">
              <a:lnSpc>
                <a:spcPct val="150000"/>
              </a:lnSpc>
              <a:buAutoNum type="arabicPeriod"/>
            </a:pPr>
            <a:r>
              <a:rPr lang="zh-TW" altLang="en-US" sz="2800" dirty="0">
                <a:latin typeface="思源黑体 CN Light" panose="020B0300000000000000" pitchFamily="34" charset="-122"/>
                <a:ea typeface="思源黑体 CN Light" panose="020B0300000000000000" pitchFamily="34" charset="-122"/>
              </a:rPr>
              <a:t>附上售票連結，方便使用者搶票</a:t>
            </a:r>
            <a:endParaRPr lang="en-US" altLang="zh-TW" sz="2800" dirty="0">
              <a:latin typeface="思源黑体 CN Light" panose="020B0300000000000000" pitchFamily="34" charset="-122"/>
              <a:ea typeface="思源黑体 CN Light" panose="020B0300000000000000" pitchFamily="34" charset="-122"/>
            </a:endParaRPr>
          </a:p>
          <a:p>
            <a:pPr marL="742950" indent="-742950">
              <a:lnSpc>
                <a:spcPct val="150000"/>
              </a:lnSpc>
              <a:buAutoNum type="arabicPeriod"/>
            </a:pPr>
            <a:r>
              <a:rPr lang="zh-TW" altLang="en-US" sz="2800" dirty="0">
                <a:latin typeface="思源黑体 CN Light" panose="020B0300000000000000" pitchFamily="34" charset="-122"/>
                <a:ea typeface="思源黑体 CN Light" panose="020B0300000000000000" pitchFamily="34" charset="-122"/>
              </a:rPr>
              <a:t>提供倒數功能，日期時間一目瞭然</a:t>
            </a:r>
            <a:endParaRPr lang="en-US" altLang="zh-TW" sz="2800" dirty="0">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5805075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31">
            <a:extLst>
              <a:ext uri="{FF2B5EF4-FFF2-40B4-BE49-F238E27FC236}">
                <a16:creationId xmlns:a16="http://schemas.microsoft.com/office/drawing/2014/main" id="{EAE78C5B-46BF-B34F-89FB-C2840B90304D}"/>
              </a:ext>
            </a:extLst>
          </p:cNvPr>
          <p:cNvCxnSpPr>
            <a:cxnSpLocks/>
          </p:cNvCxnSpPr>
          <p:nvPr/>
        </p:nvCxnSpPr>
        <p:spPr>
          <a:xfrm>
            <a:off x="3895324" y="3404634"/>
            <a:ext cx="408219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5454096" y="3547617"/>
            <a:ext cx="4508146" cy="954107"/>
          </a:xfrm>
          <a:prstGeom prst="rect">
            <a:avLst/>
          </a:prstGeom>
          <a:noFill/>
        </p:spPr>
        <p:txBody>
          <a:bodyPr wrap="square" rtlCol="0">
            <a:spAutoFit/>
          </a:bodyPr>
          <a:lstStyle/>
          <a:p>
            <a:r>
              <a:rPr lang="zh-TW" altLang="en-US" sz="2800" b="1" dirty="0">
                <a:solidFill>
                  <a:srgbClr val="F2D87A"/>
                </a:solidFill>
                <a:latin typeface="Microsoft JhengHei" panose="020B0604030504040204" pitchFamily="34" charset="-120"/>
                <a:ea typeface="Microsoft JhengHei" panose="020B0604030504040204" pitchFamily="34" charset="-120"/>
              </a:rPr>
              <a:t>事情一拖再拖</a:t>
            </a:r>
            <a:endParaRPr lang="en-US" altLang="zh-TW" sz="2800" b="1" dirty="0">
              <a:solidFill>
                <a:srgbClr val="F2D87A"/>
              </a:solidFill>
              <a:latin typeface="Microsoft JhengHei" panose="020B0604030504040204" pitchFamily="34" charset="-120"/>
              <a:ea typeface="Microsoft JhengHei" panose="020B0604030504040204" pitchFamily="34" charset="-120"/>
            </a:endParaRPr>
          </a:p>
          <a:p>
            <a:r>
              <a:rPr lang="zh-TW" altLang="en-US" sz="2800" b="1" dirty="0">
                <a:solidFill>
                  <a:srgbClr val="F2D87A"/>
                </a:solidFill>
                <a:latin typeface="Microsoft JhengHei" panose="020B0604030504040204" pitchFamily="34" charset="-120"/>
                <a:ea typeface="Microsoft JhengHei" panose="020B0604030504040204" pitchFamily="34" charset="-120"/>
              </a:rPr>
              <a:t>就失去效率</a:t>
            </a:r>
            <a:endParaRPr lang="zh-CN" altLang="en-US" sz="2800" b="1" dirty="0">
              <a:solidFill>
                <a:srgbClr val="F2D87A"/>
              </a:solidFill>
              <a:latin typeface="Microsoft JhengHei" panose="020B0604030504040204" pitchFamily="34" charset="-120"/>
              <a:ea typeface="Microsoft JhengHei" panose="020B0604030504040204" pitchFamily="34" charset="-120"/>
            </a:endParaRPr>
          </a:p>
        </p:txBody>
      </p:sp>
      <p:pic>
        <p:nvPicPr>
          <p:cNvPr id="12" name="图片 5">
            <a:extLst>
              <a:ext uri="{FF2B5EF4-FFF2-40B4-BE49-F238E27FC236}">
                <a16:creationId xmlns:a16="http://schemas.microsoft.com/office/drawing/2014/main" id="{60F9CB1C-3922-4D4D-B17C-61CE26724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461" y="3077198"/>
            <a:ext cx="703604" cy="703604"/>
          </a:xfrm>
          <a:prstGeom prst="rect">
            <a:avLst/>
          </a:prstGeom>
        </p:spPr>
      </p:pic>
      <p:sp>
        <p:nvSpPr>
          <p:cNvPr id="13" name="矩形 12">
            <a:extLst>
              <a:ext uri="{FF2B5EF4-FFF2-40B4-BE49-F238E27FC236}">
                <a16:creationId xmlns:a16="http://schemas.microsoft.com/office/drawing/2014/main" id="{D516FFFE-175D-0F4A-A1CA-9621FABF72B7}"/>
              </a:ext>
            </a:extLst>
          </p:cNvPr>
          <p:cNvSpPr/>
          <p:nvPr/>
        </p:nvSpPr>
        <p:spPr>
          <a:xfrm>
            <a:off x="1453630" y="3052832"/>
            <a:ext cx="2795221" cy="769441"/>
          </a:xfrm>
          <a:prstGeom prst="rect">
            <a:avLst/>
          </a:prstGeom>
        </p:spPr>
        <p:txBody>
          <a:bodyPr wrap="square">
            <a:spAutoFit/>
          </a:bodyPr>
          <a:lstStyle/>
          <a:p>
            <a:r>
              <a:rPr lang="zh-TW" altLang="en-US" sz="4400" b="1" dirty="0">
                <a:solidFill>
                  <a:srgbClr val="F5C643"/>
                </a:solidFill>
                <a:latin typeface="Microsoft JhengHei" panose="020B0604030504040204" pitchFamily="34" charset="-120"/>
                <a:ea typeface="Microsoft JhengHei" panose="020B0604030504040204" pitchFamily="34" charset="-120"/>
              </a:rPr>
              <a:t>開發規劃</a:t>
            </a:r>
            <a:endParaRPr lang="zh-CN" altLang="en-US" sz="4400" b="1" dirty="0">
              <a:solidFill>
                <a:srgbClr val="F5C643"/>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4620063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1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p:tgtEl>
                                          <p:spTgt spid="29"/>
                                        </p:tgtEl>
                                        <p:attrNameLst>
                                          <p:attrName>ppt_y</p:attrName>
                                        </p:attrNameLst>
                                      </p:cBhvr>
                                      <p:tavLst>
                                        <p:tav tm="0">
                                          <p:val>
                                            <p:strVal val="#ppt_y+#ppt_h*1.125000"/>
                                          </p:val>
                                        </p:tav>
                                        <p:tav tm="100000">
                                          <p:val>
                                            <p:strVal val="#ppt_y"/>
                                          </p:val>
                                        </p:tav>
                                      </p:tavLst>
                                    </p:anim>
                                    <p:animEffect transition="in" filter="wipe(up)">
                                      <p:cBhvr>
                                        <p:cTn id="11" dur="500"/>
                                        <p:tgtEl>
                                          <p:spTgt spid="2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49292" y="2146677"/>
            <a:ext cx="1047403" cy="861774"/>
          </a:xfrm>
          <a:prstGeom prst="rect">
            <a:avLst/>
          </a:prstGeom>
          <a:noFill/>
        </p:spPr>
        <p:txBody>
          <a:bodyPr wrap="none" rtlCol="0">
            <a:spAutoFit/>
          </a:bodyPr>
          <a:lstStyle/>
          <a:p>
            <a:r>
              <a:rPr lang="en-US" altLang="zh-CN" i="1" dirty="0">
                <a:solidFill>
                  <a:schemeClr val="bg1">
                    <a:lumMod val="50000"/>
                  </a:schemeClr>
                </a:solidFill>
              </a:rPr>
              <a:t>Mar.</a:t>
            </a:r>
            <a:r>
              <a:rPr lang="en-US" altLang="zh-TW" i="1" dirty="0">
                <a:solidFill>
                  <a:schemeClr val="bg1">
                    <a:lumMod val="50000"/>
                  </a:schemeClr>
                </a:solidFill>
              </a:rPr>
              <a:t>31th</a:t>
            </a:r>
            <a:endParaRPr lang="en-US" altLang="zh-CN" i="1" dirty="0">
              <a:solidFill>
                <a:schemeClr val="bg1">
                  <a:lumMod val="50000"/>
                </a:schemeClr>
              </a:solidFill>
            </a:endParaRPr>
          </a:p>
          <a:p>
            <a:r>
              <a:rPr lang="en-US" altLang="zh-CN" sz="3200" dirty="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8" name="矩形 7"/>
          <p:cNvSpPr/>
          <p:nvPr/>
        </p:nvSpPr>
        <p:spPr>
          <a:xfrm>
            <a:off x="5080338" y="808096"/>
            <a:ext cx="2031325" cy="825419"/>
          </a:xfrm>
          <a:prstGeom prst="rect">
            <a:avLst/>
          </a:prstGeom>
        </p:spPr>
        <p:txBody>
          <a:bodyPr wrap="none">
            <a:spAutoFit/>
          </a:bodyPr>
          <a:lstStyle/>
          <a:p>
            <a:pPr algn="ctr">
              <a:lnSpc>
                <a:spcPct val="150000"/>
              </a:lnSpc>
            </a:pPr>
            <a:r>
              <a:rPr lang="zh-TW" altLang="en-US" sz="3600" b="1" dirty="0">
                <a:solidFill>
                  <a:srgbClr val="F5C643"/>
                </a:solidFill>
                <a:latin typeface="Microsoft JhengHei" panose="020B0604030504040204" pitchFamily="34" charset="-120"/>
                <a:ea typeface="Microsoft JhengHei" panose="020B0604030504040204" pitchFamily="34" charset="-120"/>
              </a:rPr>
              <a:t>開發規劃</a:t>
            </a:r>
            <a:endParaRPr lang="zh-CN" altLang="en-US" sz="3600" b="1" dirty="0">
              <a:solidFill>
                <a:srgbClr val="F5C643"/>
              </a:solidFill>
              <a:latin typeface="Microsoft JhengHei" panose="020B0604030504040204" pitchFamily="34" charset="-120"/>
              <a:ea typeface="Microsoft JhengHei" panose="020B0604030504040204" pitchFamily="34" charset="-120"/>
            </a:endParaRPr>
          </a:p>
        </p:txBody>
      </p:sp>
      <p:sp>
        <p:nvSpPr>
          <p:cNvPr id="9" name="矩形 8"/>
          <p:cNvSpPr/>
          <p:nvPr/>
        </p:nvSpPr>
        <p:spPr>
          <a:xfrm>
            <a:off x="4503257" y="1637169"/>
            <a:ext cx="3185487" cy="369332"/>
          </a:xfrm>
          <a:prstGeom prst="rect">
            <a:avLst/>
          </a:prstGeom>
        </p:spPr>
        <p:txBody>
          <a:bodyPr wrap="none">
            <a:spAutoFit/>
          </a:bodyPr>
          <a:lstStyle/>
          <a:p>
            <a:r>
              <a:rPr lang="zh-TW" altLang="en-US" dirty="0">
                <a:solidFill>
                  <a:schemeClr val="bg2">
                    <a:lumMod val="75000"/>
                  </a:schemeClr>
                </a:solidFill>
                <a:latin typeface="Microsoft JhengHei" panose="020B0604030504040204" pitchFamily="34" charset="-120"/>
                <a:ea typeface="Microsoft JhengHei" panose="020B0604030504040204" pitchFamily="34" charset="-120"/>
              </a:rPr>
              <a:t>做事情不拖泥帶水，有條不紊</a:t>
            </a:r>
            <a:endParaRPr lang="zh-CN" altLang="en-US" dirty="0">
              <a:solidFill>
                <a:schemeClr val="bg2">
                  <a:lumMod val="75000"/>
                </a:schemeClr>
              </a:solidFill>
              <a:latin typeface="Microsoft JhengHei" panose="020B0604030504040204" pitchFamily="34" charset="-120"/>
              <a:ea typeface="Microsoft JhengHei" panose="020B0604030504040204" pitchFamily="34" charset="-120"/>
            </a:endParaRPr>
          </a:p>
        </p:txBody>
      </p:sp>
      <p:grpSp>
        <p:nvGrpSpPr>
          <p:cNvPr id="15" name="组合 14"/>
          <p:cNvGrpSpPr/>
          <p:nvPr/>
        </p:nvGrpSpPr>
        <p:grpSpPr>
          <a:xfrm>
            <a:off x="5958117" y="6490738"/>
            <a:ext cx="268343" cy="287047"/>
            <a:chOff x="1508125" y="1420813"/>
            <a:chExt cx="2232025" cy="2387600"/>
          </a:xfrm>
        </p:grpSpPr>
        <p:sp>
          <p:nvSpPr>
            <p:cNvPr id="16"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9" name="直接连接符 18"/>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908488" y="2143063"/>
            <a:ext cx="933856" cy="0"/>
          </a:xfrm>
          <a:prstGeom prst="line">
            <a:avLst/>
          </a:prstGeom>
          <a:ln w="31750">
            <a:solidFill>
              <a:srgbClr val="F5C643"/>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64429" y="2064169"/>
            <a:ext cx="1338828" cy="369332"/>
          </a:xfrm>
          <a:prstGeom prst="rect">
            <a:avLst/>
          </a:prstGeom>
        </p:spPr>
        <p:txBody>
          <a:bodyPr wrap="none">
            <a:spAutoFit/>
          </a:bodyPr>
          <a:lstStyle/>
          <a:p>
            <a:r>
              <a:rPr lang="zh-TW" altLang="en-US" dirty="0">
                <a:latin typeface="思源黑体 CN Light" panose="020B0300000000000000" pitchFamily="34" charset="-122"/>
                <a:ea typeface="思源黑体 CN Light" panose="020B0300000000000000" pitchFamily="34" charset="-122"/>
              </a:rPr>
              <a:t>將首頁完成</a:t>
            </a:r>
            <a:endParaRPr lang="zh-CN" altLang="en-US" dirty="0">
              <a:latin typeface="思源黑体 CN Light" panose="020B0300000000000000" pitchFamily="34" charset="-122"/>
              <a:ea typeface="思源黑体 CN Light" panose="020B0300000000000000" pitchFamily="34" charset="-122"/>
            </a:endParaRPr>
          </a:p>
        </p:txBody>
      </p:sp>
      <p:cxnSp>
        <p:nvCxnSpPr>
          <p:cNvPr id="13" name="直接连接符 12"/>
          <p:cNvCxnSpPr/>
          <p:nvPr/>
        </p:nvCxnSpPr>
        <p:spPr>
          <a:xfrm>
            <a:off x="3244918" y="3124730"/>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909817" y="3326066"/>
            <a:ext cx="933856" cy="0"/>
          </a:xfrm>
          <a:prstGeom prst="line">
            <a:avLst/>
          </a:prstGeom>
          <a:ln w="31750">
            <a:solidFill>
              <a:srgbClr val="F5C643"/>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856795" y="3326066"/>
            <a:ext cx="1039900" cy="861774"/>
          </a:xfrm>
          <a:prstGeom prst="rect">
            <a:avLst/>
          </a:prstGeom>
          <a:noFill/>
        </p:spPr>
        <p:txBody>
          <a:bodyPr wrap="none" rtlCol="0">
            <a:spAutoFit/>
          </a:bodyPr>
          <a:lstStyle/>
          <a:p>
            <a:r>
              <a:rPr lang="en-US" altLang="zh-TW" i="1" dirty="0">
                <a:solidFill>
                  <a:schemeClr val="bg1">
                    <a:lumMod val="50000"/>
                  </a:schemeClr>
                </a:solidFill>
              </a:rPr>
              <a:t>Apr</a:t>
            </a:r>
            <a:r>
              <a:rPr lang="en-US" altLang="zh-CN" i="1" dirty="0">
                <a:solidFill>
                  <a:schemeClr val="bg1">
                    <a:lumMod val="50000"/>
                  </a:schemeClr>
                </a:solidFill>
              </a:rPr>
              <a:t>.31th</a:t>
            </a:r>
          </a:p>
          <a:p>
            <a:r>
              <a:rPr lang="en-US" altLang="zh-CN" sz="3200" dirty="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24" name="矩形 23"/>
          <p:cNvSpPr/>
          <p:nvPr/>
        </p:nvSpPr>
        <p:spPr>
          <a:xfrm>
            <a:off x="3164429" y="3244334"/>
            <a:ext cx="2262158"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將演唱會內容頁完成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5" name="矩形 24"/>
          <p:cNvSpPr/>
          <p:nvPr/>
        </p:nvSpPr>
        <p:spPr>
          <a:xfrm>
            <a:off x="3164429" y="3609400"/>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我們預計要提供的資訊不但有演出時間、地點、歌手等等比較普通的內容，我們預計要做出倒數計時器的功能，可以讓使用者益點進去就知道還剩下多少時間演唱會就要開始</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cxnSp>
        <p:nvCxnSpPr>
          <p:cNvPr id="26" name="直接连接符 25"/>
          <p:cNvCxnSpPr/>
          <p:nvPr/>
        </p:nvCxnSpPr>
        <p:spPr>
          <a:xfrm>
            <a:off x="3263726" y="4330994"/>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64429" y="2424787"/>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一個好的首頁才能抓住使用者目光，我們預計將以一個大大的演唱會圖片作為</a:t>
            </a:r>
            <a:r>
              <a:rPr lang="en-US" altLang="zh-TW"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Back Ground</a:t>
            </a:r>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，在上面設置選單供使用者選擇地區、歌手並連結到相關演唱會頁面。</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7" name="矩形 26"/>
          <p:cNvSpPr/>
          <p:nvPr/>
        </p:nvSpPr>
        <p:spPr>
          <a:xfrm>
            <a:off x="3164429" y="4816006"/>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我們希望可以為使用者推薦熱門演唱會或是依使用者的瀏覽習慣做出個人推薦的功能，預計會用到的後端技術有可能會有資料庫管理。</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 name="矩形 1"/>
          <p:cNvSpPr/>
          <p:nvPr/>
        </p:nvSpPr>
        <p:spPr>
          <a:xfrm>
            <a:off x="3164429" y="4446674"/>
            <a:ext cx="1800493"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將後端製作完成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9" name="文本框 22"/>
          <p:cNvSpPr txBox="1"/>
          <p:nvPr/>
        </p:nvSpPr>
        <p:spPr>
          <a:xfrm>
            <a:off x="1856795" y="4549277"/>
            <a:ext cx="1039900" cy="861774"/>
          </a:xfrm>
          <a:prstGeom prst="rect">
            <a:avLst/>
          </a:prstGeom>
          <a:noFill/>
        </p:spPr>
        <p:txBody>
          <a:bodyPr wrap="none" rtlCol="0">
            <a:spAutoFit/>
          </a:bodyPr>
          <a:lstStyle/>
          <a:p>
            <a:r>
              <a:rPr lang="en-US" altLang="zh-TW" i="1" dirty="0">
                <a:solidFill>
                  <a:schemeClr val="bg1">
                    <a:lumMod val="50000"/>
                  </a:schemeClr>
                </a:solidFill>
              </a:rPr>
              <a:t>Jun</a:t>
            </a:r>
            <a:r>
              <a:rPr lang="en-US" altLang="zh-CN" i="1" dirty="0">
                <a:solidFill>
                  <a:schemeClr val="bg1">
                    <a:lumMod val="50000"/>
                  </a:schemeClr>
                </a:solidFill>
              </a:rPr>
              <a:t>.11th</a:t>
            </a:r>
          </a:p>
          <a:p>
            <a:r>
              <a:rPr lang="en-US" altLang="zh-CN" sz="3200" dirty="0">
                <a:solidFill>
                  <a:schemeClr val="bg1">
                    <a:lumMod val="50000"/>
                  </a:schemeClr>
                </a:solidFill>
              </a:rPr>
              <a:t>2016</a:t>
            </a:r>
            <a:endParaRPr lang="zh-CN" altLang="en-US" sz="3200" dirty="0">
              <a:solidFill>
                <a:schemeClr val="bg1">
                  <a:lumMod val="50000"/>
                </a:schemeClr>
              </a:solidFill>
            </a:endParaRPr>
          </a:p>
        </p:txBody>
      </p:sp>
      <p:cxnSp>
        <p:nvCxnSpPr>
          <p:cNvPr id="30" name="直接连接符 21"/>
          <p:cNvCxnSpPr/>
          <p:nvPr/>
        </p:nvCxnSpPr>
        <p:spPr>
          <a:xfrm>
            <a:off x="1898980" y="4549277"/>
            <a:ext cx="933856" cy="0"/>
          </a:xfrm>
          <a:prstGeom prst="line">
            <a:avLst/>
          </a:prstGeom>
          <a:ln w="31750">
            <a:solidFill>
              <a:srgbClr val="F5C6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3540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350" fill="hold"/>
                                        <p:tgtEl>
                                          <p:spTgt spid="8"/>
                                        </p:tgtEl>
                                        <p:attrNameLst>
                                          <p:attrName>ppt_x</p:attrName>
                                        </p:attrNameLst>
                                      </p:cBhvr>
                                      <p:tavLst>
                                        <p:tav tm="0">
                                          <p:val>
                                            <p:strVal val="1+#ppt_w/2"/>
                                          </p:val>
                                        </p:tav>
                                        <p:tav tm="100000">
                                          <p:val>
                                            <p:strVal val="#ppt_x"/>
                                          </p:val>
                                        </p:tav>
                                      </p:tavLst>
                                    </p:anim>
                                    <p:anim calcmode="lin" valueType="num">
                                      <p:cBhvr additive="base">
                                        <p:cTn id="8" dur="3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50" fill="hold"/>
                                        <p:tgtEl>
                                          <p:spTgt spid="9"/>
                                        </p:tgtEl>
                                        <p:attrNameLst>
                                          <p:attrName>ppt_x</p:attrName>
                                        </p:attrNameLst>
                                      </p:cBhvr>
                                      <p:tavLst>
                                        <p:tav tm="0">
                                          <p:val>
                                            <p:strVal val="1+#ppt_w/2"/>
                                          </p:val>
                                        </p:tav>
                                        <p:tav tm="100000">
                                          <p:val>
                                            <p:strVal val="#ppt_x"/>
                                          </p:val>
                                        </p:tav>
                                      </p:tavLst>
                                    </p:anim>
                                    <p:anim calcmode="lin" valueType="num">
                                      <p:cBhvr additive="base">
                                        <p:cTn id="12" dur="35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19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690"/>
                            </p:stCondLst>
                            <p:childTnLst>
                              <p:par>
                                <p:cTn id="18" presetID="53" presetClass="entr" presetSubtype="16" fill="hold" grpId="0" nodeType="afterEffect">
                                  <p:stCondLst>
                                    <p:cond delay="0"/>
                                  </p:stCondLst>
                                  <p:iterate type="lt">
                                    <p:tmPct val="20000"/>
                                  </p:iterate>
                                  <p:childTnLst>
                                    <p:set>
                                      <p:cBhvr>
                                        <p:cTn id="19" dur="1" fill="hold">
                                          <p:stCondLst>
                                            <p:cond delay="0"/>
                                          </p:stCondLst>
                                        </p:cTn>
                                        <p:tgtEl>
                                          <p:spTgt spid="4"/>
                                        </p:tgtEl>
                                        <p:attrNameLst>
                                          <p:attrName>style.visibility</p:attrName>
                                        </p:attrNameLst>
                                      </p:cBhvr>
                                      <p:to>
                                        <p:strVal val="visible"/>
                                      </p:to>
                                    </p:set>
                                    <p:anim calcmode="lin" valueType="num">
                                      <p:cBhvr>
                                        <p:cTn id="20" dur="250" fill="hold"/>
                                        <p:tgtEl>
                                          <p:spTgt spid="4"/>
                                        </p:tgtEl>
                                        <p:attrNameLst>
                                          <p:attrName>ppt_w</p:attrName>
                                        </p:attrNameLst>
                                      </p:cBhvr>
                                      <p:tavLst>
                                        <p:tav tm="0">
                                          <p:val>
                                            <p:fltVal val="0"/>
                                          </p:val>
                                        </p:tav>
                                        <p:tav tm="100000">
                                          <p:val>
                                            <p:strVal val="#ppt_w"/>
                                          </p:val>
                                        </p:tav>
                                      </p:tavLst>
                                    </p:anim>
                                    <p:anim calcmode="lin" valueType="num">
                                      <p:cBhvr>
                                        <p:cTn id="21" dur="250" fill="hold"/>
                                        <p:tgtEl>
                                          <p:spTgt spid="4"/>
                                        </p:tgtEl>
                                        <p:attrNameLst>
                                          <p:attrName>ppt_h</p:attrName>
                                        </p:attrNameLst>
                                      </p:cBhvr>
                                      <p:tavLst>
                                        <p:tav tm="0">
                                          <p:val>
                                            <p:fltVal val="0"/>
                                          </p:val>
                                        </p:tav>
                                        <p:tav tm="100000">
                                          <p:val>
                                            <p:strVal val="#ppt_h"/>
                                          </p:val>
                                        </p:tav>
                                      </p:tavLst>
                                    </p:anim>
                                    <p:animEffect transition="in" filter="fade">
                                      <p:cBhvr>
                                        <p:cTn id="22" dur="250"/>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69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3190"/>
                            </p:stCondLst>
                            <p:childTnLst>
                              <p:par>
                                <p:cTn id="38" presetID="53" presetClass="entr" presetSubtype="16" fill="hold" grpId="0" nodeType="afterEffect">
                                  <p:stCondLst>
                                    <p:cond delay="0"/>
                                  </p:stCondLst>
                                  <p:iterate type="lt">
                                    <p:tmPct val="20000"/>
                                  </p:iterate>
                                  <p:childTnLst>
                                    <p:set>
                                      <p:cBhvr>
                                        <p:cTn id="39" dur="1" fill="hold">
                                          <p:stCondLst>
                                            <p:cond delay="0"/>
                                          </p:stCondLst>
                                        </p:cTn>
                                        <p:tgtEl>
                                          <p:spTgt spid="23"/>
                                        </p:tgtEl>
                                        <p:attrNameLst>
                                          <p:attrName>style.visibility</p:attrName>
                                        </p:attrNameLst>
                                      </p:cBhvr>
                                      <p:to>
                                        <p:strVal val="visible"/>
                                      </p:to>
                                    </p:set>
                                    <p:anim calcmode="lin" valueType="num">
                                      <p:cBhvr>
                                        <p:cTn id="40" dur="250" fill="hold"/>
                                        <p:tgtEl>
                                          <p:spTgt spid="23"/>
                                        </p:tgtEl>
                                        <p:attrNameLst>
                                          <p:attrName>ppt_w</p:attrName>
                                        </p:attrNameLst>
                                      </p:cBhvr>
                                      <p:tavLst>
                                        <p:tav tm="0">
                                          <p:val>
                                            <p:fltVal val="0"/>
                                          </p:val>
                                        </p:tav>
                                        <p:tav tm="100000">
                                          <p:val>
                                            <p:strVal val="#ppt_w"/>
                                          </p:val>
                                        </p:tav>
                                      </p:tavLst>
                                    </p:anim>
                                    <p:anim calcmode="lin" valueType="num">
                                      <p:cBhvr>
                                        <p:cTn id="41" dur="250" fill="hold"/>
                                        <p:tgtEl>
                                          <p:spTgt spid="23"/>
                                        </p:tgtEl>
                                        <p:attrNameLst>
                                          <p:attrName>ppt_h</p:attrName>
                                        </p:attrNameLst>
                                      </p:cBhvr>
                                      <p:tavLst>
                                        <p:tav tm="0">
                                          <p:val>
                                            <p:fltVal val="0"/>
                                          </p:val>
                                        </p:tav>
                                        <p:tav tm="100000">
                                          <p:val>
                                            <p:strVal val="#ppt_h"/>
                                          </p:val>
                                        </p:tav>
                                      </p:tavLst>
                                    </p:anim>
                                    <p:animEffect transition="in" filter="fade">
                                      <p:cBhvr>
                                        <p:cTn id="42" dur="250"/>
                                        <p:tgtEl>
                                          <p:spTgt spid="23"/>
                                        </p:tgtEl>
                                      </p:cBhvr>
                                    </p:animEffect>
                                  </p:childTnLst>
                                </p:cTn>
                              </p:par>
                            </p:childTnLst>
                          </p:cTn>
                        </p:par>
                        <p:par>
                          <p:cTn id="43" fill="hold">
                            <p:stCondLst>
                              <p:cond delay="3990"/>
                            </p:stCondLst>
                            <p:childTnLst>
                              <p:par>
                                <p:cTn id="44" presetID="42"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par>
                          <p:cTn id="69" fill="hold">
                            <p:stCondLst>
                              <p:cond delay="4990"/>
                            </p:stCondLst>
                            <p:childTnLst>
                              <p:par>
                                <p:cTn id="70" presetID="53" presetClass="entr" presetSubtype="16" fill="hold" grpId="0" nodeType="afterEffect">
                                  <p:stCondLst>
                                    <p:cond delay="0"/>
                                  </p:stCondLst>
                                  <p:iterate type="lt">
                                    <p:tmPct val="20000"/>
                                  </p:iterate>
                                  <p:childTnLst>
                                    <p:set>
                                      <p:cBhvr>
                                        <p:cTn id="71" dur="1" fill="hold">
                                          <p:stCondLst>
                                            <p:cond delay="0"/>
                                          </p:stCondLst>
                                        </p:cTn>
                                        <p:tgtEl>
                                          <p:spTgt spid="29"/>
                                        </p:tgtEl>
                                        <p:attrNameLst>
                                          <p:attrName>style.visibility</p:attrName>
                                        </p:attrNameLst>
                                      </p:cBhvr>
                                      <p:to>
                                        <p:strVal val="visible"/>
                                      </p:to>
                                    </p:set>
                                    <p:anim calcmode="lin" valueType="num">
                                      <p:cBhvr>
                                        <p:cTn id="72" dur="250" fill="hold"/>
                                        <p:tgtEl>
                                          <p:spTgt spid="29"/>
                                        </p:tgtEl>
                                        <p:attrNameLst>
                                          <p:attrName>ppt_w</p:attrName>
                                        </p:attrNameLst>
                                      </p:cBhvr>
                                      <p:tavLst>
                                        <p:tav tm="0">
                                          <p:val>
                                            <p:fltVal val="0"/>
                                          </p:val>
                                        </p:tav>
                                        <p:tav tm="100000">
                                          <p:val>
                                            <p:strVal val="#ppt_w"/>
                                          </p:val>
                                        </p:tav>
                                      </p:tavLst>
                                    </p:anim>
                                    <p:anim calcmode="lin" valueType="num">
                                      <p:cBhvr>
                                        <p:cTn id="73" dur="250" fill="hold"/>
                                        <p:tgtEl>
                                          <p:spTgt spid="29"/>
                                        </p:tgtEl>
                                        <p:attrNameLst>
                                          <p:attrName>ppt_h</p:attrName>
                                        </p:attrNameLst>
                                      </p:cBhvr>
                                      <p:tavLst>
                                        <p:tav tm="0">
                                          <p:val>
                                            <p:fltVal val="0"/>
                                          </p:val>
                                        </p:tav>
                                        <p:tav tm="100000">
                                          <p:val>
                                            <p:strVal val="#ppt_h"/>
                                          </p:val>
                                        </p:tav>
                                      </p:tavLst>
                                    </p:anim>
                                    <p:animEffect transition="in" filter="fade">
                                      <p:cBhvr>
                                        <p:cTn id="74" dur="250"/>
                                        <p:tgtEl>
                                          <p:spTgt spid="29"/>
                                        </p:tgtEl>
                                      </p:cBhvr>
                                    </p:animEffect>
                                  </p:childTnLst>
                                </p:cTn>
                              </p:par>
                            </p:childTnLst>
                          </p:cTn>
                        </p:par>
                        <p:par>
                          <p:cTn id="75" fill="hold">
                            <p:stCondLst>
                              <p:cond delay="5790"/>
                            </p:stCondLst>
                            <p:childTnLst>
                              <p:par>
                                <p:cTn id="76" presetID="22" presetClass="entr" presetSubtype="8" fill="hold"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23" grpId="0"/>
      <p:bldP spid="24" grpId="0"/>
      <p:bldP spid="25" grpId="0"/>
      <p:bldP spid="21" grpId="0"/>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31">
            <a:extLst>
              <a:ext uri="{FF2B5EF4-FFF2-40B4-BE49-F238E27FC236}">
                <a16:creationId xmlns:a16="http://schemas.microsoft.com/office/drawing/2014/main" id="{EAE78C5B-46BF-B34F-89FB-C2840B90304D}"/>
              </a:ext>
            </a:extLst>
          </p:cNvPr>
          <p:cNvCxnSpPr>
            <a:cxnSpLocks/>
          </p:cNvCxnSpPr>
          <p:nvPr/>
        </p:nvCxnSpPr>
        <p:spPr>
          <a:xfrm>
            <a:off x="3895324" y="3404634"/>
            <a:ext cx="408219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5810356" y="3519192"/>
            <a:ext cx="4508146" cy="523220"/>
          </a:xfrm>
          <a:prstGeom prst="rect">
            <a:avLst/>
          </a:prstGeom>
          <a:noFill/>
        </p:spPr>
        <p:txBody>
          <a:bodyPr wrap="square" rtlCol="0">
            <a:spAutoFit/>
          </a:bodyPr>
          <a:lstStyle/>
          <a:p>
            <a:r>
              <a:rPr lang="zh-TW" altLang="en-US" sz="2800" b="1" dirty="0">
                <a:solidFill>
                  <a:srgbClr val="8FD3F3"/>
                </a:solidFill>
                <a:latin typeface="Microsoft JhengHei" panose="020B0604030504040204" pitchFamily="34" charset="-120"/>
                <a:ea typeface="Microsoft JhengHei" panose="020B0604030504040204" pitchFamily="34" charset="-120"/>
              </a:rPr>
              <a:t>萬事起頭難</a:t>
            </a:r>
            <a:endParaRPr lang="zh-CN" altLang="en-US" sz="2800" b="1" dirty="0">
              <a:solidFill>
                <a:srgbClr val="8FD3F3"/>
              </a:solidFill>
              <a:latin typeface="Microsoft JhengHei" panose="020B0604030504040204" pitchFamily="34" charset="-120"/>
              <a:ea typeface="Microsoft JhengHei" panose="020B0604030504040204" pitchFamily="34" charset="-120"/>
            </a:endParaRPr>
          </a:p>
        </p:txBody>
      </p:sp>
      <p:pic>
        <p:nvPicPr>
          <p:cNvPr id="14" name="图片 10">
            <a:extLst>
              <a:ext uri="{FF2B5EF4-FFF2-40B4-BE49-F238E27FC236}">
                <a16:creationId xmlns:a16="http://schemas.microsoft.com/office/drawing/2014/main" id="{A589E037-9B32-AE47-A509-7D8333E20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06" y="3077198"/>
            <a:ext cx="703604" cy="703604"/>
          </a:xfrm>
          <a:prstGeom prst="rect">
            <a:avLst/>
          </a:prstGeom>
        </p:spPr>
      </p:pic>
      <p:sp>
        <p:nvSpPr>
          <p:cNvPr id="16" name="矩形 15">
            <a:extLst>
              <a:ext uri="{FF2B5EF4-FFF2-40B4-BE49-F238E27FC236}">
                <a16:creationId xmlns:a16="http://schemas.microsoft.com/office/drawing/2014/main" id="{C202B6EA-442F-DF44-A1B7-46136C387773}"/>
              </a:ext>
            </a:extLst>
          </p:cNvPr>
          <p:cNvSpPr/>
          <p:nvPr/>
        </p:nvSpPr>
        <p:spPr>
          <a:xfrm>
            <a:off x="1418375" y="3044279"/>
            <a:ext cx="2441694" cy="769441"/>
          </a:xfrm>
          <a:prstGeom prst="rect">
            <a:avLst/>
          </a:prstGeom>
        </p:spPr>
        <p:txBody>
          <a:bodyPr wrap="none">
            <a:spAutoFit/>
          </a:bodyPr>
          <a:lstStyle/>
          <a:p>
            <a:r>
              <a:rPr lang="zh-TW" altLang="en-US" sz="4400" b="1" dirty="0">
                <a:solidFill>
                  <a:srgbClr val="54BBF3"/>
                </a:solidFill>
                <a:latin typeface="Microsoft JhengHei" panose="020B0604030504040204" pitchFamily="34" charset="-120"/>
                <a:ea typeface="Microsoft JhengHei" panose="020B0604030504040204" pitchFamily="34" charset="-120"/>
              </a:rPr>
              <a:t>網站</a:t>
            </a:r>
            <a:r>
              <a:rPr lang="zh-TW" altLang="en-US" sz="4400" b="1" dirty="0">
                <a:solidFill>
                  <a:srgbClr val="54BCF4"/>
                </a:solidFill>
                <a:latin typeface="Microsoft JhengHei" panose="020B0604030504040204" pitchFamily="34" charset="-120"/>
                <a:ea typeface="Microsoft JhengHei" panose="020B0604030504040204" pitchFamily="34" charset="-120"/>
              </a:rPr>
              <a:t>架</a:t>
            </a:r>
            <a:r>
              <a:rPr lang="zh-TW" altLang="en-US" sz="4400" b="1" dirty="0">
                <a:solidFill>
                  <a:srgbClr val="54BBF3"/>
                </a:solidFill>
                <a:latin typeface="Microsoft JhengHei" panose="020B0604030504040204" pitchFamily="34" charset="-120"/>
                <a:ea typeface="Microsoft JhengHei" panose="020B0604030504040204" pitchFamily="34" charset="-120"/>
              </a:rPr>
              <a:t>構</a:t>
            </a:r>
            <a:endParaRPr lang="zh-CN" altLang="en-US" sz="4400" b="1" dirty="0">
              <a:solidFill>
                <a:srgbClr val="54BBF3"/>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25183671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1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p:tgtEl>
                                          <p:spTgt spid="29"/>
                                        </p:tgtEl>
                                        <p:attrNameLst>
                                          <p:attrName>ppt_y</p:attrName>
                                        </p:attrNameLst>
                                      </p:cBhvr>
                                      <p:tavLst>
                                        <p:tav tm="0">
                                          <p:val>
                                            <p:strVal val="#ppt_y+#ppt_h*1.125000"/>
                                          </p:val>
                                        </p:tav>
                                        <p:tav tm="100000">
                                          <p:val>
                                            <p:strVal val="#ppt_y"/>
                                          </p:val>
                                        </p:tav>
                                      </p:tavLst>
                                    </p:anim>
                                    <p:animEffect transition="in" filter="wipe(up)">
                                      <p:cBhvr>
                                        <p:cTn id="11" dur="500"/>
                                        <p:tgtEl>
                                          <p:spTgt spid="2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5125</TotalTime>
  <Words>372</Words>
  <Application>Microsoft Macintosh PowerPoint</Application>
  <PresentationFormat>寬螢幕</PresentationFormat>
  <Paragraphs>77</Paragraphs>
  <Slides>13</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思源黑体 CN Light</vt:lpstr>
      <vt:lpstr>思源黑体 CN Medium</vt:lpstr>
      <vt:lpstr>Microsoft JhengHei</vt:lpstr>
      <vt:lpstr>等线</vt:lpstr>
      <vt:lpstr>Arial</vt:lpstr>
      <vt:lpstr>Calibri</vt:lpstr>
      <vt:lpstr>Calibri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jerry</dc:creator>
  <cp:keywords>http:/www.ypppt.com</cp:keywords>
  <dc:description>http://www.ypppt.com/</dc:description>
  <cp:lastModifiedBy>Athena Lin</cp:lastModifiedBy>
  <cp:revision>453</cp:revision>
  <dcterms:created xsi:type="dcterms:W3CDTF">2015-11-26T12:54:06Z</dcterms:created>
  <dcterms:modified xsi:type="dcterms:W3CDTF">2019-03-27T05:11:40Z</dcterms:modified>
</cp:coreProperties>
</file>