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9" r:id="rId4"/>
    <p:sldId id="270" r:id="rId5"/>
    <p:sldId id="265" r:id="rId6"/>
    <p:sldId id="271" r:id="rId7"/>
    <p:sldId id="263" r:id="rId8"/>
    <p:sldId id="281" r:id="rId9"/>
    <p:sldId id="256" r:id="rId10"/>
    <p:sldId id="274" r:id="rId11"/>
    <p:sldId id="273" r:id="rId12"/>
    <p:sldId id="275" r:id="rId13"/>
    <p:sldId id="276" r:id="rId14"/>
    <p:sldId id="279" r:id="rId15"/>
    <p:sldId id="280" r:id="rId16"/>
    <p:sldId id="277" r:id="rId17"/>
    <p:sldId id="278" r:id="rId18"/>
    <p:sldId id="26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3" y="144"/>
      </p:cViewPr>
      <p:guideLst>
        <p:guide orient="horz" pos="2205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4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77B0-7829-4319-93D0-6D34458D287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7937-393D-4C7B-A801-7D85760E3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resources/" TargetMode="External"/><Relationship Id="rId2" Type="http://schemas.openxmlformats.org/officeDocument/2006/relationships/hyperlink" Target="https://services.github.com/on-demand/downloads/github-git-cheat-she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git-scm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008"/>
            <a:ext cx="9144000" cy="2387600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version control with Git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12" y="2757608"/>
            <a:ext cx="2722376" cy="394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 a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Cool_repo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a Git repository (git clone)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0" y="2271829"/>
            <a:ext cx="1229869" cy="1229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0096" y="3673264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6611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38920" y="160494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29842" y="3673264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server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7852" y="4257125"/>
            <a:ext cx="1377172" cy="1188433"/>
            <a:chOff x="1527852" y="4407592"/>
            <a:chExt cx="1377172" cy="1188433"/>
          </a:xfrm>
        </p:grpSpPr>
        <p:pic>
          <p:nvPicPr>
            <p:cNvPr id="13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27852" y="4861367"/>
              <a:ext cx="13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A_cool_repo</a:t>
              </a:r>
              <a:endParaRPr lang="en-GB" dirty="0"/>
            </a:p>
          </p:txBody>
        </p:sp>
      </p:grpSp>
      <p:pic>
        <p:nvPicPr>
          <p:cNvPr id="15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95" y="4257125"/>
            <a:ext cx="1142184" cy="1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54152" y="4662017"/>
            <a:ext cx="45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github.com/some_cool_kid/Cool_repo</a:t>
            </a:r>
            <a:endParaRPr lang="en-GB" dirty="0"/>
          </a:p>
        </p:txBody>
      </p:sp>
      <p:sp>
        <p:nvSpPr>
          <p:cNvPr id="20" name="Left Arrow 19"/>
          <p:cNvSpPr/>
          <p:nvPr/>
        </p:nvSpPr>
        <p:spPr>
          <a:xfrm>
            <a:off x="3611334" y="2313460"/>
            <a:ext cx="2222340" cy="7237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clone</a:t>
            </a:r>
            <a:endParaRPr lang="en-GB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286138" y="6150037"/>
            <a:ext cx="8948283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https://github.com/some_cool_kid/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Cool_repo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.git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A_cool_repo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9370" y="528350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git </a:t>
            </a:r>
            <a:r>
              <a:rPr lang="en-GB" dirty="0" err="1" smtClean="0"/>
              <a:t>init</a:t>
            </a:r>
            <a:endParaRPr lang="en-GB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repo (git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0" y="2271832"/>
            <a:ext cx="1229869" cy="12298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10096" y="367532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613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38920" y="160494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29842" y="3675320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server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0150" y="4257117"/>
            <a:ext cx="1188433" cy="1188433"/>
            <a:chOff x="1610150" y="4407592"/>
            <a:chExt cx="1188433" cy="1188433"/>
          </a:xfrm>
        </p:grpSpPr>
        <p:pic>
          <p:nvPicPr>
            <p:cNvPr id="25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2129" y="4372964"/>
            <a:ext cx="1872265" cy="1055030"/>
            <a:chOff x="2982129" y="4523439"/>
            <a:chExt cx="1872265" cy="1055030"/>
          </a:xfrm>
        </p:grpSpPr>
        <p:sp>
          <p:nvSpPr>
            <p:cNvPr id="32" name="TextBox 31"/>
            <p:cNvSpPr txBox="1"/>
            <p:nvPr/>
          </p:nvSpPr>
          <p:spPr>
            <a:xfrm>
              <a:off x="3592754" y="5209137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Your_files</a:t>
              </a:r>
              <a:endParaRPr lang="en-GB" dirty="0"/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2982129" y="4861367"/>
              <a:ext cx="582874" cy="532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73566" y="4861367"/>
              <a:ext cx="29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728978" y="4523439"/>
              <a:ext cx="585556" cy="532896"/>
              <a:chOff x="3728978" y="4523439"/>
              <a:chExt cx="585556" cy="532896"/>
            </a:xfrm>
          </p:grpSpPr>
          <p:pic>
            <p:nvPicPr>
              <p:cNvPr id="36" name="Picture 4" descr="Image result for fold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978" y="4523439"/>
                <a:ext cx="532896" cy="53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749873" y="4639392"/>
                <a:ext cx="56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.git</a:t>
                </a:r>
                <a:endParaRPr lang="en-GB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592754" y="5905995"/>
            <a:ext cx="11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Your_files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32535" y="5519306"/>
            <a:ext cx="1188433" cy="1188433"/>
            <a:chOff x="1610150" y="4407592"/>
            <a:chExt cx="1188433" cy="1188433"/>
          </a:xfrm>
        </p:grpSpPr>
        <p:pic>
          <p:nvPicPr>
            <p:cNvPr id="41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2982129" y="6113522"/>
            <a:ext cx="58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Left Arrow 42"/>
          <p:cNvSpPr/>
          <p:nvPr/>
        </p:nvSpPr>
        <p:spPr>
          <a:xfrm rot="10800000">
            <a:off x="1013626" y="4835100"/>
            <a:ext cx="501129" cy="12784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5018368" y="4188871"/>
            <a:ext cx="7173631" cy="1926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My_repo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Your_files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add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remote add origin https://github.com/username/new_repo.git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push-u origin master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8368" y="6030269"/>
            <a:ext cx="546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OR if you start from scratch:</a:t>
            </a:r>
          </a:p>
          <a:p>
            <a:r>
              <a:rPr lang="en-GB" dirty="0" smtClean="0"/>
              <a:t> create the repo on github.com, then clone on your local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50337" y="3902924"/>
            <a:ext cx="5383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If you have existing files: </a:t>
            </a:r>
            <a:r>
              <a:rPr lang="en-US" altLang="en-US" dirty="0" smtClean="0">
                <a:cs typeface="Courier New" panose="02070309020205020404" pitchFamily="49" charset="0"/>
              </a:rPr>
              <a:t>create </a:t>
            </a: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 smtClean="0">
                <a:cs typeface="Courier New" panose="02070309020205020404" pitchFamily="49" charset="0"/>
              </a:rPr>
              <a:t>repo on </a:t>
            </a:r>
            <a:r>
              <a:rPr lang="en-US" altLang="en-US" dirty="0">
                <a:cs typeface="Courier New" panose="02070309020205020404" pitchFamily="49" charset="0"/>
              </a:rPr>
              <a:t>github.com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732" y="410907"/>
            <a:ext cx="6336166" cy="11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3" grpId="0" animBg="1"/>
      <p:bldP spid="47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changes to a repo and push to remote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0" y="2271832"/>
            <a:ext cx="1229869" cy="12298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10096" y="367532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9842" y="3675320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server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0150" y="4257117"/>
            <a:ext cx="1188433" cy="1188433"/>
            <a:chOff x="1610150" y="4407592"/>
            <a:chExt cx="1188433" cy="1188433"/>
          </a:xfrm>
        </p:grpSpPr>
        <p:pic>
          <p:nvPicPr>
            <p:cNvPr id="25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3728978" y="3107137"/>
            <a:ext cx="217604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982129" y="4372964"/>
            <a:ext cx="1872265" cy="1055030"/>
            <a:chOff x="2982129" y="4523439"/>
            <a:chExt cx="1872265" cy="1055030"/>
          </a:xfrm>
        </p:grpSpPr>
        <p:sp>
          <p:nvSpPr>
            <p:cNvPr id="32" name="TextBox 31"/>
            <p:cNvSpPr txBox="1"/>
            <p:nvPr/>
          </p:nvSpPr>
          <p:spPr>
            <a:xfrm>
              <a:off x="3592754" y="5209137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Your_files</a:t>
              </a:r>
              <a:endParaRPr lang="en-GB" dirty="0"/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2982129" y="4861367"/>
              <a:ext cx="582874" cy="532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73566" y="4861367"/>
              <a:ext cx="29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728978" y="4523439"/>
              <a:ext cx="585556" cy="532896"/>
              <a:chOff x="3728978" y="4523439"/>
              <a:chExt cx="585556" cy="532896"/>
            </a:xfrm>
          </p:grpSpPr>
          <p:pic>
            <p:nvPicPr>
              <p:cNvPr id="36" name="Picture 4" descr="Image result for fold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978" y="4523439"/>
                <a:ext cx="532896" cy="53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749873" y="4639392"/>
                <a:ext cx="56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.git</a:t>
                </a:r>
                <a:endParaRPr lang="en-GB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592754" y="5905995"/>
            <a:ext cx="11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Your_files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32535" y="5519306"/>
            <a:ext cx="1188433" cy="1188433"/>
            <a:chOff x="1610150" y="4407592"/>
            <a:chExt cx="1188433" cy="1188433"/>
          </a:xfrm>
        </p:grpSpPr>
        <p:pic>
          <p:nvPicPr>
            <p:cNvPr id="41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2982129" y="6113522"/>
            <a:ext cx="58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6254" y="6301464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Your_new_file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225063" y="4368740"/>
            <a:ext cx="1528473" cy="1251629"/>
            <a:chOff x="5729468" y="4861893"/>
            <a:chExt cx="2257064" cy="1251629"/>
          </a:xfrm>
        </p:grpSpPr>
        <p:sp>
          <p:nvSpPr>
            <p:cNvPr id="2" name="Rectangle 1"/>
            <p:cNvSpPr/>
            <p:nvPr/>
          </p:nvSpPr>
          <p:spPr>
            <a:xfrm>
              <a:off x="5729468" y="4905860"/>
              <a:ext cx="2257064" cy="120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07985" y="4861893"/>
              <a:ext cx="1970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Staging area</a:t>
              </a: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Bent-Up Arrow 3"/>
          <p:cNvSpPr/>
          <p:nvPr/>
        </p:nvSpPr>
        <p:spPr>
          <a:xfrm>
            <a:off x="5357025" y="5519306"/>
            <a:ext cx="1911876" cy="10822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add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226323" y="4732713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Your_new_file</a:t>
            </a:r>
            <a:endParaRPr lang="en-GB" dirty="0"/>
          </a:p>
        </p:txBody>
      </p:sp>
      <p:sp>
        <p:nvSpPr>
          <p:cNvPr id="5" name="Left Arrow Callout 4"/>
          <p:cNvSpPr/>
          <p:nvPr/>
        </p:nvSpPr>
        <p:spPr>
          <a:xfrm>
            <a:off x="4641585" y="4402405"/>
            <a:ext cx="1588696" cy="121796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commit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593536" y="5377451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Your_new_file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728978" y="2346947"/>
            <a:ext cx="2176041" cy="523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push</a:t>
            </a:r>
            <a:endParaRPr lang="en-GB" dirty="0"/>
          </a:p>
        </p:txBody>
      </p:sp>
      <p:pic>
        <p:nvPicPr>
          <p:cNvPr id="53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34" y="2101090"/>
            <a:ext cx="1142184" cy="1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725793" y="3525051"/>
            <a:ext cx="451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github.com/My_git_account/My_repo</a:t>
            </a:r>
            <a:endParaRPr lang="en-GB" dirty="0"/>
          </a:p>
        </p:txBody>
      </p: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7618279" y="5624387"/>
            <a:ext cx="4494801" cy="9787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Your_new_file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–m “short description”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36613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38920" y="160494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724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/>
      <p:bldP spid="5" grpId="0" animBg="1"/>
      <p:bldP spid="52" grpId="0"/>
      <p:bldP spid="6" grpId="0" animBg="1"/>
      <p:bldP spid="54" grpId="0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127488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changes from a repo to update your local repo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0" y="2271832"/>
            <a:ext cx="1229869" cy="12298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24901" y="3675320"/>
            <a:ext cx="191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lab 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9842" y="3675320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server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0150" y="4257117"/>
            <a:ext cx="1188433" cy="1188433"/>
            <a:chOff x="1610150" y="4407592"/>
            <a:chExt cx="1188433" cy="1188433"/>
          </a:xfrm>
        </p:grpSpPr>
        <p:pic>
          <p:nvPicPr>
            <p:cNvPr id="25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2129" y="4372964"/>
            <a:ext cx="1872265" cy="1055030"/>
            <a:chOff x="2982129" y="4523439"/>
            <a:chExt cx="1872265" cy="1055030"/>
          </a:xfrm>
        </p:grpSpPr>
        <p:sp>
          <p:nvSpPr>
            <p:cNvPr id="32" name="TextBox 31"/>
            <p:cNvSpPr txBox="1"/>
            <p:nvPr/>
          </p:nvSpPr>
          <p:spPr>
            <a:xfrm>
              <a:off x="3592754" y="5209137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Your_files</a:t>
              </a:r>
              <a:endParaRPr lang="en-GB" dirty="0"/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2982129" y="4861367"/>
              <a:ext cx="582874" cy="532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73566" y="4861367"/>
              <a:ext cx="29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728978" y="4523439"/>
              <a:ext cx="585556" cy="532896"/>
              <a:chOff x="3728978" y="4523439"/>
              <a:chExt cx="585556" cy="532896"/>
            </a:xfrm>
          </p:grpSpPr>
          <p:pic>
            <p:nvPicPr>
              <p:cNvPr id="36" name="Picture 4" descr="Image result for fold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978" y="4523439"/>
                <a:ext cx="532896" cy="53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749873" y="4639392"/>
                <a:ext cx="56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.git</a:t>
                </a:r>
                <a:endParaRPr lang="en-GB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3593536" y="5377451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Your_new_file</a:t>
            </a:r>
            <a:endParaRPr lang="en-GB" dirty="0"/>
          </a:p>
        </p:txBody>
      </p:sp>
      <p:pic>
        <p:nvPicPr>
          <p:cNvPr id="53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34" y="2101090"/>
            <a:ext cx="1142184" cy="1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725793" y="3525051"/>
            <a:ext cx="451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github.com/My_git_account/My_repo</a:t>
            </a:r>
            <a:endParaRPr lang="en-GB" dirty="0"/>
          </a:p>
        </p:txBody>
      </p: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7825334" y="5944474"/>
            <a:ext cx="428774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</a:p>
        </p:txBody>
      </p:sp>
      <p:sp>
        <p:nvSpPr>
          <p:cNvPr id="7" name="Left Arrow 6"/>
          <p:cNvSpPr/>
          <p:nvPr/>
        </p:nvSpPr>
        <p:spPr>
          <a:xfrm>
            <a:off x="3728978" y="2673753"/>
            <a:ext cx="2176041" cy="419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pull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36613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38920" y="160494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536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44113"/>
            <a:ext cx="11403316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branch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your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 (e.g. for a test version)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0" y="2271832"/>
            <a:ext cx="1229869" cy="122986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10096" y="367532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29842" y="3675320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server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10150" y="4257117"/>
            <a:ext cx="1188433" cy="1188433"/>
            <a:chOff x="1610150" y="4407592"/>
            <a:chExt cx="1188433" cy="1188433"/>
          </a:xfrm>
        </p:grpSpPr>
        <p:pic>
          <p:nvPicPr>
            <p:cNvPr id="51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982129" y="4372964"/>
            <a:ext cx="1872265" cy="1055030"/>
            <a:chOff x="2982129" y="4523439"/>
            <a:chExt cx="1872265" cy="1055030"/>
          </a:xfrm>
        </p:grpSpPr>
        <p:sp>
          <p:nvSpPr>
            <p:cNvPr id="56" name="TextBox 55"/>
            <p:cNvSpPr txBox="1"/>
            <p:nvPr/>
          </p:nvSpPr>
          <p:spPr>
            <a:xfrm>
              <a:off x="3592754" y="5209137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Your_files</a:t>
              </a:r>
              <a:endParaRPr lang="en-GB" dirty="0"/>
            </a:p>
          </p:txBody>
        </p:sp>
        <p:cxnSp>
          <p:nvCxnSpPr>
            <p:cNvPr id="57" name="Elbow Connector 56"/>
            <p:cNvCxnSpPr/>
            <p:nvPr/>
          </p:nvCxnSpPr>
          <p:spPr>
            <a:xfrm>
              <a:off x="2982129" y="4861367"/>
              <a:ext cx="582874" cy="532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273566" y="4861367"/>
              <a:ext cx="29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728978" y="4523439"/>
              <a:ext cx="585556" cy="532896"/>
              <a:chOff x="3728978" y="4523439"/>
              <a:chExt cx="585556" cy="532896"/>
            </a:xfrm>
          </p:grpSpPr>
          <p:pic>
            <p:nvPicPr>
              <p:cNvPr id="60" name="Picture 4" descr="Image result for fold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978" y="4523439"/>
                <a:ext cx="532896" cy="53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749873" y="4639392"/>
                <a:ext cx="56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.git</a:t>
                </a:r>
                <a:endParaRPr lang="en-GB" dirty="0"/>
              </a:p>
            </p:txBody>
          </p:sp>
        </p:grpSp>
      </p:grpSp>
      <p:pic>
        <p:nvPicPr>
          <p:cNvPr id="62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34" y="2101090"/>
            <a:ext cx="1142184" cy="1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725793" y="3525051"/>
            <a:ext cx="451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github.com/My_git_account/My_repo</a:t>
            </a:r>
            <a:endParaRPr lang="en-GB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715473" y="2804266"/>
            <a:ext cx="21760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728978" y="3107137"/>
            <a:ext cx="217604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1274838" y="5767035"/>
            <a:ext cx="5870585" cy="9787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newbranch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newbranch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%like cd for branches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push origin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newbranch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715473" y="2537542"/>
            <a:ext cx="2299247" cy="48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</a:t>
            </a:r>
            <a:r>
              <a:rPr lang="en-GB" sz="1400" dirty="0" smtClean="0"/>
              <a:t>it push origin </a:t>
            </a:r>
            <a:r>
              <a:rPr lang="en-GB" sz="1400" dirty="0" err="1" smtClean="0"/>
              <a:t>newbranch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59" y="5381956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Your_new_file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793" y="4145224"/>
            <a:ext cx="2077777" cy="68738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736613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338920" y="160494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7295745" y="5443611"/>
            <a:ext cx="4457156" cy="129881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status %on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which branc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am 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Your_new_file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commit –m “commit message”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origin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newbranch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4113"/>
            <a:ext cx="11403316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merging (e.g. add your test files to your master branch)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9448" y="1334137"/>
            <a:ext cx="4287746" cy="16189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checkout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maste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list all branches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newbranch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alt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newbranch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448" y="3508646"/>
            <a:ext cx="99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Merge conflict: e.g. when 2 files in each branch to merge are too similar git does not know what to keep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29448" y="3873734"/>
            <a:ext cx="9136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Open the file in text editor, git has added merge conflict signs: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&lt;&lt;&lt;&lt;&lt;&lt;&lt;HEAD</a:t>
            </a:r>
            <a:r>
              <a:rPr lang="en-GB" dirty="0" smtClean="0"/>
              <a:t>			% stuff below code in your current branch (here master)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  <a:r>
              <a:rPr lang="en-GB" dirty="0" smtClean="0"/>
              <a:t>			% stuff below is code in the incoming branch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</a:t>
            </a:r>
            <a:r>
              <a:rPr lang="en-GB" dirty="0" smtClean="0"/>
              <a:t>			% where the conflict finishes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29448" y="5272434"/>
            <a:ext cx="583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Manually try to resolve the conflict then try to commit again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0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 somebody else’s repo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92032"/>
            <a:ext cx="1229869" cy="12298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24901" y="367532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0150" y="4257117"/>
            <a:ext cx="1188433" cy="1188433"/>
            <a:chOff x="1610150" y="4407592"/>
            <a:chExt cx="1188433" cy="1188433"/>
          </a:xfrm>
        </p:grpSpPr>
        <p:pic>
          <p:nvPicPr>
            <p:cNvPr id="25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701477" y="4861367"/>
              <a:ext cx="86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A_repo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19569" y="4372964"/>
            <a:ext cx="1872265" cy="1055030"/>
            <a:chOff x="2982129" y="4523439"/>
            <a:chExt cx="1872265" cy="1055030"/>
          </a:xfrm>
        </p:grpSpPr>
        <p:sp>
          <p:nvSpPr>
            <p:cNvPr id="32" name="TextBox 31"/>
            <p:cNvSpPr txBox="1"/>
            <p:nvPr/>
          </p:nvSpPr>
          <p:spPr>
            <a:xfrm>
              <a:off x="3592754" y="5209137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files</a:t>
              </a:r>
              <a:endParaRPr lang="en-GB" dirty="0"/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2982129" y="4861367"/>
              <a:ext cx="582874" cy="532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73566" y="4861367"/>
              <a:ext cx="29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728978" y="4523439"/>
              <a:ext cx="585556" cy="532896"/>
              <a:chOff x="3728978" y="4523439"/>
              <a:chExt cx="585556" cy="532896"/>
            </a:xfrm>
          </p:grpSpPr>
          <p:pic>
            <p:nvPicPr>
              <p:cNvPr id="36" name="Picture 4" descr="Image result for fold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978" y="4523439"/>
                <a:ext cx="532896" cy="53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749873" y="4639392"/>
                <a:ext cx="56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.git</a:t>
                </a:r>
                <a:endParaRPr lang="en-GB" dirty="0"/>
              </a:p>
            </p:txBody>
          </p:sp>
        </p:grpSp>
      </p:grpSp>
      <p:pic>
        <p:nvPicPr>
          <p:cNvPr id="53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33" y="5504856"/>
            <a:ext cx="668401" cy="89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570099" y="6384740"/>
            <a:ext cx="444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github.com/Another_account/A_repo</a:t>
            </a:r>
            <a:endParaRPr lang="en-GB" dirty="0"/>
          </a:p>
        </p:txBody>
      </p:sp>
      <p:sp>
        <p:nvSpPr>
          <p:cNvPr id="7" name="Left Arrow 6"/>
          <p:cNvSpPr/>
          <p:nvPr/>
        </p:nvSpPr>
        <p:spPr>
          <a:xfrm>
            <a:off x="3728978" y="2673753"/>
            <a:ext cx="2176041" cy="419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</a:t>
            </a:r>
            <a:r>
              <a:rPr lang="en-GB" dirty="0" smtClean="0"/>
              <a:t>clone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8986519" y="5592032"/>
            <a:ext cx="28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Somebody else’s repo</a:t>
            </a:r>
            <a:endParaRPr lang="en-GB" dirty="0"/>
          </a:p>
        </p:txBody>
      </p:sp>
      <p:sp>
        <p:nvSpPr>
          <p:cNvPr id="3" name="Up Arrow 2"/>
          <p:cNvSpPr/>
          <p:nvPr/>
        </p:nvSpPr>
        <p:spPr>
          <a:xfrm>
            <a:off x="7112000" y="3749040"/>
            <a:ext cx="359591" cy="12379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2" name="Picture 8" descr="Image result for git fork butt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33" y="4080718"/>
            <a:ext cx="1588159" cy="59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7436"/>
            <a:ext cx="1229869" cy="1229869"/>
          </a:xfrm>
          <a:prstGeom prst="rect">
            <a:avLst/>
          </a:prstGeom>
        </p:spPr>
      </p:pic>
      <p:pic>
        <p:nvPicPr>
          <p:cNvPr id="40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33" y="2560260"/>
            <a:ext cx="668401" cy="89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570099" y="3440144"/>
            <a:ext cx="43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github.com/My_git_account/A_repo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8986519" y="2647436"/>
            <a:ext cx="28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My fork of the repo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732961" y="3084651"/>
            <a:ext cx="2200404" cy="40762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    push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719987" y="3449049"/>
            <a:ext cx="2201988" cy="44717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2000975">
            <a:off x="3585417" y="4631427"/>
            <a:ext cx="2692285" cy="44717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36613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156866" y="2066609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156866" y="512672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013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  <p:bldP spid="3" grpId="0" animBg="1"/>
      <p:bldP spid="41" grpId="0"/>
      <p:bldP spid="42" grpId="0"/>
      <p:bldP spid="6" grpId="0" animBg="1"/>
      <p:bldP spid="8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8"/>
          <a:stretch/>
        </p:blipFill>
        <p:spPr>
          <a:xfrm>
            <a:off x="960844" y="1643737"/>
            <a:ext cx="7903777" cy="202909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pull request : You want to share your additions (e.g. a bug fix, new features)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690690"/>
            <a:ext cx="7712413" cy="17747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4986" y="3045424"/>
            <a:ext cx="1196502" cy="4550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3803250"/>
            <a:ext cx="7304628" cy="2480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72830"/>
            <a:ext cx="7847217" cy="2959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63455" y="5043658"/>
            <a:ext cx="2568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original poster  may or may not merge the pull 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8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7319" y="1485345"/>
            <a:ext cx="78794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2"/>
              </a:rPr>
              <a:t>https://services.github.com/on-demand/downloads/github-git-cheat-sheet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https://services.github.com/on-demand/resources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git-scm.com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://learngitbranching.js.org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docs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Git and set up and account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0393" y="1600360"/>
            <a:ext cx="73716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Create an account: </a:t>
            </a:r>
            <a:r>
              <a:rPr lang="en-GB" dirty="0" smtClean="0">
                <a:hlinkClick r:id="rId2"/>
              </a:rPr>
              <a:t>https://github.com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Download </a:t>
            </a:r>
            <a:r>
              <a:rPr lang="en-GB" dirty="0" err="1" smtClean="0"/>
              <a:t>Github</a:t>
            </a:r>
            <a:r>
              <a:rPr lang="en-GB" dirty="0" smtClean="0"/>
              <a:t> Desktop: </a:t>
            </a:r>
            <a:r>
              <a:rPr lang="en-GB" dirty="0" smtClean="0">
                <a:hlinkClick r:id="rId3"/>
              </a:rPr>
              <a:t>https://desktop.github.com/</a:t>
            </a:r>
            <a:r>
              <a:rPr lang="en-GB" dirty="0" smtClean="0"/>
              <a:t> includes GUI and CLI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Intro to version control systems – why you should want to use them (and not just for your code)</a:t>
            </a:r>
          </a:p>
          <a:p>
            <a:endParaRPr lang="en-GB" sz="1800" dirty="0"/>
          </a:p>
          <a:p>
            <a:r>
              <a:rPr lang="en-GB" sz="2400" dirty="0" smtClean="0"/>
              <a:t>General concepts with Git, structure and workflow</a:t>
            </a:r>
          </a:p>
          <a:p>
            <a:endParaRPr lang="en-GB" sz="2400" dirty="0" smtClean="0"/>
          </a:p>
          <a:p>
            <a:r>
              <a:rPr lang="en-GB" sz="2400" dirty="0" smtClean="0"/>
              <a:t>Start playing…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4903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need version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148" y="1340487"/>
            <a:ext cx="11282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often need to work incrementally on a project: code, manuscript, thesis… It’s </a:t>
            </a:r>
            <a:r>
              <a:rPr lang="en-GB" sz="2000" dirty="0" smtClean="0"/>
              <a:t>like </a:t>
            </a:r>
            <a:r>
              <a:rPr lang="en-GB" sz="2000" dirty="0" smtClean="0"/>
              <a:t>playing Legos.</a:t>
            </a:r>
          </a:p>
          <a:p>
            <a:endParaRPr lang="en-GB" sz="2000" dirty="0" smtClean="0"/>
          </a:p>
          <a:p>
            <a:r>
              <a:rPr lang="en-GB" sz="2000" b="1" dirty="0" smtClean="0"/>
              <a:t>Best case scenario:</a:t>
            </a:r>
            <a:r>
              <a:rPr lang="en-GB" sz="2000" dirty="0" smtClean="0"/>
              <a:t> you give your files incremental names 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	= DIY version control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06481" y="2694025"/>
            <a:ext cx="6475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Fictitious Experiment:</a:t>
            </a:r>
          </a:p>
          <a:p>
            <a:endParaRPr lang="en-GB" dirty="0"/>
          </a:p>
          <a:p>
            <a:r>
              <a:rPr lang="en-GB" dirty="0" smtClean="0"/>
              <a:t>Record activity from a mouse 		exp.py</a:t>
            </a:r>
          </a:p>
          <a:p>
            <a:r>
              <a:rPr lang="en-GB" dirty="0" smtClean="0"/>
              <a:t>Play various tones				20180209exp.py</a:t>
            </a:r>
          </a:p>
          <a:p>
            <a:r>
              <a:rPr lang="en-GB" dirty="0" smtClean="0"/>
              <a:t>Give mouse a reward for learning dance steps	20180212exp.py</a:t>
            </a:r>
          </a:p>
          <a:p>
            <a:r>
              <a:rPr lang="en-GB" dirty="0" smtClean="0"/>
              <a:t>Add online dance steps analysis		20180212expb.py</a:t>
            </a:r>
          </a:p>
          <a:p>
            <a:r>
              <a:rPr lang="en-GB" dirty="0" smtClean="0"/>
              <a:t>Add disco ball to setup			20180213exp.py</a:t>
            </a:r>
          </a:p>
          <a:p>
            <a:r>
              <a:rPr lang="en-GB" dirty="0" smtClean="0"/>
              <a:t>Change algorithm for dance steps analysis	20180215exp.py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498" y="5508555"/>
            <a:ext cx="608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Worst case scenario: </a:t>
            </a:r>
            <a:r>
              <a:rPr lang="en-GB" sz="2000" dirty="0" smtClean="0"/>
              <a:t>you keep overwriting the same file </a:t>
            </a:r>
            <a:endParaRPr lang="en-GB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551262" y="1921562"/>
            <a:ext cx="2581284" cy="2957266"/>
            <a:chOff x="8551262" y="1921562"/>
            <a:chExt cx="2581284" cy="2957266"/>
          </a:xfrm>
        </p:grpSpPr>
        <p:sp>
          <p:nvSpPr>
            <p:cNvPr id="9" name="TextBox 8"/>
            <p:cNvSpPr txBox="1"/>
            <p:nvPr/>
          </p:nvSpPr>
          <p:spPr>
            <a:xfrm>
              <a:off x="8551262" y="1921562"/>
              <a:ext cx="258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Your folders look like this:</a:t>
              </a:r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4138" t="2219" r="81250" b="56487"/>
            <a:stretch/>
          </p:blipFill>
          <p:spPr>
            <a:xfrm>
              <a:off x="8955196" y="2290894"/>
              <a:ext cx="1627922" cy="2587934"/>
            </a:xfrm>
            <a:prstGeom prst="rect">
              <a:avLst/>
            </a:prstGeom>
          </p:spPr>
        </p:pic>
      </p:grpSp>
      <p:pic>
        <p:nvPicPr>
          <p:cNvPr id="1028" name="Picture 4" descr="Image result for debugging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4" r="-1"/>
          <a:stretch/>
        </p:blipFill>
        <p:spPr bwMode="auto">
          <a:xfrm>
            <a:off x="7864089" y="5057619"/>
            <a:ext cx="4048490" cy="17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20" t="5263" r="4926" b="7717"/>
          <a:stretch/>
        </p:blipFill>
        <p:spPr>
          <a:xfrm>
            <a:off x="7908681" y="1811664"/>
            <a:ext cx="4058434" cy="3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4072"/>
            <a:ext cx="10515600" cy="2792674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It is hard to stick to a consistent nomenclature scheme (even if you are a very organised person)</a:t>
            </a:r>
          </a:p>
          <a:p>
            <a:pPr algn="just"/>
            <a:endParaRPr lang="en-GB" sz="2400" dirty="0" smtClean="0"/>
          </a:p>
          <a:p>
            <a:r>
              <a:rPr lang="en-GB" sz="2400" dirty="0" smtClean="0"/>
              <a:t>Which version is what? </a:t>
            </a:r>
          </a:p>
          <a:p>
            <a:endParaRPr lang="en-GB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better than a DIY file naming system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9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systems and benefits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1458415"/>
            <a:ext cx="10938076" cy="5428526"/>
          </a:xfrm>
        </p:spPr>
        <p:txBody>
          <a:bodyPr>
            <a:normAutofit fontScale="55000" lnSpcReduction="20000"/>
          </a:bodyPr>
          <a:lstStyle/>
          <a:p>
            <a:r>
              <a:rPr lang="en-GB" sz="5100" b="1" dirty="0" smtClean="0"/>
              <a:t>Tracks history of changes in your code :</a:t>
            </a:r>
          </a:p>
          <a:p>
            <a:pPr lvl="1"/>
            <a:r>
              <a:rPr lang="en-GB" sz="4200" dirty="0" smtClean="0"/>
              <a:t>Centralized backups </a:t>
            </a:r>
          </a:p>
          <a:p>
            <a:pPr lvl="1"/>
            <a:r>
              <a:rPr lang="en-GB" sz="4200" dirty="0" smtClean="0"/>
              <a:t>Easily roll </a:t>
            </a:r>
            <a:r>
              <a:rPr lang="en-GB" sz="4200" dirty="0" smtClean="0"/>
              <a:t>back to older versions </a:t>
            </a:r>
          </a:p>
          <a:p>
            <a:pPr lvl="2"/>
            <a:r>
              <a:rPr lang="en-GB" sz="3800" dirty="0" smtClean="0"/>
              <a:t>Bring back that bit you accidentally changed/deleted yesterday at midnight</a:t>
            </a:r>
          </a:p>
          <a:p>
            <a:pPr lvl="2"/>
            <a:r>
              <a:rPr lang="en-GB" sz="3600" dirty="0" smtClean="0"/>
              <a:t>help debugging: “it was working on Tuesday / what did I break between v.12 and v.13?”</a:t>
            </a:r>
          </a:p>
          <a:p>
            <a:pPr lvl="2"/>
            <a:r>
              <a:rPr lang="en-GB" sz="3600" dirty="0" smtClean="0"/>
              <a:t>What version of the code was I using before I upgraded the camera?</a:t>
            </a:r>
          </a:p>
          <a:p>
            <a:pPr lvl="2"/>
            <a:r>
              <a:rPr lang="en-GB" sz="3600" dirty="0" smtClean="0"/>
              <a:t>Work with multiple versions in </a:t>
            </a:r>
            <a:r>
              <a:rPr lang="en-GB" sz="3600" dirty="0" smtClean="0"/>
              <a:t>parallel (re-run some analysis using the code used in the paper while you keep working on the new version)</a:t>
            </a:r>
            <a:endParaRPr lang="en-GB" sz="3600" dirty="0" smtClean="0"/>
          </a:p>
          <a:p>
            <a:pPr lvl="1"/>
            <a:r>
              <a:rPr lang="en-GB" sz="4200" dirty="0" smtClean="0"/>
              <a:t>Tag different versions of your code</a:t>
            </a:r>
          </a:p>
          <a:p>
            <a:pPr lvl="1"/>
            <a:endParaRPr lang="en-GB" sz="2000" dirty="0" smtClean="0"/>
          </a:p>
          <a:p>
            <a:r>
              <a:rPr lang="en-GB" sz="5100" b="1" dirty="0" smtClean="0"/>
              <a:t>In scientific research:</a:t>
            </a:r>
          </a:p>
          <a:p>
            <a:pPr lvl="1"/>
            <a:r>
              <a:rPr lang="en-GB" sz="4200" dirty="0" smtClean="0"/>
              <a:t>Reproducibility:</a:t>
            </a:r>
          </a:p>
          <a:p>
            <a:pPr lvl="2"/>
            <a:r>
              <a:rPr lang="en-GB" sz="3800" dirty="0" smtClean="0"/>
              <a:t>Share your code (and a specific version of it) with others</a:t>
            </a:r>
          </a:p>
          <a:p>
            <a:pPr lvl="2"/>
            <a:r>
              <a:rPr lang="en-GB" sz="3800" dirty="0" smtClean="0"/>
              <a:t>Know what version you used for your experiment in January 2018 – and to make the plot in </a:t>
            </a:r>
            <a:r>
              <a:rPr lang="en-GB" sz="3800" dirty="0"/>
              <a:t>F</a:t>
            </a:r>
            <a:r>
              <a:rPr lang="en-GB" sz="3800" dirty="0" smtClean="0"/>
              <a:t>igure 3B</a:t>
            </a:r>
          </a:p>
          <a:p>
            <a:pPr lvl="1"/>
            <a:r>
              <a:rPr lang="en-GB" sz="4200" dirty="0" err="1" smtClean="0"/>
              <a:t>Citability</a:t>
            </a:r>
            <a:endParaRPr lang="en-GB" sz="4200" dirty="0" smtClean="0"/>
          </a:p>
          <a:p>
            <a:pPr lvl="2"/>
            <a:r>
              <a:rPr lang="en-GB" sz="3800" dirty="0" smtClean="0"/>
              <a:t>You can assign a DOI to a version of your code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42794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Version Control Systems for collaboration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32663"/>
            <a:ext cx="10515600" cy="3939874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 smtClean="0"/>
              <a:t>Your main collaborator is yourself:</a:t>
            </a:r>
          </a:p>
          <a:p>
            <a:pPr lvl="1" algn="just"/>
            <a:r>
              <a:rPr lang="en-GB" sz="2000" dirty="0" smtClean="0"/>
              <a:t>Will it all make sense in 6 months?</a:t>
            </a:r>
          </a:p>
          <a:p>
            <a:pPr lvl="1" algn="just"/>
            <a:r>
              <a:rPr lang="en-GB" sz="2000" dirty="0" smtClean="0"/>
              <a:t>Documenting the changes in your code helps document the way your project evolves</a:t>
            </a:r>
          </a:p>
          <a:p>
            <a:endParaRPr lang="en-GB" sz="2400" dirty="0" smtClean="0"/>
          </a:p>
          <a:p>
            <a:r>
              <a:rPr lang="en-GB" sz="2400" b="1" dirty="0" smtClean="0"/>
              <a:t>Collaborating with others:</a:t>
            </a:r>
          </a:p>
          <a:p>
            <a:pPr lvl="1"/>
            <a:r>
              <a:rPr lang="en-GB" sz="2000" dirty="0" smtClean="0"/>
              <a:t>Split the work and resync later on</a:t>
            </a:r>
          </a:p>
          <a:p>
            <a:pPr lvl="1"/>
            <a:r>
              <a:rPr lang="en-GB" sz="2000" dirty="0" smtClean="0"/>
              <a:t>Projects evolve in parallel</a:t>
            </a:r>
          </a:p>
          <a:p>
            <a:pPr lvl="1"/>
            <a:r>
              <a:rPr lang="en-GB" sz="2000" dirty="0" smtClean="0"/>
              <a:t>Run your collaborator’s version while you keep working on your own</a:t>
            </a:r>
          </a:p>
        </p:txBody>
      </p:sp>
    </p:spTree>
    <p:extLst>
      <p:ext uri="{BB962C8B-B14F-4D97-AF65-F5344CB8AC3E}">
        <p14:creationId xmlns:p14="http://schemas.microsoft.com/office/powerpoint/2010/main" val="19180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is a distributed version control system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675"/>
            <a:ext cx="10515600" cy="1603375"/>
          </a:xfrm>
        </p:spPr>
        <p:txBody>
          <a:bodyPr>
            <a:noAutofit/>
          </a:bodyPr>
          <a:lstStyle/>
          <a:p>
            <a:r>
              <a:rPr lang="en-GB" sz="2000" dirty="0" smtClean="0"/>
              <a:t>Track changes in computer files (Main application : code management for software development)</a:t>
            </a:r>
          </a:p>
          <a:p>
            <a:pPr lvl="1"/>
            <a:r>
              <a:rPr lang="en-GB" sz="1600" dirty="0" smtClean="0"/>
              <a:t>Code is text! Use it for code and text documents, not for data</a:t>
            </a:r>
          </a:p>
          <a:p>
            <a:pPr lvl="1"/>
            <a:r>
              <a:rPr lang="en-GB" sz="1600" dirty="0" smtClean="0"/>
              <a:t>You can only add stuff</a:t>
            </a:r>
          </a:p>
          <a:p>
            <a:r>
              <a:rPr lang="en-GB" sz="2000" dirty="0" smtClean="0"/>
              <a:t>Supports distributed, non-linear workflow (collaborative development)</a:t>
            </a:r>
          </a:p>
          <a:p>
            <a:pPr lvl="1"/>
            <a:r>
              <a:rPr lang="en-GB" sz="1600" dirty="0" smtClean="0"/>
              <a:t>Each person has its own copy of the project and can work on them locally (you have local access to project history)</a:t>
            </a:r>
          </a:p>
          <a:p>
            <a:r>
              <a:rPr lang="en-GB" sz="2000" dirty="0" smtClean="0"/>
              <a:t>Fast and lightweight</a:t>
            </a:r>
          </a:p>
          <a:p>
            <a:endParaRPr lang="en-GB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80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is the repository hosting service for Git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33842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Web-based collaboration interface: repositories, wikis, issues pages</a:t>
            </a:r>
          </a:p>
          <a:p>
            <a:pPr marL="0" indent="0">
              <a:buNone/>
            </a:pPr>
            <a:r>
              <a:rPr lang="en-GB" sz="2000" dirty="0" smtClean="0">
                <a:hlinkClick r:id="rId2"/>
              </a:rPr>
              <a:t>https://github.com/</a:t>
            </a:r>
            <a:endParaRPr lang="en-GB" sz="2000" dirty="0" smtClean="0"/>
          </a:p>
          <a:p>
            <a:r>
              <a:rPr lang="en-GB" sz="2000" dirty="0" smtClean="0"/>
              <a:t>Desktop tool </a:t>
            </a:r>
          </a:p>
          <a:p>
            <a:pPr marL="0" indent="0">
              <a:buNone/>
            </a:pPr>
            <a:r>
              <a:rPr lang="en-GB" sz="2000" dirty="0" smtClean="0">
                <a:hlinkClick r:id="rId3"/>
              </a:rPr>
              <a:t>https://desktop.github.com/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334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is a description of general concepts + git commands on virtual examples</a:t>
            </a:r>
          </a:p>
          <a:p>
            <a:pPr algn="just"/>
            <a:r>
              <a:rPr lang="en-GB" dirty="0" smtClean="0"/>
              <a:t>Not an exhaustive description of commands : use </a:t>
            </a:r>
            <a:r>
              <a:rPr lang="en-GB" dirty="0"/>
              <a:t>the </a:t>
            </a:r>
            <a:r>
              <a:rPr lang="en-GB" dirty="0" smtClean="0"/>
              <a:t>documentation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git-scm.com/doc</a:t>
            </a:r>
            <a:r>
              <a:rPr lang="en-GB" dirty="0" smtClean="0"/>
              <a:t>, ask your friends, ask Google or </a:t>
            </a:r>
            <a:r>
              <a:rPr lang="en-GB" dirty="0" err="1" smtClean="0"/>
              <a:t>Stackoverflow</a:t>
            </a:r>
            <a:endParaRPr lang="en-GB" dirty="0" smtClean="0"/>
          </a:p>
          <a:p>
            <a:pPr algn="just"/>
            <a:r>
              <a:rPr lang="en-GB" dirty="0" smtClean="0"/>
              <a:t>It is not compulsory to use the command line interface – GitHub Desktop does the job, too</a:t>
            </a:r>
          </a:p>
          <a:p>
            <a:pPr algn="just"/>
            <a:r>
              <a:rPr lang="en-GB" dirty="0" smtClean="0"/>
              <a:t>Many actions can be done locally (via the GUI or command line interface) or on the cloud on github.com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98700"/>
            <a:ext cx="10515600" cy="75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8" y="2016888"/>
            <a:ext cx="1819951" cy="1819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10" y="2271832"/>
            <a:ext cx="1229869" cy="12298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0096" y="367532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computer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7158" y="1604944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</a:t>
            </a:r>
            <a:endParaRPr lang="en-GB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38920" y="1604943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Remote 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9842" y="3675320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server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0150" y="4257117"/>
            <a:ext cx="1188433" cy="1188433"/>
            <a:chOff x="1610150" y="4407592"/>
            <a:chExt cx="1188433" cy="1188433"/>
          </a:xfrm>
        </p:grpSpPr>
        <p:pic>
          <p:nvPicPr>
            <p:cNvPr id="2052" name="Picture 4" descr="Image result for fold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50" y="4407592"/>
              <a:ext cx="1188433" cy="1188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01477" y="48613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My_repo</a:t>
              </a:r>
              <a:endParaRPr lang="en-GB" dirty="0"/>
            </a:p>
          </p:txBody>
        </p:sp>
      </p:grpSp>
      <p:pic>
        <p:nvPicPr>
          <p:cNvPr id="2056" name="Picture 8" descr="Image result for git rep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95" y="4257117"/>
            <a:ext cx="1142184" cy="1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654152" y="4650434"/>
            <a:ext cx="451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github.com/My_git_account/My_repo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5473" y="2804266"/>
            <a:ext cx="21760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28978" y="3107137"/>
            <a:ext cx="217604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838200" y="598700"/>
            <a:ext cx="10515600" cy="75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repository = All the files related to a project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59" name="Group 2058"/>
          <p:cNvGrpSpPr/>
          <p:nvPr/>
        </p:nvGrpSpPr>
        <p:grpSpPr>
          <a:xfrm>
            <a:off x="2982129" y="4372964"/>
            <a:ext cx="1872265" cy="1055030"/>
            <a:chOff x="2982129" y="4523439"/>
            <a:chExt cx="1872265" cy="1055030"/>
          </a:xfrm>
        </p:grpSpPr>
        <p:sp>
          <p:nvSpPr>
            <p:cNvPr id="25" name="TextBox 24"/>
            <p:cNvSpPr txBox="1"/>
            <p:nvPr/>
          </p:nvSpPr>
          <p:spPr>
            <a:xfrm>
              <a:off x="3592754" y="5209137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Your_files</a:t>
              </a:r>
              <a:endParaRPr lang="en-GB" dirty="0"/>
            </a:p>
          </p:txBody>
        </p:sp>
        <p:cxnSp>
          <p:nvCxnSpPr>
            <p:cNvPr id="2050" name="Elbow Connector 2049"/>
            <p:cNvCxnSpPr/>
            <p:nvPr/>
          </p:nvCxnSpPr>
          <p:spPr>
            <a:xfrm>
              <a:off x="2982129" y="4861367"/>
              <a:ext cx="582874" cy="532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Arrow Connector 2056"/>
            <p:cNvCxnSpPr/>
            <p:nvPr/>
          </p:nvCxnSpPr>
          <p:spPr>
            <a:xfrm>
              <a:off x="3273566" y="4861367"/>
              <a:ext cx="29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8" name="Group 2057"/>
            <p:cNvGrpSpPr/>
            <p:nvPr/>
          </p:nvGrpSpPr>
          <p:grpSpPr>
            <a:xfrm>
              <a:off x="3728978" y="4523439"/>
              <a:ext cx="585556" cy="532896"/>
              <a:chOff x="3728978" y="4523439"/>
              <a:chExt cx="585556" cy="532896"/>
            </a:xfrm>
          </p:grpSpPr>
          <p:pic>
            <p:nvPicPr>
              <p:cNvPr id="44" name="Picture 4" descr="Image result for fold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978" y="4523439"/>
                <a:ext cx="532896" cy="53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749873" y="4639392"/>
                <a:ext cx="56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.git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58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997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Introduction to version control with Git</vt:lpstr>
      <vt:lpstr>Outline</vt:lpstr>
      <vt:lpstr>Why we need version control</vt:lpstr>
      <vt:lpstr>We need better than a DIY file naming system</vt:lpstr>
      <vt:lpstr>Version control systems and benefits</vt:lpstr>
      <vt:lpstr>Distributed Version Control Systems for collaboration</vt:lpstr>
      <vt:lpstr>Git is a distributed version control system </vt:lpstr>
      <vt:lpstr>PowerPoint Presentation</vt:lpstr>
      <vt:lpstr>PowerPoint Presentation</vt:lpstr>
      <vt:lpstr>Clone a Cool_repo from a Git repository (git clone)</vt:lpstr>
      <vt:lpstr>Create a repo (git init)</vt:lpstr>
      <vt:lpstr>Commit changes to a repo and push to remote</vt:lpstr>
      <vt:lpstr>Pull changes from a repo to update your local repo</vt:lpstr>
      <vt:lpstr>Create a new branch in your repo (e.g. for a test version)</vt:lpstr>
      <vt:lpstr>Branch merging (e.g. add your test files to your master branch)</vt:lpstr>
      <vt:lpstr>Fork somebody else’s repo</vt:lpstr>
      <vt:lpstr>Create a pull request : You want to share your additions (e.g. a bug fix, new features)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Alexandra Tran-Van-Minh</cp:lastModifiedBy>
  <cp:revision>132</cp:revision>
  <dcterms:created xsi:type="dcterms:W3CDTF">2018-01-20T15:18:41Z</dcterms:created>
  <dcterms:modified xsi:type="dcterms:W3CDTF">2018-02-15T01:44:03Z</dcterms:modified>
</cp:coreProperties>
</file>